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3" r:id="rId5"/>
    <p:sldMasterId id="2147483821" r:id="rId6"/>
  </p:sldMasterIdLst>
  <p:notesMasterIdLst>
    <p:notesMasterId r:id="rId63"/>
  </p:notesMasterIdLst>
  <p:handoutMasterIdLst>
    <p:handoutMasterId r:id="rId64"/>
  </p:handoutMasterIdLst>
  <p:sldIdLst>
    <p:sldId id="418" r:id="rId7"/>
    <p:sldId id="259" r:id="rId8"/>
    <p:sldId id="366" r:id="rId9"/>
    <p:sldId id="367" r:id="rId10"/>
    <p:sldId id="421" r:id="rId11"/>
    <p:sldId id="365" r:id="rId12"/>
    <p:sldId id="371" r:id="rId13"/>
    <p:sldId id="370" r:id="rId14"/>
    <p:sldId id="372" r:id="rId15"/>
    <p:sldId id="374" r:id="rId16"/>
    <p:sldId id="373" r:id="rId17"/>
    <p:sldId id="376" r:id="rId18"/>
    <p:sldId id="375" r:id="rId19"/>
    <p:sldId id="378" r:id="rId20"/>
    <p:sldId id="429" r:id="rId21"/>
    <p:sldId id="430" r:id="rId22"/>
    <p:sldId id="381" r:id="rId23"/>
    <p:sldId id="425" r:id="rId24"/>
    <p:sldId id="379" r:id="rId25"/>
    <p:sldId id="433" r:id="rId26"/>
    <p:sldId id="383" r:id="rId27"/>
    <p:sldId id="384" r:id="rId28"/>
    <p:sldId id="385" r:id="rId29"/>
    <p:sldId id="386" r:id="rId30"/>
    <p:sldId id="388" r:id="rId31"/>
    <p:sldId id="387" r:id="rId32"/>
    <p:sldId id="389" r:id="rId33"/>
    <p:sldId id="391" r:id="rId34"/>
    <p:sldId id="390" r:id="rId35"/>
    <p:sldId id="392" r:id="rId36"/>
    <p:sldId id="393" r:id="rId37"/>
    <p:sldId id="265" r:id="rId38"/>
    <p:sldId id="397" r:id="rId39"/>
    <p:sldId id="398" r:id="rId40"/>
    <p:sldId id="426" r:id="rId41"/>
    <p:sldId id="395" r:id="rId42"/>
    <p:sldId id="402" r:id="rId43"/>
    <p:sldId id="399" r:id="rId44"/>
    <p:sldId id="403" r:id="rId45"/>
    <p:sldId id="404" r:id="rId46"/>
    <p:sldId id="401" r:id="rId47"/>
    <p:sldId id="427" r:id="rId48"/>
    <p:sldId id="405" r:id="rId49"/>
    <p:sldId id="406" r:id="rId50"/>
    <p:sldId id="408" r:id="rId51"/>
    <p:sldId id="410" r:id="rId52"/>
    <p:sldId id="428" r:id="rId53"/>
    <p:sldId id="409" r:id="rId54"/>
    <p:sldId id="411" r:id="rId55"/>
    <p:sldId id="431" r:id="rId56"/>
    <p:sldId id="413" r:id="rId57"/>
    <p:sldId id="414" r:id="rId58"/>
    <p:sldId id="415" r:id="rId59"/>
    <p:sldId id="417" r:id="rId60"/>
    <p:sldId id="424" r:id="rId61"/>
    <p:sldId id="436" r:id="rId6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6CCAC4-D9B6-E8D6-6D48-C45787FC76BF}" name="Alla Reznichenko" initials="" userId="S::Alla.Reznichenko@star-cooperation.com::624b3e20-15b9-456a-b4f0-704169732c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89"/>
    <a:srgbClr val="002A3A"/>
    <a:srgbClr val="FFD100"/>
    <a:srgbClr val="EE7300"/>
    <a:srgbClr val="FFEECB"/>
    <a:srgbClr val="FFF7E7"/>
    <a:srgbClr val="8BBE30"/>
    <a:srgbClr val="E3000F"/>
    <a:srgbClr val="222731"/>
    <a:srgbClr val="470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8" autoAdjust="0"/>
    <p:restoredTop sz="96259" autoAdjust="0"/>
  </p:normalViewPr>
  <p:slideViewPr>
    <p:cSldViewPr snapToGrid="0">
      <p:cViewPr varScale="1">
        <p:scale>
          <a:sx n="140" d="100"/>
          <a:sy n="140" d="100"/>
        </p:scale>
        <p:origin x="1044" y="126"/>
      </p:cViewPr>
      <p:guideLst/>
    </p:cSldViewPr>
  </p:slideViewPr>
  <p:notesTextViewPr>
    <p:cViewPr>
      <p:scale>
        <a:sx n="70" d="100"/>
        <a:sy n="70" d="100"/>
      </p:scale>
      <p:origin x="0" y="0"/>
    </p:cViewPr>
  </p:notesTextViewPr>
  <p:sorterViewPr>
    <p:cViewPr>
      <p:scale>
        <a:sx n="150" d="100"/>
        <a:sy n="150" d="100"/>
      </p:scale>
      <p:origin x="0" y="0"/>
    </p:cViewPr>
  </p:sorterViewPr>
  <p:notesViewPr>
    <p:cSldViewPr snapToGrid="0" showGuides="1">
      <p:cViewPr varScale="1">
        <p:scale>
          <a:sx n="139" d="100"/>
          <a:sy n="139" d="100"/>
        </p:scale>
        <p:origin x="4088" y="17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5/20/2025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‹Nr.›</a:t>
            </a:fld>
            <a:endParaRPr lang="en-US"/>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5/20/2025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‹Nr.›</a:t>
            </a:fld>
            <a:endParaRPr lang="en-US"/>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1EEE18-8F3D-4CB3-B090-6249C20A5AF8}" type="slidenum">
              <a:rPr lang="en-US" smtClean="0"/>
              <a:t>10</a:t>
            </a:fld>
            <a:endParaRPr lang="en-US"/>
          </a:p>
        </p:txBody>
      </p:sp>
    </p:spTree>
    <p:extLst>
      <p:ext uri="{BB962C8B-B14F-4D97-AF65-F5344CB8AC3E}">
        <p14:creationId xmlns:p14="http://schemas.microsoft.com/office/powerpoint/2010/main" val="399845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1EEE18-8F3D-4CB3-B090-6249C20A5AF8}" type="slidenum">
              <a:rPr lang="en-US" smtClean="0"/>
              <a:t>21</a:t>
            </a:fld>
            <a:endParaRPr lang="en-US"/>
          </a:p>
        </p:txBody>
      </p:sp>
    </p:spTree>
    <p:extLst>
      <p:ext uri="{BB962C8B-B14F-4D97-AF65-F5344CB8AC3E}">
        <p14:creationId xmlns:p14="http://schemas.microsoft.com/office/powerpoint/2010/main" val="252187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1EEE18-8F3D-4CB3-B090-6249C20A5AF8}" type="slidenum">
              <a:rPr lang="en-US" smtClean="0"/>
              <a:t>22</a:t>
            </a:fld>
            <a:endParaRPr lang="en-US"/>
          </a:p>
        </p:txBody>
      </p:sp>
    </p:spTree>
    <p:extLst>
      <p:ext uri="{BB962C8B-B14F-4D97-AF65-F5344CB8AC3E}">
        <p14:creationId xmlns:p14="http://schemas.microsoft.com/office/powerpoint/2010/main" val="224957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1EEE18-8F3D-4CB3-B090-6249C20A5AF8}" type="slidenum">
              <a:rPr lang="en-US" smtClean="0"/>
              <a:t>50</a:t>
            </a:fld>
            <a:endParaRPr lang="en-US"/>
          </a:p>
        </p:txBody>
      </p:sp>
    </p:spTree>
    <p:extLst>
      <p:ext uri="{BB962C8B-B14F-4D97-AF65-F5344CB8AC3E}">
        <p14:creationId xmlns:p14="http://schemas.microsoft.com/office/powerpoint/2010/main" val="3514520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8_Title Slide Layout">
    <p:bg bwMode="gray">
      <p:bgPr>
        <a:gradFill>
          <a:gsLst>
            <a:gs pos="0">
              <a:srgbClr val="FFF0AA"/>
            </a:gs>
            <a:gs pos="20000">
              <a:srgbClr val="FFD100">
                <a:alpha val="80000"/>
              </a:srgbClr>
            </a:gs>
            <a:gs pos="100000">
              <a:srgbClr val="FFD100"/>
            </a:gs>
          </a:gsLst>
          <a:lin ang="162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83C0A7-0C76-989D-7DE8-1EB3493B68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145" y="3651299"/>
            <a:ext cx="1335866" cy="1452398"/>
          </a:xfrm>
          <a:prstGeom prst="rect">
            <a:avLst/>
          </a:prstGeom>
        </p:spPr>
      </p:pic>
      <p:sp>
        <p:nvSpPr>
          <p:cNvPr id="7" name="Text Placeholder 4">
            <a:extLst>
              <a:ext uri="{FF2B5EF4-FFF2-40B4-BE49-F238E27FC236}">
                <a16:creationId xmlns:a16="http://schemas.microsoft.com/office/drawing/2014/main" id="{DD9DA071-70D9-5990-B4D4-2E5E78971429}"/>
              </a:ext>
            </a:extLst>
          </p:cNvPr>
          <p:cNvSpPr>
            <a:spLocks noGrp="1"/>
          </p:cNvSpPr>
          <p:nvPr>
            <p:ph type="body" sz="quarter" idx="10" hasCustomPrompt="1"/>
          </p:nvPr>
        </p:nvSpPr>
        <p:spPr bwMode="gray">
          <a:xfrm>
            <a:off x="502920" y="4424180"/>
            <a:ext cx="4846320" cy="480060"/>
          </a:xfrm>
          <a:prstGeom prst="rect">
            <a:avLst/>
          </a:prstGeom>
        </p:spPr>
        <p:txBody>
          <a:bodyPr/>
          <a:lstStyle>
            <a:lvl1pPr>
              <a:defRPr sz="1400" b="0" i="0">
                <a:solidFill>
                  <a:srgbClr val="002A3A"/>
                </a:solidFill>
                <a:latin typeface="+mj-lt"/>
              </a:defRPr>
            </a:lvl1pPr>
          </a:lstStyle>
          <a:p>
            <a:pPr lvl="0"/>
            <a:r>
              <a:rPr lang="en-US" dirty="0"/>
              <a:t>Day |  Month |  YY</a:t>
            </a:r>
          </a:p>
        </p:txBody>
      </p:sp>
      <p:pic>
        <p:nvPicPr>
          <p:cNvPr id="9" name="Picture 8" descr="A white logo with a black background&#10;&#10;Description automatically generated">
            <a:extLst>
              <a:ext uri="{FF2B5EF4-FFF2-40B4-BE49-F238E27FC236}">
                <a16:creationId xmlns:a16="http://schemas.microsoft.com/office/drawing/2014/main" id="{1155E0E5-A324-0505-8D35-6F24E5C3FDD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5119"/>
          <a:stretch/>
        </p:blipFill>
        <p:spPr>
          <a:xfrm>
            <a:off x="4896158" y="-1"/>
            <a:ext cx="4158942" cy="3530129"/>
          </a:xfrm>
          <a:prstGeom prst="rect">
            <a:avLst/>
          </a:prstGeom>
        </p:spPr>
      </p:pic>
      <p:sp>
        <p:nvSpPr>
          <p:cNvPr id="11" name="Title 1">
            <a:extLst>
              <a:ext uri="{FF2B5EF4-FFF2-40B4-BE49-F238E27FC236}">
                <a16:creationId xmlns:a16="http://schemas.microsoft.com/office/drawing/2014/main" id="{1432615C-4AB7-5FA3-A9E5-BDE255BC26DC}"/>
              </a:ext>
            </a:extLst>
          </p:cNvPr>
          <p:cNvSpPr>
            <a:spLocks noGrp="1"/>
          </p:cNvSpPr>
          <p:nvPr>
            <p:ph type="ctrTitle" hasCustomPrompt="1"/>
          </p:nvPr>
        </p:nvSpPr>
        <p:spPr bwMode="gray">
          <a:xfrm>
            <a:off x="502920" y="2787650"/>
            <a:ext cx="5072380" cy="1499369"/>
          </a:xfrm>
        </p:spPr>
        <p:txBody>
          <a:bodyPr/>
          <a:lstStyle>
            <a:lvl1pPr algn="l">
              <a:lnSpc>
                <a:spcPct val="90000"/>
              </a:lnSpc>
              <a:defRPr sz="4400" b="0" cap="none" spc="0" baseline="0">
                <a:solidFill>
                  <a:srgbClr val="002A3A"/>
                </a:solidFill>
                <a:latin typeface="+mj-lt"/>
              </a:defRPr>
            </a:lvl1pPr>
          </a:lstStyle>
          <a:p>
            <a:r>
              <a:rPr lang="en-US" dirty="0"/>
              <a:t>Click to edit master title style</a:t>
            </a:r>
          </a:p>
        </p:txBody>
      </p:sp>
      <p:sp>
        <p:nvSpPr>
          <p:cNvPr id="8" name="Subtitle 2">
            <a:extLst>
              <a:ext uri="{FF2B5EF4-FFF2-40B4-BE49-F238E27FC236}">
                <a16:creationId xmlns:a16="http://schemas.microsoft.com/office/drawing/2014/main" id="{ADFBFAD9-2E4A-C130-2CC9-E0C8C6176BE6}"/>
              </a:ext>
            </a:extLst>
          </p:cNvPr>
          <p:cNvSpPr>
            <a:spLocks noGrp="1"/>
          </p:cNvSpPr>
          <p:nvPr>
            <p:ph type="subTitle" idx="1" hasCustomPrompt="1"/>
          </p:nvPr>
        </p:nvSpPr>
        <p:spPr bwMode="gray">
          <a:xfrm>
            <a:off x="502919" y="2203928"/>
            <a:ext cx="8138161" cy="480060"/>
          </a:xfrm>
          <a:prstGeom prst="rect">
            <a:avLst/>
          </a:prstGeom>
        </p:spPr>
        <p:txBody>
          <a:bodyPr rIns="0" bIns="0" anchor="b" anchorCtr="0"/>
          <a:lstStyle>
            <a:lvl1pPr marL="0" indent="0" algn="l">
              <a:lnSpc>
                <a:spcPct val="100000"/>
              </a:lnSpc>
              <a:buNone/>
              <a:defRPr sz="1800" b="1" cap="all" spc="150" baseline="0">
                <a:solidFill>
                  <a:srgbClr val="001489"/>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8" name="Picture 17" descr="A black background with text&#10;&#10;Description automatically generated">
            <a:extLst>
              <a:ext uri="{FF2B5EF4-FFF2-40B4-BE49-F238E27FC236}">
                <a16:creationId xmlns:a16="http://schemas.microsoft.com/office/drawing/2014/main" id="{905EBB08-447D-E50F-EB98-6E4645F401E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4460"/>
          <a:stretch/>
        </p:blipFill>
        <p:spPr>
          <a:xfrm>
            <a:off x="191229" y="-17488"/>
            <a:ext cx="2370388" cy="1627872"/>
          </a:xfrm>
          <a:prstGeom prst="rect">
            <a:avLst/>
          </a:prstGeom>
        </p:spPr>
      </p:pic>
      <p:sp>
        <p:nvSpPr>
          <p:cNvPr id="2" name="Textplatzhalter 12">
            <a:extLst>
              <a:ext uri="{FF2B5EF4-FFF2-40B4-BE49-F238E27FC236}">
                <a16:creationId xmlns:a16="http://schemas.microsoft.com/office/drawing/2014/main" id="{FBAD4823-9391-7838-FE20-FB60E8972098}"/>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3" name="Textplatzhalter 17">
            <a:extLst>
              <a:ext uri="{FF2B5EF4-FFF2-40B4-BE49-F238E27FC236}">
                <a16:creationId xmlns:a16="http://schemas.microsoft.com/office/drawing/2014/main" id="{22E1D3D1-7B3F-53D3-7C73-D82744091C9F}"/>
              </a:ext>
            </a:extLst>
          </p:cNvPr>
          <p:cNvSpPr>
            <a:spLocks noGrp="1"/>
          </p:cNvSpPr>
          <p:nvPr>
            <p:ph type="body" sz="quarter" idx="12"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2024 Abbott | ADC-96629 v1.0 |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89890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dirty="0"/>
              <a:t>Insert an image</a:t>
            </a:r>
            <a:br>
              <a:rPr lang="en-US" dirty="0"/>
            </a:br>
            <a:r>
              <a:rPr lang="en-US" dirty="0"/>
              <a:t>within this placeholder </a:t>
            </a:r>
          </a:p>
        </p:txBody>
      </p:sp>
      <p:sp>
        <p:nvSpPr>
          <p:cNvPr id="11" name="Text Placeholder 9">
            <a:extLst>
              <a:ext uri="{FF2B5EF4-FFF2-40B4-BE49-F238E27FC236}">
                <a16:creationId xmlns:a16="http://schemas.microsoft.com/office/drawing/2014/main" id="{4F282B79-3C71-4038-841E-9E254DD4547C}"/>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58D1AC19-13A5-445C-9A4B-BF895B4C6A28}"/>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rgbClr val="001489"/>
                </a:solidFill>
                <a:latin typeface="+mn-lt"/>
              </a:defRPr>
            </a:lvl1pPr>
          </a:lstStyle>
          <a:p>
            <a:pPr lvl="0"/>
            <a:r>
              <a:rPr lang="en-US" dirty="0"/>
              <a:t>SUBTITLE, CALIBRI, 18PT, BOLD</a:t>
            </a:r>
          </a:p>
        </p:txBody>
      </p:sp>
      <p:sp>
        <p:nvSpPr>
          <p:cNvPr id="19" name="Content Placeholder 5">
            <a:extLst>
              <a:ext uri="{FF2B5EF4-FFF2-40B4-BE49-F238E27FC236}">
                <a16:creationId xmlns:a16="http://schemas.microsoft.com/office/drawing/2014/main" id="{11E453D5-1F29-42C6-8756-561E8838165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dirty="0"/>
              <a:t>Click to edit Master text styles</a:t>
            </a:r>
          </a:p>
          <a:p>
            <a:pPr lvl="1"/>
            <a:r>
              <a:rPr lang="en-US" dirty="0"/>
              <a:t>First level</a:t>
            </a:r>
          </a:p>
          <a:p>
            <a:pPr lvl="2"/>
            <a:r>
              <a:rPr lang="en-US" dirty="0"/>
              <a:t>Second level</a:t>
            </a:r>
          </a:p>
          <a:p>
            <a:pPr lvl="3"/>
            <a:r>
              <a:rPr lang="en-US" dirty="0"/>
              <a:t>Third level</a:t>
            </a:r>
            <a:endParaRPr lang="en-IN" dirty="0"/>
          </a:p>
        </p:txBody>
      </p:sp>
      <p:sp>
        <p:nvSpPr>
          <p:cNvPr id="5" name="Date Placeholder 4">
            <a:extLst>
              <a:ext uri="{FF2B5EF4-FFF2-40B4-BE49-F238E27FC236}">
                <a16:creationId xmlns:a16="http://schemas.microsoft.com/office/drawing/2014/main" id="{67573EA2-2703-4750-91B5-59592F23A9BA}"/>
              </a:ext>
            </a:extLst>
          </p:cNvPr>
          <p:cNvSpPr>
            <a:spLocks noGrp="1"/>
          </p:cNvSpPr>
          <p:nvPr>
            <p:ph type="dt" sz="half" idx="21"/>
          </p:nvPr>
        </p:nvSpPr>
        <p:spPr/>
        <p:txBody>
          <a:bodyPr/>
          <a:lstStyle>
            <a:lvl1pPr>
              <a:defRPr>
                <a:solidFill>
                  <a:schemeClr val="bg2">
                    <a:lumMod val="10000"/>
                  </a:schemeClr>
                </a:solidFill>
              </a:defRPr>
            </a:lvl1pPr>
          </a:lstStyle>
          <a:p>
            <a:fld id="{2CF7AB39-742F-47C0-A398-AAC5A0D8E1CB}" type="datetime5">
              <a:rPr lang="en-US" smtClean="0"/>
              <a:t>20-May-25</a:t>
            </a:fld>
            <a:endParaRPr lang="en-IN" dirty="0"/>
          </a:p>
        </p:txBody>
      </p:sp>
      <p:sp>
        <p:nvSpPr>
          <p:cNvPr id="6" name="Footer Placeholder 5">
            <a:extLst>
              <a:ext uri="{FF2B5EF4-FFF2-40B4-BE49-F238E27FC236}">
                <a16:creationId xmlns:a16="http://schemas.microsoft.com/office/drawing/2014/main" id="{20A6CD73-4FB4-4C42-B296-A9D203A00299}"/>
              </a:ext>
            </a:extLst>
          </p:cNvPr>
          <p:cNvSpPr>
            <a:spLocks noGrp="1"/>
          </p:cNvSpPr>
          <p:nvPr>
            <p:ph type="ftr" sz="quarter" idx="22"/>
          </p:nvPr>
        </p:nvSpPr>
        <p:spPr/>
        <p:txBody>
          <a:bodyPr/>
          <a:lstStyle>
            <a:lvl1pPr>
              <a:defRPr>
                <a:solidFill>
                  <a:schemeClr val="bg2">
                    <a:lumMod val="10000"/>
                  </a:schemeClr>
                </a:solidFill>
              </a:defRPr>
            </a:lvl1pPr>
          </a:lstStyle>
          <a:p>
            <a:pPr>
              <a:defRPr/>
            </a:pPr>
            <a:r>
              <a:rPr lang="en-US"/>
              <a:t>Enter title via "insert&gt;header and footer&gt;footer"  |  </a:t>
            </a:r>
            <a:endParaRPr lang="en-IN" dirty="0"/>
          </a:p>
        </p:txBody>
      </p:sp>
      <p:sp>
        <p:nvSpPr>
          <p:cNvPr id="7" name="Slide Number Placeholder 6">
            <a:extLst>
              <a:ext uri="{FF2B5EF4-FFF2-40B4-BE49-F238E27FC236}">
                <a16:creationId xmlns:a16="http://schemas.microsoft.com/office/drawing/2014/main" id="{D19E12B7-6478-4174-9D62-4CE1ED014B87}"/>
              </a:ext>
            </a:extLst>
          </p:cNvPr>
          <p:cNvSpPr>
            <a:spLocks noGrp="1"/>
          </p:cNvSpPr>
          <p:nvPr>
            <p:ph type="sldNum" sz="quarter" idx="23"/>
          </p:nvPr>
        </p:nvSpPr>
        <p:spPr/>
        <p:txBody>
          <a:bodyPr/>
          <a:lstStyle>
            <a:lvl1pPr>
              <a:defRPr>
                <a:solidFill>
                  <a:schemeClr val="bg2">
                    <a:lumMod val="10000"/>
                  </a:schemeClr>
                </a:solidFill>
              </a:defRPr>
            </a:lvl1pPr>
          </a:lstStyle>
          <a:p>
            <a:pPr>
              <a:defRPr/>
            </a:pPr>
            <a:r>
              <a:rPr lang="en-IN"/>
              <a:t>|    </a:t>
            </a:r>
            <a:fld id="{7B2119CD-3B2D-4CEB-B404-D2E3F8CD6D69}" type="slidenum">
              <a:rPr lang="en-IN" smtClean="0"/>
              <a:pPr>
                <a:defRPr/>
              </a:pPr>
              <a:t>‹Nr.›</a:t>
            </a:fld>
            <a:endParaRPr lang="en-IN" dirty="0"/>
          </a:p>
        </p:txBody>
      </p:sp>
      <p:sp>
        <p:nvSpPr>
          <p:cNvPr id="3" name="Title 2">
            <a:extLst>
              <a:ext uri="{FF2B5EF4-FFF2-40B4-BE49-F238E27FC236}">
                <a16:creationId xmlns:a16="http://schemas.microsoft.com/office/drawing/2014/main" id="{D71A172B-6D03-48FD-95B2-5782E2CD3C13}"/>
              </a:ext>
            </a:extLst>
          </p:cNvPr>
          <p:cNvSpPr>
            <a:spLocks noGrp="1"/>
          </p:cNvSpPr>
          <p:nvPr>
            <p:ph type="title"/>
          </p:nvPr>
        </p:nvSpPr>
        <p:spPr>
          <a:xfrm>
            <a:off x="502920" y="569592"/>
            <a:ext cx="3817300" cy="390527"/>
          </a:xfrm>
        </p:spPr>
        <p:txBody>
          <a:bodyPr/>
          <a:lstStyle/>
          <a:p>
            <a:r>
              <a:rPr lang="en-US" dirty="0"/>
              <a:t>Click to edit Master title</a:t>
            </a:r>
            <a:endParaRPr lang="en-IN" dirty="0"/>
          </a:p>
        </p:txBody>
      </p:sp>
    </p:spTree>
    <p:extLst>
      <p:ext uri="{BB962C8B-B14F-4D97-AF65-F5344CB8AC3E}">
        <p14:creationId xmlns:p14="http://schemas.microsoft.com/office/powerpoint/2010/main" val="278092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17441" y="1206347"/>
            <a:ext cx="2509119" cy="2730807"/>
          </a:xfrm>
          <a:prstGeom prst="rect">
            <a:avLst/>
          </a:prstGeom>
        </p:spPr>
      </p:pic>
      <p:sp>
        <p:nvSpPr>
          <p:cNvPr id="2" name="Textplatzhalter 12">
            <a:extLst>
              <a:ext uri="{FF2B5EF4-FFF2-40B4-BE49-F238E27FC236}">
                <a16:creationId xmlns:a16="http://schemas.microsoft.com/office/drawing/2014/main" id="{37FD756C-67FF-F276-3649-CE6D41899953}"/>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4" name="Textplatzhalter 17">
            <a:extLst>
              <a:ext uri="{FF2B5EF4-FFF2-40B4-BE49-F238E27FC236}">
                <a16:creationId xmlns:a16="http://schemas.microsoft.com/office/drawing/2014/main" id="{2053953B-7D24-602E-AFA7-05F28C3AF04A}"/>
              </a:ext>
            </a:extLst>
          </p:cNvPr>
          <p:cNvSpPr>
            <a:spLocks noGrp="1"/>
          </p:cNvSpPr>
          <p:nvPr>
            <p:ph type="body" sz="quarter" idx="13"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spTree>
    <p:extLst>
      <p:ext uri="{BB962C8B-B14F-4D97-AF65-F5344CB8AC3E}">
        <p14:creationId xmlns:p14="http://schemas.microsoft.com/office/powerpoint/2010/main" val="138477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extplatzhalter 12">
            <a:extLst>
              <a:ext uri="{FF2B5EF4-FFF2-40B4-BE49-F238E27FC236}">
                <a16:creationId xmlns:a16="http://schemas.microsoft.com/office/drawing/2014/main" id="{37FD756C-67FF-F276-3649-CE6D41899953}"/>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4" name="Textplatzhalter 17">
            <a:extLst>
              <a:ext uri="{FF2B5EF4-FFF2-40B4-BE49-F238E27FC236}">
                <a16:creationId xmlns:a16="http://schemas.microsoft.com/office/drawing/2014/main" id="{2053953B-7D24-602E-AFA7-05F28C3AF04A}"/>
              </a:ext>
            </a:extLst>
          </p:cNvPr>
          <p:cNvSpPr>
            <a:spLocks noGrp="1"/>
          </p:cNvSpPr>
          <p:nvPr>
            <p:ph type="body" sz="quarter" idx="13"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pic>
        <p:nvPicPr>
          <p:cNvPr id="5" name="Graphic 5">
            <a:extLst>
              <a:ext uri="{FF2B5EF4-FFF2-40B4-BE49-F238E27FC236}">
                <a16:creationId xmlns:a16="http://schemas.microsoft.com/office/drawing/2014/main" id="{BB2C725A-7294-3975-02DF-3AAC360D54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31240" y="1061061"/>
            <a:ext cx="4881520" cy="2326573"/>
          </a:xfrm>
          <a:prstGeom prst="rect">
            <a:avLst/>
          </a:prstGeom>
        </p:spPr>
      </p:pic>
    </p:spTree>
    <p:extLst>
      <p:ext uri="{BB962C8B-B14F-4D97-AF65-F5344CB8AC3E}">
        <p14:creationId xmlns:p14="http://schemas.microsoft.com/office/powerpoint/2010/main" val="279460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502920" y="1487804"/>
            <a:ext cx="8145780" cy="3174922"/>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rgbClr val="001489"/>
                </a:solidFill>
                <a:latin typeface="+mn-lt"/>
              </a:defRPr>
            </a:lvl1pPr>
          </a:lstStyle>
          <a:p>
            <a:pPr lvl="0"/>
            <a:r>
              <a:rPr lang="en-US" dirty="0"/>
              <a:t>SUBTITLE CALIBRI 18PT BOLD, FREESTYLE BLUE </a:t>
            </a:r>
          </a:p>
        </p:txBody>
      </p:sp>
      <p:sp>
        <p:nvSpPr>
          <p:cNvPr id="2" name="Date Placeholder 1">
            <a:extLst>
              <a:ext uri="{FF2B5EF4-FFF2-40B4-BE49-F238E27FC236}">
                <a16:creationId xmlns:a16="http://schemas.microsoft.com/office/drawing/2014/main" id="{A490257E-A5F7-47F2-BCB5-BF684CDCDDF2}"/>
              </a:ext>
            </a:extLst>
          </p:cNvPr>
          <p:cNvSpPr>
            <a:spLocks noGrp="1"/>
          </p:cNvSpPr>
          <p:nvPr>
            <p:ph type="dt" sz="half" idx="16"/>
          </p:nvPr>
        </p:nvSpPr>
        <p:spPr/>
        <p:txBody>
          <a:bodyPr/>
          <a:lstStyle/>
          <a:p>
            <a:fld id="{7C6BBA33-D340-4030-91CC-F20B097533EA}" type="datetime5">
              <a:rPr lang="en-US" sz="1000" smtClean="0"/>
              <a:t>20-May-25</a:t>
            </a:fld>
            <a:endParaRPr lang="en-IN" sz="1000" dirty="0"/>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‹Nr.›</a:t>
            </a:fld>
            <a:endParaRPr lang="en-IN" dirty="0"/>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lvl1pPr>
              <a:defRPr>
                <a:solidFill>
                  <a:srgbClr val="001489"/>
                </a:solidFill>
              </a:defRPr>
            </a:lvl1pPr>
          </a:lstStyle>
          <a:p>
            <a:r>
              <a:rPr lang="en-US"/>
              <a:t>Click to edit Master title style</a:t>
            </a:r>
            <a:endParaRPr lang="en-IN" dirty="0"/>
          </a:p>
        </p:txBody>
      </p:sp>
      <p:sp>
        <p:nvSpPr>
          <p:cNvPr id="8" name="Textplatzhalter 12">
            <a:extLst>
              <a:ext uri="{FF2B5EF4-FFF2-40B4-BE49-F238E27FC236}">
                <a16:creationId xmlns:a16="http://schemas.microsoft.com/office/drawing/2014/main" id="{00EB941F-77BA-B956-D937-4554C84478ED}"/>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9" name="Textplatzhalter 17">
            <a:extLst>
              <a:ext uri="{FF2B5EF4-FFF2-40B4-BE49-F238E27FC236}">
                <a16:creationId xmlns:a16="http://schemas.microsoft.com/office/drawing/2014/main" id="{533C1BDD-F352-65C5-0800-406438E9A3AC}"/>
              </a:ext>
            </a:extLst>
          </p:cNvPr>
          <p:cNvSpPr>
            <a:spLocks noGrp="1"/>
          </p:cNvSpPr>
          <p:nvPr>
            <p:ph type="body" sz="quarter" idx="12"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spTree>
    <p:extLst>
      <p:ext uri="{BB962C8B-B14F-4D97-AF65-F5344CB8AC3E}">
        <p14:creationId xmlns:p14="http://schemas.microsoft.com/office/powerpoint/2010/main" val="126556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503238" y="1097279"/>
            <a:ext cx="3817302" cy="390525"/>
          </a:xfrm>
          <a:prstGeom prst="rect">
            <a:avLst/>
          </a:prstGeom>
        </p:spPr>
        <p:txBody>
          <a:bodyPr>
            <a:noAutofit/>
          </a:bodyPr>
          <a:lstStyle>
            <a:lvl1pPr>
              <a:defRPr sz="1800" b="1" cap="all" baseline="0">
                <a:solidFill>
                  <a:srgbClr val="001489"/>
                </a:solidFill>
                <a:latin typeface="+mn-lt"/>
              </a:defRPr>
            </a:lvl1pPr>
          </a:lstStyle>
          <a:p>
            <a:pPr lvl="0"/>
            <a:r>
              <a:rPr lang="en-US" dirty="0"/>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4823460" y="1097279"/>
            <a:ext cx="3817302" cy="390525"/>
          </a:xfrm>
          <a:prstGeom prst="rect">
            <a:avLst/>
          </a:prstGeom>
        </p:spPr>
        <p:txBody>
          <a:bodyPr>
            <a:noAutofit/>
          </a:bodyPr>
          <a:lstStyle>
            <a:lvl1pPr>
              <a:defRPr sz="1800" b="1" cap="all" baseline="0">
                <a:solidFill>
                  <a:srgbClr val="001489"/>
                </a:solidFill>
                <a:latin typeface="+mn-lt"/>
              </a:defRPr>
            </a:lvl1pPr>
          </a:lstStyle>
          <a:p>
            <a:pPr lvl="0"/>
            <a:r>
              <a:rPr lang="en-US" dirty="0"/>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502919" y="1487804"/>
            <a:ext cx="3817301" cy="3175634"/>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4823460" y="1487804"/>
            <a:ext cx="3817301" cy="3175634"/>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 REGULAR</a:t>
            </a:r>
          </a:p>
        </p:txBody>
      </p:sp>
      <p:sp>
        <p:nvSpPr>
          <p:cNvPr id="2" name="Date Placeholder 1">
            <a:extLst>
              <a:ext uri="{FF2B5EF4-FFF2-40B4-BE49-F238E27FC236}">
                <a16:creationId xmlns:a16="http://schemas.microsoft.com/office/drawing/2014/main" id="{63E310AD-6CAA-4788-94E2-A00CB4EDAD64}"/>
              </a:ext>
            </a:extLst>
          </p:cNvPr>
          <p:cNvSpPr>
            <a:spLocks noGrp="1"/>
          </p:cNvSpPr>
          <p:nvPr>
            <p:ph type="dt" sz="half" idx="20"/>
          </p:nvPr>
        </p:nvSpPr>
        <p:spPr/>
        <p:txBody>
          <a:bodyPr/>
          <a:lstStyle/>
          <a:p>
            <a:fld id="{7DC6FA6F-B118-45B4-86FF-70B83435421A}" type="datetime5">
              <a:rPr lang="en-US" sz="1000" smtClean="0"/>
              <a:t>20-May-25</a:t>
            </a:fld>
            <a:endParaRPr lang="en-IN" sz="1000" dirty="0"/>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p:txBody>
          <a:bodyPr/>
          <a:lstStyle/>
          <a:p>
            <a:pPr>
              <a:defRPr/>
            </a:pPr>
            <a:r>
              <a:rPr lang="en-IN"/>
              <a:t>|    </a:t>
            </a:r>
            <a:fld id="{7B2119CD-3B2D-4CEB-B404-D2E3F8CD6D69}" type="slidenum">
              <a:rPr lang="en-IN" smtClean="0"/>
              <a:pPr>
                <a:defRPr/>
              </a:pPr>
              <a:t>‹Nr.›</a:t>
            </a:fld>
            <a:endParaRPr lang="en-IN" dirty="0"/>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lvl1pPr>
              <a:defRPr>
                <a:solidFill>
                  <a:srgbClr val="001489"/>
                </a:solidFill>
              </a:defRPr>
            </a:lvl1pPr>
          </a:lstStyle>
          <a:p>
            <a:r>
              <a:rPr lang="en-US"/>
              <a:t>Click to edit Master title style</a:t>
            </a:r>
            <a:endParaRPr lang="en-IN" dirty="0"/>
          </a:p>
        </p:txBody>
      </p:sp>
      <p:sp>
        <p:nvSpPr>
          <p:cNvPr id="5" name="Textplatzhalter 12">
            <a:extLst>
              <a:ext uri="{FF2B5EF4-FFF2-40B4-BE49-F238E27FC236}">
                <a16:creationId xmlns:a16="http://schemas.microsoft.com/office/drawing/2014/main" id="{57B1FD74-3B43-D5DF-EEA1-0B8C993A3D10}"/>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7" name="Textplatzhalter 17">
            <a:extLst>
              <a:ext uri="{FF2B5EF4-FFF2-40B4-BE49-F238E27FC236}">
                <a16:creationId xmlns:a16="http://schemas.microsoft.com/office/drawing/2014/main" id="{721E9962-67F0-6748-3079-1D0CEE89B74B}"/>
              </a:ext>
            </a:extLst>
          </p:cNvPr>
          <p:cNvSpPr>
            <a:spLocks noGrp="1"/>
          </p:cNvSpPr>
          <p:nvPr>
            <p:ph type="body" sz="quarter" idx="12"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spTree>
    <p:extLst>
      <p:ext uri="{BB962C8B-B14F-4D97-AF65-F5344CB8AC3E}">
        <p14:creationId xmlns:p14="http://schemas.microsoft.com/office/powerpoint/2010/main" val="50309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rgbClr val="001489"/>
                </a:solidFill>
                <a:latin typeface="+mn-lt"/>
              </a:defRPr>
            </a:lvl1pPr>
          </a:lstStyle>
          <a:p>
            <a:pPr lvl="0"/>
            <a:r>
              <a:rPr lang="en-US" dirty="0"/>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503238" y="1619968"/>
            <a:ext cx="3817302" cy="320040"/>
          </a:xfrm>
          <a:prstGeom prst="rect">
            <a:avLst/>
          </a:prstGeom>
        </p:spPr>
        <p:txBody>
          <a:bodyPr>
            <a:noAutofit/>
          </a:bodyPr>
          <a:lstStyle>
            <a:lvl1pPr>
              <a:defRPr sz="1600" b="1" cap="all" baseline="0">
                <a:solidFill>
                  <a:srgbClr val="001489"/>
                </a:solidFill>
                <a:latin typeface="+mn-lt"/>
              </a:defRPr>
            </a:lvl1pPr>
          </a:lstStyle>
          <a:p>
            <a:pPr lvl="0"/>
            <a:r>
              <a:rPr lang="en-US" dirty="0"/>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503238" y="3237576"/>
            <a:ext cx="3817302" cy="320040"/>
          </a:xfrm>
          <a:prstGeom prst="rect">
            <a:avLst/>
          </a:prstGeom>
        </p:spPr>
        <p:txBody>
          <a:bodyPr>
            <a:noAutofit/>
          </a:bodyPr>
          <a:lstStyle>
            <a:lvl1pPr>
              <a:defRPr sz="1600" b="1" cap="all" baseline="0">
                <a:solidFill>
                  <a:srgbClr val="001489"/>
                </a:solidFill>
                <a:latin typeface="+mn-lt"/>
              </a:defRPr>
            </a:lvl1pPr>
          </a:lstStyle>
          <a:p>
            <a:pPr lvl="0"/>
            <a:r>
              <a:rPr lang="en-US" dirty="0"/>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502919"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4FF65347-7CD3-4F10-8EF3-1278C80396FE}"/>
              </a:ext>
            </a:extLst>
          </p:cNvPr>
          <p:cNvSpPr>
            <a:spLocks noGrp="1"/>
          </p:cNvSpPr>
          <p:nvPr>
            <p:ph type="dt" sz="half" idx="23"/>
          </p:nvPr>
        </p:nvSpPr>
        <p:spPr/>
        <p:txBody>
          <a:bodyPr/>
          <a:lstStyle/>
          <a:p>
            <a:fld id="{4216A43B-D176-4514-8269-EDF838101587}" type="datetime5">
              <a:rPr lang="en-US" sz="1000" smtClean="0"/>
              <a:t>20-May-25</a:t>
            </a:fld>
            <a:endParaRPr lang="en-IN" sz="1000" dirty="0"/>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p:txBody>
          <a:bodyPr/>
          <a:lstStyle/>
          <a:p>
            <a:pPr>
              <a:defRPr/>
            </a:pPr>
            <a:r>
              <a:rPr lang="en-IN"/>
              <a:t>|    </a:t>
            </a:r>
            <a:fld id="{7B2119CD-3B2D-4CEB-B404-D2E3F8CD6D69}" type="slidenum">
              <a:rPr lang="en-IN" smtClean="0"/>
              <a:pPr>
                <a:defRPr/>
              </a:pPr>
              <a:t>‹Nr.›</a:t>
            </a:fld>
            <a:endParaRPr lang="en-IN" dirty="0"/>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502919" y="569594"/>
            <a:ext cx="4479279" cy="390526"/>
          </a:xfrm>
        </p:spPr>
        <p:txBody>
          <a:bodyPr/>
          <a:lstStyle>
            <a:lvl1pPr>
              <a:defRPr>
                <a:solidFill>
                  <a:srgbClr val="001489"/>
                </a:solidFill>
              </a:defRPr>
            </a:lvl1pPr>
          </a:lstStyle>
          <a:p>
            <a:r>
              <a:rPr lang="en-US"/>
              <a:t>Click to edit Master title style</a:t>
            </a:r>
            <a:endParaRPr lang="en-IN" dirty="0"/>
          </a:p>
        </p:txBody>
      </p:sp>
      <p:sp>
        <p:nvSpPr>
          <p:cNvPr id="2" name="Textplatzhalter 12">
            <a:extLst>
              <a:ext uri="{FF2B5EF4-FFF2-40B4-BE49-F238E27FC236}">
                <a16:creationId xmlns:a16="http://schemas.microsoft.com/office/drawing/2014/main" id="{908AA2CC-3373-D66B-33E4-CE4E69D67FFF}"/>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4" name="Textplatzhalter 17">
            <a:extLst>
              <a:ext uri="{FF2B5EF4-FFF2-40B4-BE49-F238E27FC236}">
                <a16:creationId xmlns:a16="http://schemas.microsoft.com/office/drawing/2014/main" id="{4F700A82-D847-896F-7D34-238CC19AC355}"/>
              </a:ext>
            </a:extLst>
          </p:cNvPr>
          <p:cNvSpPr>
            <a:spLocks noGrp="1"/>
          </p:cNvSpPr>
          <p:nvPr>
            <p:ph type="body" sz="quarter" idx="12"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spTree>
    <p:extLst>
      <p:ext uri="{BB962C8B-B14F-4D97-AF65-F5344CB8AC3E}">
        <p14:creationId xmlns:p14="http://schemas.microsoft.com/office/powerpoint/2010/main" val="42185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lue">
    <p:bg bwMode="auto">
      <p:bgPr>
        <a:gradFill>
          <a:gsLst>
            <a:gs pos="0">
              <a:srgbClr val="FFF0AA"/>
            </a:gs>
            <a:gs pos="20000">
              <a:srgbClr val="FFD100">
                <a:alpha val="80000"/>
              </a:srgbClr>
            </a:gs>
            <a:gs pos="100000">
              <a:srgbClr val="FFD100"/>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rgbClr val="001489"/>
                </a:solidFill>
                <a:latin typeface="+mj-lt"/>
              </a:defRPr>
            </a:lvl1pPr>
          </a:lstStyle>
          <a:p>
            <a:r>
              <a:rPr lang="en-US" dirty="0"/>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rgbClr val="22273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p:txBody>
          <a:bodyPr/>
          <a:lstStyle>
            <a:lvl1pPr>
              <a:defRPr>
                <a:solidFill>
                  <a:srgbClr val="222731"/>
                </a:solidFill>
              </a:defRPr>
            </a:lvl1pPr>
          </a:lstStyle>
          <a:p>
            <a:fld id="{10371D01-0526-4002-B34C-9D4A9C73B7A7}" type="datetime5">
              <a:rPr lang="en-US" smtClean="0"/>
              <a:pPr/>
              <a:t>20-May-25</a:t>
            </a:fld>
            <a:endParaRPr lang="en-IN" dirty="0"/>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p:txBody>
          <a:bodyPr/>
          <a:lstStyle>
            <a:lvl1pPr>
              <a:defRPr>
                <a:solidFill>
                  <a:srgbClr val="222731"/>
                </a:solidFill>
              </a:defRPr>
            </a:lvl1pPr>
          </a:lstStyle>
          <a:p>
            <a:pPr>
              <a:defRPr/>
            </a:pPr>
            <a:r>
              <a:rPr lang="en-IN" dirty="0"/>
              <a:t>|    </a:t>
            </a:r>
            <a:fld id="{7B2119CD-3B2D-4CEB-B404-D2E3F8CD6D69}" type="slidenum">
              <a:rPr lang="en-IN" smtClean="0"/>
              <a:pPr>
                <a:defRPr/>
              </a:pPr>
              <a:t>‹Nr.›</a:t>
            </a:fld>
            <a:endParaRPr lang="en-IN" dirty="0"/>
          </a:p>
        </p:txBody>
      </p:sp>
      <p:sp>
        <p:nvSpPr>
          <p:cNvPr id="6" name="Textplatzhalter 12">
            <a:extLst>
              <a:ext uri="{FF2B5EF4-FFF2-40B4-BE49-F238E27FC236}">
                <a16:creationId xmlns:a16="http://schemas.microsoft.com/office/drawing/2014/main" id="{51EC28F2-6F2F-743E-3169-305EDADC3761}"/>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11" name="Textplatzhalter 17">
            <a:extLst>
              <a:ext uri="{FF2B5EF4-FFF2-40B4-BE49-F238E27FC236}">
                <a16:creationId xmlns:a16="http://schemas.microsoft.com/office/drawing/2014/main" id="{636C97A3-8875-B79E-3C8B-5F9971390D07}"/>
              </a:ext>
            </a:extLst>
          </p:cNvPr>
          <p:cNvSpPr>
            <a:spLocks noGrp="1"/>
          </p:cNvSpPr>
          <p:nvPr>
            <p:ph type="body" sz="quarter" idx="13"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spTree>
    <p:extLst>
      <p:ext uri="{BB962C8B-B14F-4D97-AF65-F5344CB8AC3E}">
        <p14:creationId xmlns:p14="http://schemas.microsoft.com/office/powerpoint/2010/main" val="320237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6F84C077-90EB-489F-9583-81D63D052919}"/>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 REGULAR</a:t>
            </a:r>
          </a:p>
        </p:txBody>
      </p:sp>
      <p:sp>
        <p:nvSpPr>
          <p:cNvPr id="18" name="Content Placeholder 9">
            <a:extLst>
              <a:ext uri="{FF2B5EF4-FFF2-40B4-BE49-F238E27FC236}">
                <a16:creationId xmlns:a16="http://schemas.microsoft.com/office/drawing/2014/main" id="{7C330037-A806-4CED-9F5A-3F59AAC38680}"/>
              </a:ext>
            </a:extLst>
          </p:cNvPr>
          <p:cNvSpPr>
            <a:spLocks noGrp="1"/>
          </p:cNvSpPr>
          <p:nvPr>
            <p:ph sz="quarter" idx="14"/>
          </p:nvPr>
        </p:nvSpPr>
        <p:spPr>
          <a:xfrm>
            <a:off x="502920" y="1487804"/>
            <a:ext cx="8145780" cy="3174922"/>
          </a:xfrm>
        </p:spPr>
        <p:txBody>
          <a:bodyPr>
            <a:noAutofit/>
          </a:bodyPr>
          <a:lstStyle>
            <a:lvl2pPr>
              <a:defRPr sz="1600"/>
            </a:lvl2pPr>
            <a:lvl3pPr>
              <a:defRPr sz="1400"/>
            </a:lvl3pPr>
            <a:lvl4pPr>
              <a:defRPr sz="1200"/>
            </a:lvl4pPr>
            <a:lvl5pPr>
              <a:defRPr sz="1200"/>
            </a:lvl5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endParaRPr lang="en-IN" dirty="0"/>
          </a:p>
        </p:txBody>
      </p:sp>
      <p:sp>
        <p:nvSpPr>
          <p:cNvPr id="19" name="Text Placeholder 4">
            <a:extLst>
              <a:ext uri="{FF2B5EF4-FFF2-40B4-BE49-F238E27FC236}">
                <a16:creationId xmlns:a16="http://schemas.microsoft.com/office/drawing/2014/main" id="{02BAB220-7024-4DDE-95A2-9D418A52C753}"/>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rgbClr val="001489"/>
                </a:solidFill>
                <a:latin typeface="+mn-lt"/>
              </a:defRPr>
            </a:lvl1pPr>
          </a:lstStyle>
          <a:p>
            <a:pPr lvl="0"/>
            <a:r>
              <a:rPr lang="en-US" dirty="0"/>
              <a:t>SUBTITLE CALIBRI 18PT BOLD, FREESTYLE BLUE</a:t>
            </a:r>
          </a:p>
        </p:txBody>
      </p:sp>
      <p:sp>
        <p:nvSpPr>
          <p:cNvPr id="5" name="Date Placeholder 4">
            <a:extLst>
              <a:ext uri="{FF2B5EF4-FFF2-40B4-BE49-F238E27FC236}">
                <a16:creationId xmlns:a16="http://schemas.microsoft.com/office/drawing/2014/main" id="{5235A1FB-BA52-4BD1-8AF6-DDBFACF5FE36}"/>
              </a:ext>
            </a:extLst>
          </p:cNvPr>
          <p:cNvSpPr>
            <a:spLocks noGrp="1"/>
          </p:cNvSpPr>
          <p:nvPr>
            <p:ph type="dt" sz="half" idx="16"/>
          </p:nvPr>
        </p:nvSpPr>
        <p:spPr/>
        <p:txBody>
          <a:bodyPr/>
          <a:lstStyle/>
          <a:p>
            <a:fld id="{F33ADA8F-D1B8-4D4F-9CEC-973E968CFBF0}" type="datetime5">
              <a:rPr lang="en-US" sz="1000" smtClean="0"/>
              <a:t>20-May-25</a:t>
            </a:fld>
            <a:endParaRPr lang="en-IN" sz="1000" dirty="0"/>
          </a:p>
        </p:txBody>
      </p:sp>
      <p:sp>
        <p:nvSpPr>
          <p:cNvPr id="6" name="Footer Placeholder 5">
            <a:extLst>
              <a:ext uri="{FF2B5EF4-FFF2-40B4-BE49-F238E27FC236}">
                <a16:creationId xmlns:a16="http://schemas.microsoft.com/office/drawing/2014/main" id="{F40C19A0-007F-4795-A63A-2AB1D4CD0543}"/>
              </a:ext>
            </a:extLst>
          </p:cNvPr>
          <p:cNvSpPr>
            <a:spLocks noGrp="1"/>
          </p:cNvSpPr>
          <p:nvPr>
            <p:ph type="ftr" sz="quarter" idx="17"/>
          </p:nvPr>
        </p:nvSpPr>
        <p:spPr/>
        <p:txBody>
          <a:bodyPr/>
          <a:lstStyle/>
          <a:p>
            <a:pPr>
              <a:defRPr/>
            </a:pPr>
            <a:r>
              <a:rPr lang="en-US"/>
              <a:t>Enter title via "insert&gt;header and footer&gt;footer"  |  </a:t>
            </a:r>
            <a:endParaRPr lang="en-IN" dirty="0"/>
          </a:p>
        </p:txBody>
      </p:sp>
      <p:sp>
        <p:nvSpPr>
          <p:cNvPr id="7" name="Slide Number Placeholder 6">
            <a:extLst>
              <a:ext uri="{FF2B5EF4-FFF2-40B4-BE49-F238E27FC236}">
                <a16:creationId xmlns:a16="http://schemas.microsoft.com/office/drawing/2014/main" id="{1971C191-AACC-45C1-9532-813DE7A91208}"/>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‹Nr.›</a:t>
            </a:fld>
            <a:endParaRPr lang="en-IN" dirty="0"/>
          </a:p>
        </p:txBody>
      </p:sp>
      <p:sp>
        <p:nvSpPr>
          <p:cNvPr id="3" name="Title 2">
            <a:extLst>
              <a:ext uri="{FF2B5EF4-FFF2-40B4-BE49-F238E27FC236}">
                <a16:creationId xmlns:a16="http://schemas.microsoft.com/office/drawing/2014/main" id="{FACBBF95-B943-4B94-873E-49338E6CC8EE}"/>
              </a:ext>
            </a:extLst>
          </p:cNvPr>
          <p:cNvSpPr>
            <a:spLocks noGrp="1"/>
          </p:cNvSpPr>
          <p:nvPr>
            <p:ph type="title"/>
          </p:nvPr>
        </p:nvSpPr>
        <p:spPr/>
        <p:txBody>
          <a:bodyPr/>
          <a:lstStyle/>
          <a:p>
            <a:r>
              <a:rPr lang="en-US" dirty="0"/>
              <a:t>Click to edit Master title style</a:t>
            </a:r>
            <a:endParaRPr lang="en-IN" dirty="0"/>
          </a:p>
        </p:txBody>
      </p:sp>
    </p:spTree>
    <p:extLst>
      <p:ext uri="{BB962C8B-B14F-4D97-AF65-F5344CB8AC3E}">
        <p14:creationId xmlns:p14="http://schemas.microsoft.com/office/powerpoint/2010/main" val="137819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bg>
      <p:bgPr>
        <a:gradFill>
          <a:gsLst>
            <a:gs pos="0">
              <a:srgbClr val="FFF0AA"/>
            </a:gs>
            <a:gs pos="20000">
              <a:srgbClr val="FFD100">
                <a:alpha val="80000"/>
              </a:srgbClr>
            </a:gs>
            <a:gs pos="100000">
              <a:srgbClr val="FFD100"/>
            </a:gs>
          </a:gsLst>
          <a:lin ang="16200000" scaled="1"/>
        </a:gra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tx2"/>
                </a:solidFill>
                <a:latin typeface="+mn-lt"/>
              </a:defRPr>
            </a:lvl1pPr>
          </a:lstStyle>
          <a:p>
            <a:r>
              <a:rPr lang="en-US" dirty="0"/>
              <a:t>Insert an image</a:t>
            </a:r>
            <a:br>
              <a:rPr lang="en-US" dirty="0"/>
            </a:br>
            <a:r>
              <a:rPr lang="en-US" dirty="0"/>
              <a:t>within this placeholder </a:t>
            </a:r>
          </a:p>
        </p:txBody>
      </p:sp>
      <p:sp>
        <p:nvSpPr>
          <p:cNvPr id="11" name="Text Placeholder 9">
            <a:extLst>
              <a:ext uri="{FF2B5EF4-FFF2-40B4-BE49-F238E27FC236}">
                <a16:creationId xmlns:a16="http://schemas.microsoft.com/office/drawing/2014/main" id="{4F282B79-3C71-4038-841E-9E254DD4547C}"/>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58D1AC19-13A5-445C-9A4B-BF895B4C6A28}"/>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rgbClr val="001489"/>
                </a:solidFill>
                <a:latin typeface="+mn-lt"/>
              </a:defRPr>
            </a:lvl1pPr>
          </a:lstStyle>
          <a:p>
            <a:pPr lvl="0"/>
            <a:r>
              <a:rPr lang="en-US" dirty="0"/>
              <a:t>SUBTITLE, CALIBRI, 18PT, BOLD</a:t>
            </a:r>
          </a:p>
        </p:txBody>
      </p:sp>
      <p:sp>
        <p:nvSpPr>
          <p:cNvPr id="19" name="Content Placeholder 5">
            <a:extLst>
              <a:ext uri="{FF2B5EF4-FFF2-40B4-BE49-F238E27FC236}">
                <a16:creationId xmlns:a16="http://schemas.microsoft.com/office/drawing/2014/main" id="{11E453D5-1F29-42C6-8756-561E8838165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dirty="0"/>
              <a:t>Click to edit Master text styles</a:t>
            </a:r>
          </a:p>
          <a:p>
            <a:pPr lvl="1"/>
            <a:r>
              <a:rPr lang="en-US" dirty="0"/>
              <a:t>First level</a:t>
            </a:r>
          </a:p>
          <a:p>
            <a:pPr lvl="2"/>
            <a:r>
              <a:rPr lang="en-US" dirty="0"/>
              <a:t>Second level</a:t>
            </a:r>
          </a:p>
          <a:p>
            <a:pPr lvl="3"/>
            <a:r>
              <a:rPr lang="en-US" dirty="0"/>
              <a:t>Third level</a:t>
            </a:r>
            <a:endParaRPr lang="en-IN" dirty="0"/>
          </a:p>
        </p:txBody>
      </p:sp>
      <p:sp>
        <p:nvSpPr>
          <p:cNvPr id="5" name="Date Placeholder 4">
            <a:extLst>
              <a:ext uri="{FF2B5EF4-FFF2-40B4-BE49-F238E27FC236}">
                <a16:creationId xmlns:a16="http://schemas.microsoft.com/office/drawing/2014/main" id="{67573EA2-2703-4750-91B5-59592F23A9BA}"/>
              </a:ext>
            </a:extLst>
          </p:cNvPr>
          <p:cNvSpPr>
            <a:spLocks noGrp="1"/>
          </p:cNvSpPr>
          <p:nvPr>
            <p:ph type="dt" sz="half" idx="21"/>
          </p:nvPr>
        </p:nvSpPr>
        <p:spPr/>
        <p:txBody>
          <a:bodyPr/>
          <a:lstStyle>
            <a:lvl1pPr>
              <a:defRPr>
                <a:solidFill>
                  <a:schemeClr val="bg2">
                    <a:lumMod val="10000"/>
                  </a:schemeClr>
                </a:solidFill>
              </a:defRPr>
            </a:lvl1pPr>
          </a:lstStyle>
          <a:p>
            <a:fld id="{2CF7AB39-742F-47C0-A398-AAC5A0D8E1CB}" type="datetime5">
              <a:rPr lang="en-US" smtClean="0"/>
              <a:t>20-May-25</a:t>
            </a:fld>
            <a:endParaRPr lang="en-IN" dirty="0"/>
          </a:p>
        </p:txBody>
      </p:sp>
      <p:sp>
        <p:nvSpPr>
          <p:cNvPr id="6" name="Footer Placeholder 5">
            <a:extLst>
              <a:ext uri="{FF2B5EF4-FFF2-40B4-BE49-F238E27FC236}">
                <a16:creationId xmlns:a16="http://schemas.microsoft.com/office/drawing/2014/main" id="{20A6CD73-4FB4-4C42-B296-A9D203A00299}"/>
              </a:ext>
            </a:extLst>
          </p:cNvPr>
          <p:cNvSpPr>
            <a:spLocks noGrp="1"/>
          </p:cNvSpPr>
          <p:nvPr>
            <p:ph type="ftr" sz="quarter" idx="22"/>
          </p:nvPr>
        </p:nvSpPr>
        <p:spPr/>
        <p:txBody>
          <a:bodyPr/>
          <a:lstStyle>
            <a:lvl1pPr>
              <a:defRPr>
                <a:solidFill>
                  <a:schemeClr val="bg2">
                    <a:lumMod val="10000"/>
                  </a:schemeClr>
                </a:solidFill>
              </a:defRPr>
            </a:lvl1pPr>
          </a:lstStyle>
          <a:p>
            <a:pPr>
              <a:defRPr/>
            </a:pPr>
            <a:r>
              <a:rPr lang="en-US"/>
              <a:t>Enter title via "insert&gt;header and footer&gt;footer"  |  </a:t>
            </a:r>
            <a:endParaRPr lang="en-IN" dirty="0"/>
          </a:p>
        </p:txBody>
      </p:sp>
      <p:sp>
        <p:nvSpPr>
          <p:cNvPr id="7" name="Slide Number Placeholder 6">
            <a:extLst>
              <a:ext uri="{FF2B5EF4-FFF2-40B4-BE49-F238E27FC236}">
                <a16:creationId xmlns:a16="http://schemas.microsoft.com/office/drawing/2014/main" id="{D19E12B7-6478-4174-9D62-4CE1ED014B87}"/>
              </a:ext>
            </a:extLst>
          </p:cNvPr>
          <p:cNvSpPr>
            <a:spLocks noGrp="1"/>
          </p:cNvSpPr>
          <p:nvPr>
            <p:ph type="sldNum" sz="quarter" idx="23"/>
          </p:nvPr>
        </p:nvSpPr>
        <p:spPr/>
        <p:txBody>
          <a:bodyPr/>
          <a:lstStyle>
            <a:lvl1pPr>
              <a:defRPr>
                <a:solidFill>
                  <a:schemeClr val="bg2">
                    <a:lumMod val="10000"/>
                  </a:schemeClr>
                </a:solidFill>
              </a:defRPr>
            </a:lvl1pPr>
          </a:lstStyle>
          <a:p>
            <a:pPr>
              <a:defRPr/>
            </a:pPr>
            <a:r>
              <a:rPr lang="en-IN"/>
              <a:t>|    </a:t>
            </a:r>
            <a:fld id="{7B2119CD-3B2D-4CEB-B404-D2E3F8CD6D69}" type="slidenum">
              <a:rPr lang="en-IN" smtClean="0"/>
              <a:pPr>
                <a:defRPr/>
              </a:pPr>
              <a:t>‹Nr.›</a:t>
            </a:fld>
            <a:endParaRPr lang="en-IN" dirty="0"/>
          </a:p>
        </p:txBody>
      </p:sp>
      <p:sp>
        <p:nvSpPr>
          <p:cNvPr id="3" name="Title 2">
            <a:extLst>
              <a:ext uri="{FF2B5EF4-FFF2-40B4-BE49-F238E27FC236}">
                <a16:creationId xmlns:a16="http://schemas.microsoft.com/office/drawing/2014/main" id="{D71A172B-6D03-48FD-95B2-5782E2CD3C13}"/>
              </a:ext>
            </a:extLst>
          </p:cNvPr>
          <p:cNvSpPr>
            <a:spLocks noGrp="1"/>
          </p:cNvSpPr>
          <p:nvPr>
            <p:ph type="title"/>
          </p:nvPr>
        </p:nvSpPr>
        <p:spPr>
          <a:xfrm>
            <a:off x="502920" y="569592"/>
            <a:ext cx="3817300" cy="390527"/>
          </a:xfrm>
        </p:spPr>
        <p:txBody>
          <a:bodyPr/>
          <a:lstStyle/>
          <a:p>
            <a:r>
              <a:rPr lang="en-US" dirty="0"/>
              <a:t>Click to edit Master title</a:t>
            </a:r>
            <a:endParaRPr lang="en-IN" dirty="0"/>
          </a:p>
        </p:txBody>
      </p:sp>
    </p:spTree>
    <p:extLst>
      <p:ext uri="{BB962C8B-B14F-4D97-AF65-F5344CB8AC3E}">
        <p14:creationId xmlns:p14="http://schemas.microsoft.com/office/powerpoint/2010/main" val="113212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7441" y="1206347"/>
            <a:ext cx="2509119" cy="2730807"/>
          </a:xfrm>
          <a:prstGeom prst="rect">
            <a:avLst/>
          </a:prstGeom>
        </p:spPr>
      </p:pic>
      <p:sp>
        <p:nvSpPr>
          <p:cNvPr id="2" name="Textplatzhalter 12">
            <a:extLst>
              <a:ext uri="{FF2B5EF4-FFF2-40B4-BE49-F238E27FC236}">
                <a16:creationId xmlns:a16="http://schemas.microsoft.com/office/drawing/2014/main" id="{37FD756C-67FF-F276-3649-CE6D41899953}"/>
              </a:ext>
            </a:extLst>
          </p:cNvPr>
          <p:cNvSpPr>
            <a:spLocks noGrp="1"/>
          </p:cNvSpPr>
          <p:nvPr>
            <p:ph type="body" sz="quarter" idx="11" hasCustomPrompt="1"/>
          </p:nvPr>
        </p:nvSpPr>
        <p:spPr>
          <a:xfrm>
            <a:off x="503238" y="4719638"/>
            <a:ext cx="6919912" cy="138112"/>
          </a:xfrm>
        </p:spPr>
        <p:txBody>
          <a:bodyPr anchor="b"/>
          <a:lstStyle>
            <a:lvl1pPr>
              <a:defRPr sz="600">
                <a:latin typeface="Georgia" panose="02040502050405020303" pitchFamily="18" charset="0"/>
              </a:defRPr>
            </a:lvl1pPr>
          </a:lstStyle>
          <a:p>
            <a:pPr lvl="0"/>
            <a:r>
              <a:rPr lang="de-DE" dirty="0"/>
              <a:t>Disclaimer</a:t>
            </a:r>
          </a:p>
        </p:txBody>
      </p:sp>
      <p:sp>
        <p:nvSpPr>
          <p:cNvPr id="4" name="Textplatzhalter 17">
            <a:extLst>
              <a:ext uri="{FF2B5EF4-FFF2-40B4-BE49-F238E27FC236}">
                <a16:creationId xmlns:a16="http://schemas.microsoft.com/office/drawing/2014/main" id="{2053953B-7D24-602E-AFA7-05F28C3AF04A}"/>
              </a:ext>
            </a:extLst>
          </p:cNvPr>
          <p:cNvSpPr>
            <a:spLocks noGrp="1"/>
          </p:cNvSpPr>
          <p:nvPr>
            <p:ph type="body" sz="quarter" idx="13" hasCustomPrompt="1"/>
          </p:nvPr>
        </p:nvSpPr>
        <p:spPr>
          <a:xfrm>
            <a:off x="504000" y="4824000"/>
            <a:ext cx="7213600" cy="176213"/>
          </a:xfrm>
        </p:spPr>
        <p:txBody>
          <a:bodyPr bIns="0"/>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Copyright</a:t>
            </a:r>
          </a:p>
        </p:txBody>
      </p:sp>
    </p:spTree>
    <p:extLst>
      <p:ext uri="{BB962C8B-B14F-4D97-AF65-F5344CB8AC3E}">
        <p14:creationId xmlns:p14="http://schemas.microsoft.com/office/powerpoint/2010/main" val="2618651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6F84C077-90EB-489F-9583-81D63D052919}"/>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rgbClr val="222731"/>
                </a:solidFill>
                <a:latin typeface="+mn-lt"/>
              </a:defRPr>
            </a:lvl1pPr>
            <a:lvl2pPr marL="0" indent="0">
              <a:buNone/>
              <a:defRPr/>
            </a:lvl2pPr>
          </a:lstStyle>
          <a:p>
            <a:pPr lvl="0"/>
            <a:r>
              <a:rPr lang="en-US" dirty="0"/>
              <a:t>Eyebrow identification, CALIBRI, 14PT REGULAR</a:t>
            </a:r>
          </a:p>
        </p:txBody>
      </p:sp>
      <p:sp>
        <p:nvSpPr>
          <p:cNvPr id="18" name="Content Placeholder 9">
            <a:extLst>
              <a:ext uri="{FF2B5EF4-FFF2-40B4-BE49-F238E27FC236}">
                <a16:creationId xmlns:a16="http://schemas.microsoft.com/office/drawing/2014/main" id="{7C330037-A806-4CED-9F5A-3F59AAC38680}"/>
              </a:ext>
            </a:extLst>
          </p:cNvPr>
          <p:cNvSpPr>
            <a:spLocks noGrp="1"/>
          </p:cNvSpPr>
          <p:nvPr>
            <p:ph sz="quarter" idx="14"/>
          </p:nvPr>
        </p:nvSpPr>
        <p:spPr>
          <a:xfrm>
            <a:off x="502920" y="1487804"/>
            <a:ext cx="8145780" cy="3174922"/>
          </a:xfrm>
        </p:spPr>
        <p:txBody>
          <a:bodyPr>
            <a:noAutofit/>
          </a:bodyPr>
          <a:lstStyle>
            <a:lvl2pPr>
              <a:defRPr sz="1600"/>
            </a:lvl2pPr>
            <a:lvl3pPr>
              <a:defRPr sz="1400"/>
            </a:lvl3pPr>
            <a:lvl4pPr>
              <a:defRPr sz="1200"/>
            </a:lvl4pPr>
            <a:lvl5pPr>
              <a:defRPr sz="1200"/>
            </a:lvl5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endParaRPr lang="en-IN" dirty="0"/>
          </a:p>
        </p:txBody>
      </p:sp>
      <p:sp>
        <p:nvSpPr>
          <p:cNvPr id="19" name="Text Placeholder 4">
            <a:extLst>
              <a:ext uri="{FF2B5EF4-FFF2-40B4-BE49-F238E27FC236}">
                <a16:creationId xmlns:a16="http://schemas.microsoft.com/office/drawing/2014/main" id="{02BAB220-7024-4DDE-95A2-9D418A52C753}"/>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rgbClr val="001489"/>
                </a:solidFill>
                <a:latin typeface="+mn-lt"/>
              </a:defRPr>
            </a:lvl1pPr>
          </a:lstStyle>
          <a:p>
            <a:pPr lvl="0"/>
            <a:r>
              <a:rPr lang="en-US" dirty="0"/>
              <a:t>SUBTITLE CALIBRI 18PT BOLD, FREESTYLE BLUE</a:t>
            </a:r>
          </a:p>
        </p:txBody>
      </p:sp>
      <p:sp>
        <p:nvSpPr>
          <p:cNvPr id="5" name="Date Placeholder 4">
            <a:extLst>
              <a:ext uri="{FF2B5EF4-FFF2-40B4-BE49-F238E27FC236}">
                <a16:creationId xmlns:a16="http://schemas.microsoft.com/office/drawing/2014/main" id="{5235A1FB-BA52-4BD1-8AF6-DDBFACF5FE36}"/>
              </a:ext>
            </a:extLst>
          </p:cNvPr>
          <p:cNvSpPr>
            <a:spLocks noGrp="1"/>
          </p:cNvSpPr>
          <p:nvPr>
            <p:ph type="dt" sz="half" idx="16"/>
          </p:nvPr>
        </p:nvSpPr>
        <p:spPr/>
        <p:txBody>
          <a:bodyPr/>
          <a:lstStyle/>
          <a:p>
            <a:fld id="{F33ADA8F-D1B8-4D4F-9CEC-973E968CFBF0}" type="datetime5">
              <a:rPr lang="en-US" sz="1000" smtClean="0"/>
              <a:t>20-May-25</a:t>
            </a:fld>
            <a:endParaRPr lang="en-IN" sz="1000" dirty="0"/>
          </a:p>
        </p:txBody>
      </p:sp>
      <p:sp>
        <p:nvSpPr>
          <p:cNvPr id="6" name="Footer Placeholder 5">
            <a:extLst>
              <a:ext uri="{FF2B5EF4-FFF2-40B4-BE49-F238E27FC236}">
                <a16:creationId xmlns:a16="http://schemas.microsoft.com/office/drawing/2014/main" id="{F40C19A0-007F-4795-A63A-2AB1D4CD0543}"/>
              </a:ext>
            </a:extLst>
          </p:cNvPr>
          <p:cNvSpPr>
            <a:spLocks noGrp="1"/>
          </p:cNvSpPr>
          <p:nvPr>
            <p:ph type="ftr" sz="quarter" idx="17"/>
          </p:nvPr>
        </p:nvSpPr>
        <p:spPr/>
        <p:txBody>
          <a:bodyPr/>
          <a:lstStyle/>
          <a:p>
            <a:pPr>
              <a:defRPr/>
            </a:pPr>
            <a:r>
              <a:rPr lang="en-US"/>
              <a:t>Enter title via "insert&gt;header and footer&gt;footer"  |  </a:t>
            </a:r>
            <a:endParaRPr lang="en-IN" dirty="0"/>
          </a:p>
        </p:txBody>
      </p:sp>
      <p:sp>
        <p:nvSpPr>
          <p:cNvPr id="7" name="Slide Number Placeholder 6">
            <a:extLst>
              <a:ext uri="{FF2B5EF4-FFF2-40B4-BE49-F238E27FC236}">
                <a16:creationId xmlns:a16="http://schemas.microsoft.com/office/drawing/2014/main" id="{1971C191-AACC-45C1-9532-813DE7A91208}"/>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‹Nr.›</a:t>
            </a:fld>
            <a:endParaRPr lang="en-IN" dirty="0"/>
          </a:p>
        </p:txBody>
      </p:sp>
      <p:sp>
        <p:nvSpPr>
          <p:cNvPr id="3" name="Title 2">
            <a:extLst>
              <a:ext uri="{FF2B5EF4-FFF2-40B4-BE49-F238E27FC236}">
                <a16:creationId xmlns:a16="http://schemas.microsoft.com/office/drawing/2014/main" id="{FACBBF95-B943-4B94-873E-49338E6CC8EE}"/>
              </a:ext>
            </a:extLst>
          </p:cNvPr>
          <p:cNvSpPr>
            <a:spLocks noGrp="1"/>
          </p:cNvSpPr>
          <p:nvPr>
            <p:ph type="title"/>
          </p:nvPr>
        </p:nvSpPr>
        <p:spPr/>
        <p:txBody>
          <a:bodyPr/>
          <a:lstStyle/>
          <a:p>
            <a:r>
              <a:rPr lang="en-US" dirty="0"/>
              <a:t>Click to edit Master title style</a:t>
            </a:r>
            <a:endParaRPr lang="en-IN" dirty="0"/>
          </a:p>
        </p:txBody>
      </p:sp>
    </p:spTree>
    <p:extLst>
      <p:ext uri="{BB962C8B-B14F-4D97-AF65-F5344CB8AC3E}">
        <p14:creationId xmlns:p14="http://schemas.microsoft.com/office/powerpoint/2010/main" val="27947783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69594"/>
            <a:ext cx="8138160" cy="390526"/>
          </a:xfrm>
          <a:prstGeom prst="rect">
            <a:avLst/>
          </a:prstGeom>
        </p:spPr>
        <p:txBody>
          <a:bodyPr vert="horz" lIns="0" tIns="0" rIns="91440" bIns="4572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endParaRPr lang="en-IN" dirty="0"/>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8167058" y="4767263"/>
            <a:ext cx="568102" cy="274637"/>
          </a:xfrm>
          <a:prstGeom prst="rect">
            <a:avLst/>
          </a:prstGeom>
        </p:spPr>
        <p:txBody>
          <a:bodyPr vert="horz" lIns="0" tIns="45720" rIns="91440" bIns="45720" rtlCol="0" anchor="ctr"/>
          <a:lstStyle>
            <a:lvl1pPr algn="r">
              <a:defRPr sz="1000">
                <a:solidFill>
                  <a:schemeClr val="tx1"/>
                </a:solidFill>
                <a:latin typeface="+mn-lt"/>
              </a:defRPr>
            </a:lvl1pPr>
          </a:lstStyle>
          <a:p>
            <a:pPr>
              <a:defRPr/>
            </a:pPr>
            <a:r>
              <a:rPr lang="en-IN" dirty="0"/>
              <a:t>|    </a:t>
            </a:r>
            <a:fld id="{7B2119CD-3B2D-4CEB-B404-D2E3F8CD6D69}" type="slidenum">
              <a:rPr lang="en-IN" smtClean="0"/>
              <a:pPr>
                <a:defRPr/>
              </a:pPr>
              <a:t>‹Nr.›</a:t>
            </a:fld>
            <a:endParaRPr lang="en-IN" dirty="0"/>
          </a:p>
        </p:txBody>
      </p:sp>
      <p:sp>
        <p:nvSpPr>
          <p:cNvPr id="3" name="Date Placeholder 2">
            <a:extLst>
              <a:ext uri="{FF2B5EF4-FFF2-40B4-BE49-F238E27FC236}">
                <a16:creationId xmlns:a16="http://schemas.microsoft.com/office/drawing/2014/main" id="{1E9D44F0-9262-4CAF-B936-25EE51300EA2}"/>
              </a:ext>
            </a:extLst>
          </p:cNvPr>
          <p:cNvSpPr>
            <a:spLocks noGrp="1"/>
          </p:cNvSpPr>
          <p:nvPr>
            <p:ph type="dt" sz="half" idx="2"/>
          </p:nvPr>
        </p:nvSpPr>
        <p:spPr>
          <a:xfrm>
            <a:off x="7531511" y="4767263"/>
            <a:ext cx="787879" cy="274637"/>
          </a:xfrm>
          <a:prstGeom prst="rect">
            <a:avLst/>
          </a:prstGeom>
        </p:spPr>
        <p:txBody>
          <a:bodyPr vert="horz" lIns="91440" tIns="45720" rIns="91440" bIns="45720" rtlCol="0" anchor="ctr"/>
          <a:lstStyle>
            <a:lvl1pPr algn="ctr">
              <a:defRPr sz="1000">
                <a:solidFill>
                  <a:schemeClr val="tx1"/>
                </a:solidFill>
              </a:defRPr>
            </a:lvl1pPr>
          </a:lstStyle>
          <a:p>
            <a:fld id="{AA47DF73-3C1E-4206-AAAA-3F057212F0E5}" type="datetime5">
              <a:rPr lang="en-US" sz="1000" smtClean="0"/>
              <a:t>20-May-25</a:t>
            </a:fld>
            <a:endParaRPr lang="en-IN" sz="1000" dirty="0"/>
          </a:p>
        </p:txBody>
      </p:sp>
    </p:spTree>
    <p:extLst>
      <p:ext uri="{BB962C8B-B14F-4D97-AF65-F5344CB8AC3E}">
        <p14:creationId xmlns:p14="http://schemas.microsoft.com/office/powerpoint/2010/main" val="303869555"/>
      </p:ext>
    </p:extLst>
  </p:cSld>
  <p:clrMap bg1="lt1" tx1="dk1" bg2="lt2" tx2="dk2" accent1="accent1" accent2="accent2" accent3="accent3" accent4="accent4" accent5="accent5" accent6="accent6" hlink="hlink" folHlink="folHlink"/>
  <p:sldLayoutIdLst>
    <p:sldLayoutId id="2147483819" r:id="rId1"/>
    <p:sldLayoutId id="2147483748" r:id="rId2"/>
    <p:sldLayoutId id="2147483752" r:id="rId3"/>
    <p:sldLayoutId id="2147483754" r:id="rId4"/>
    <p:sldLayoutId id="2147483672" r:id="rId5"/>
  </p:sldLayoutIdLst>
  <p:hf hdr="0"/>
  <p:txStyles>
    <p:titleStyle>
      <a:lvl1pPr algn="l" defTabSz="914400" rtl="0" eaLnBrk="1" latinLnBrk="0" hangingPunct="1">
        <a:lnSpc>
          <a:spcPct val="90000"/>
        </a:lnSpc>
        <a:spcBef>
          <a:spcPct val="0"/>
        </a:spcBef>
        <a:buNone/>
        <a:defRPr sz="2600" b="0" kern="1200" cap="none" spc="0" baseline="0">
          <a:solidFill>
            <a:srgbClr val="001489"/>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5448" userDrawn="1">
          <p15:clr>
            <a:srgbClr val="F26B43"/>
          </p15:clr>
        </p15:guide>
        <p15:guide id="3" orient="horz" pos="168" userDrawn="1">
          <p15:clr>
            <a:srgbClr val="F26B43"/>
          </p15:clr>
        </p15:guide>
        <p15:guide id="4" orient="horz" pos="30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FF0AA"/>
            </a:gs>
            <a:gs pos="20000">
              <a:srgbClr val="FFD100">
                <a:alpha val="80000"/>
              </a:srgbClr>
            </a:gs>
            <a:gs pos="100000">
              <a:srgbClr val="FFD100"/>
            </a:gs>
          </a:gsLst>
          <a:lin ang="16200000" scaled="1"/>
        </a:gra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E926830-E451-47A2-936E-E868C74F296C}"/>
              </a:ext>
            </a:extLst>
          </p:cNvPr>
          <p:cNvSpPr>
            <a:spLocks noGrp="1"/>
          </p:cNvSpPr>
          <p:nvPr>
            <p:ph type="title"/>
          </p:nvPr>
        </p:nvSpPr>
        <p:spPr>
          <a:xfrm>
            <a:off x="502920" y="569592"/>
            <a:ext cx="8138160" cy="390527"/>
          </a:xfrm>
          <a:prstGeom prst="rect">
            <a:avLst/>
          </a:prstGeom>
        </p:spPr>
        <p:txBody>
          <a:bodyPr vert="horz" lIns="0" tIns="0" rIns="91440" bIns="45720" rtlCol="0" anchor="t" anchorCtr="0">
            <a:noAutofit/>
          </a:bodyPr>
          <a:lstStyle/>
          <a:p>
            <a:r>
              <a:rPr lang="en-US" dirty="0"/>
              <a:t>Click to edit master title style</a:t>
            </a:r>
          </a:p>
        </p:txBody>
      </p:sp>
      <p:sp>
        <p:nvSpPr>
          <p:cNvPr id="20" name="Text Placeholder 3">
            <a:extLst>
              <a:ext uri="{FF2B5EF4-FFF2-40B4-BE49-F238E27FC236}">
                <a16:creationId xmlns:a16="http://schemas.microsoft.com/office/drawing/2014/main" id="{BA266860-C8E8-4821-86E8-E590638BCE6B}"/>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endParaRPr lang="en-IN" dirty="0"/>
          </a:p>
        </p:txBody>
      </p:sp>
      <p:sp>
        <p:nvSpPr>
          <p:cNvPr id="8" name="Footer Placeholder 16">
            <a:extLst>
              <a:ext uri="{FF2B5EF4-FFF2-40B4-BE49-F238E27FC236}">
                <a16:creationId xmlns:a16="http://schemas.microsoft.com/office/drawing/2014/main" id="{15264C8D-6D44-47CD-9AB6-2A399BFAE488}"/>
              </a:ext>
            </a:extLst>
          </p:cNvPr>
          <p:cNvSpPr>
            <a:spLocks noGrp="1"/>
          </p:cNvSpPr>
          <p:nvPr>
            <p:ph type="ftr" sz="quarter" idx="3"/>
          </p:nvPr>
        </p:nvSpPr>
        <p:spPr>
          <a:xfrm>
            <a:off x="3645056" y="4767263"/>
            <a:ext cx="3931921" cy="274637"/>
          </a:xfrm>
          <a:prstGeom prst="rect">
            <a:avLst/>
          </a:prstGeom>
        </p:spPr>
        <p:txBody>
          <a:bodyPr vert="horz" lIns="91440" tIns="45720" rIns="0" bIns="45720" rtlCol="0" anchor="ctr"/>
          <a:lstStyle>
            <a:lvl1pPr algn="r">
              <a:defRPr sz="1000">
                <a:solidFill>
                  <a:srgbClr val="222731"/>
                </a:solidFill>
                <a:latin typeface="+mn-lt"/>
              </a:defRPr>
            </a:lvl1pPr>
          </a:lstStyle>
          <a:p>
            <a:pPr>
              <a:defRPr/>
            </a:pPr>
            <a:r>
              <a:rPr lang="en-US" dirty="0"/>
              <a:t>Enter title via "insert&gt;header and footer&gt;footer"  |  </a:t>
            </a:r>
            <a:endParaRPr lang="en-IN" dirty="0"/>
          </a:p>
        </p:txBody>
      </p:sp>
      <p:sp>
        <p:nvSpPr>
          <p:cNvPr id="13" name="Slide Number Placeholder 17">
            <a:extLst>
              <a:ext uri="{FF2B5EF4-FFF2-40B4-BE49-F238E27FC236}">
                <a16:creationId xmlns:a16="http://schemas.microsoft.com/office/drawing/2014/main" id="{C76C409B-96C3-4C29-964B-C900205FF914}"/>
              </a:ext>
            </a:extLst>
          </p:cNvPr>
          <p:cNvSpPr>
            <a:spLocks noGrp="1"/>
          </p:cNvSpPr>
          <p:nvPr>
            <p:ph type="sldNum" sz="quarter" idx="4"/>
          </p:nvPr>
        </p:nvSpPr>
        <p:spPr>
          <a:xfrm>
            <a:off x="8167058" y="4767263"/>
            <a:ext cx="568102" cy="274637"/>
          </a:xfrm>
          <a:prstGeom prst="rect">
            <a:avLst/>
          </a:prstGeom>
        </p:spPr>
        <p:txBody>
          <a:bodyPr vert="horz" lIns="0" tIns="45720" rIns="91440" bIns="45720" rtlCol="0" anchor="ctr"/>
          <a:lstStyle>
            <a:lvl1pPr algn="r">
              <a:defRPr sz="1000">
                <a:solidFill>
                  <a:srgbClr val="222731"/>
                </a:solidFill>
                <a:latin typeface="+mn-lt"/>
              </a:defRPr>
            </a:lvl1pPr>
          </a:lstStyle>
          <a:p>
            <a:pPr>
              <a:defRPr/>
            </a:pPr>
            <a:r>
              <a:rPr lang="en-IN" dirty="0"/>
              <a:t>|    </a:t>
            </a:r>
            <a:fld id="{7B2119CD-3B2D-4CEB-B404-D2E3F8CD6D69}" type="slidenum">
              <a:rPr lang="en-IN" smtClean="0"/>
              <a:pPr>
                <a:defRPr/>
              </a:pPr>
              <a:t>‹Nr.›</a:t>
            </a:fld>
            <a:endParaRPr lang="en-IN" dirty="0"/>
          </a:p>
        </p:txBody>
      </p:sp>
      <p:sp>
        <p:nvSpPr>
          <p:cNvPr id="14" name="Date Placeholder 2">
            <a:extLst>
              <a:ext uri="{FF2B5EF4-FFF2-40B4-BE49-F238E27FC236}">
                <a16:creationId xmlns:a16="http://schemas.microsoft.com/office/drawing/2014/main" id="{C1011042-D3C6-4DF8-8232-9CEDA2392197}"/>
              </a:ext>
            </a:extLst>
          </p:cNvPr>
          <p:cNvSpPr>
            <a:spLocks noGrp="1"/>
          </p:cNvSpPr>
          <p:nvPr>
            <p:ph type="dt" sz="half" idx="2"/>
          </p:nvPr>
        </p:nvSpPr>
        <p:spPr>
          <a:xfrm>
            <a:off x="7531511" y="4767263"/>
            <a:ext cx="787879" cy="274637"/>
          </a:xfrm>
          <a:prstGeom prst="rect">
            <a:avLst/>
          </a:prstGeom>
        </p:spPr>
        <p:txBody>
          <a:bodyPr vert="horz" lIns="91440" tIns="45720" rIns="91440" bIns="45720" rtlCol="0" anchor="ctr"/>
          <a:lstStyle>
            <a:lvl1pPr algn="ctr">
              <a:defRPr sz="1000">
                <a:solidFill>
                  <a:srgbClr val="222731"/>
                </a:solidFill>
              </a:defRPr>
            </a:lvl1pPr>
          </a:lstStyle>
          <a:p>
            <a:fld id="{41450F69-4F7E-4BDB-ACE6-845AE078D5C6}" type="datetime5">
              <a:rPr lang="en-US" smtClean="0"/>
              <a:pPr/>
              <a:t>20-May-25</a:t>
            </a:fld>
            <a:endParaRPr lang="en-IN" dirty="0"/>
          </a:p>
        </p:txBody>
      </p:sp>
    </p:spTree>
    <p:extLst>
      <p:ext uri="{BB962C8B-B14F-4D97-AF65-F5344CB8AC3E}">
        <p14:creationId xmlns:p14="http://schemas.microsoft.com/office/powerpoint/2010/main" val="1954397930"/>
      </p:ext>
    </p:extLst>
  </p:cSld>
  <p:clrMap bg1="lt1" tx1="dk1" bg2="lt2" tx2="dk2" accent1="accent1" accent2="accent2" accent3="accent3" accent4="accent4" accent5="accent5" accent6="accent6" hlink="hlink" folHlink="folHlink"/>
  <p:sldLayoutIdLst>
    <p:sldLayoutId id="2147483778" r:id="rId1"/>
    <p:sldLayoutId id="2147483808" r:id="rId2"/>
    <p:sldLayoutId id="2147483792" r:id="rId3"/>
  </p:sldLayoutIdLst>
  <p:hf hdr="0"/>
  <p:txStyles>
    <p:titleStyle>
      <a:lvl1pPr algn="l" defTabSz="914400" rtl="0" eaLnBrk="1" latinLnBrk="0" hangingPunct="1">
        <a:lnSpc>
          <a:spcPct val="90000"/>
        </a:lnSpc>
        <a:spcBef>
          <a:spcPct val="0"/>
        </a:spcBef>
        <a:buNone/>
        <a:defRPr lang="en-IN" sz="2600" b="0" kern="1200" cap="none" spc="0" baseline="0" smtClean="0">
          <a:solidFill>
            <a:srgbClr val="001489"/>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5448">
          <p15:clr>
            <a:srgbClr val="F26B43"/>
          </p15:clr>
        </p15:guide>
        <p15:guide id="3" orient="horz" pos="3060" userDrawn="1">
          <p15:clr>
            <a:srgbClr val="F26B43"/>
          </p15:clr>
        </p15:guide>
        <p15:guide id="4" orient="horz" pos="1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FF0AA"/>
            </a:gs>
            <a:gs pos="20000">
              <a:srgbClr val="FFD100">
                <a:alpha val="80000"/>
              </a:srgbClr>
            </a:gs>
            <a:gs pos="100000">
              <a:srgbClr val="FFD100"/>
            </a:gs>
          </a:gsLst>
          <a:lin ang="16200000" scaled="1"/>
        </a:gra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E926830-E451-47A2-936E-E868C74F296C}"/>
              </a:ext>
            </a:extLst>
          </p:cNvPr>
          <p:cNvSpPr>
            <a:spLocks noGrp="1"/>
          </p:cNvSpPr>
          <p:nvPr>
            <p:ph type="title"/>
          </p:nvPr>
        </p:nvSpPr>
        <p:spPr>
          <a:xfrm>
            <a:off x="502920" y="569592"/>
            <a:ext cx="8138160" cy="390527"/>
          </a:xfrm>
          <a:prstGeom prst="rect">
            <a:avLst/>
          </a:prstGeom>
        </p:spPr>
        <p:txBody>
          <a:bodyPr vert="horz" lIns="0" tIns="0" rIns="91440" bIns="45720" rtlCol="0" anchor="t" anchorCtr="0">
            <a:noAutofit/>
          </a:bodyPr>
          <a:lstStyle/>
          <a:p>
            <a:r>
              <a:rPr lang="en-US" dirty="0"/>
              <a:t>Click to edit master title style</a:t>
            </a:r>
          </a:p>
        </p:txBody>
      </p:sp>
      <p:sp>
        <p:nvSpPr>
          <p:cNvPr id="20" name="Text Placeholder 3">
            <a:extLst>
              <a:ext uri="{FF2B5EF4-FFF2-40B4-BE49-F238E27FC236}">
                <a16:creationId xmlns:a16="http://schemas.microsoft.com/office/drawing/2014/main" id="{BA266860-C8E8-4821-86E8-E590638BCE6B}"/>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endParaRPr lang="en-IN" dirty="0"/>
          </a:p>
        </p:txBody>
      </p:sp>
      <p:sp>
        <p:nvSpPr>
          <p:cNvPr id="8" name="Footer Placeholder 16">
            <a:extLst>
              <a:ext uri="{FF2B5EF4-FFF2-40B4-BE49-F238E27FC236}">
                <a16:creationId xmlns:a16="http://schemas.microsoft.com/office/drawing/2014/main" id="{15264C8D-6D44-47CD-9AB6-2A399BFAE488}"/>
              </a:ext>
            </a:extLst>
          </p:cNvPr>
          <p:cNvSpPr>
            <a:spLocks noGrp="1"/>
          </p:cNvSpPr>
          <p:nvPr>
            <p:ph type="ftr" sz="quarter" idx="3"/>
          </p:nvPr>
        </p:nvSpPr>
        <p:spPr>
          <a:xfrm>
            <a:off x="3645056" y="4767263"/>
            <a:ext cx="3931921" cy="274637"/>
          </a:xfrm>
          <a:prstGeom prst="rect">
            <a:avLst/>
          </a:prstGeom>
        </p:spPr>
        <p:txBody>
          <a:bodyPr vert="horz" lIns="91440" tIns="45720" rIns="0" bIns="45720" rtlCol="0" anchor="ctr"/>
          <a:lstStyle>
            <a:lvl1pPr algn="r">
              <a:defRPr sz="1000">
                <a:solidFill>
                  <a:srgbClr val="222731"/>
                </a:solidFill>
                <a:latin typeface="+mn-lt"/>
              </a:defRPr>
            </a:lvl1pPr>
          </a:lstStyle>
          <a:p>
            <a:pPr>
              <a:defRPr/>
            </a:pPr>
            <a:r>
              <a:rPr lang="en-US" dirty="0"/>
              <a:t>Enter title via "insert&gt;header and footer&gt;footer"  |  </a:t>
            </a:r>
            <a:endParaRPr lang="en-IN" dirty="0"/>
          </a:p>
        </p:txBody>
      </p:sp>
      <p:sp>
        <p:nvSpPr>
          <p:cNvPr id="13" name="Slide Number Placeholder 17">
            <a:extLst>
              <a:ext uri="{FF2B5EF4-FFF2-40B4-BE49-F238E27FC236}">
                <a16:creationId xmlns:a16="http://schemas.microsoft.com/office/drawing/2014/main" id="{C76C409B-96C3-4C29-964B-C900205FF914}"/>
              </a:ext>
            </a:extLst>
          </p:cNvPr>
          <p:cNvSpPr>
            <a:spLocks noGrp="1"/>
          </p:cNvSpPr>
          <p:nvPr>
            <p:ph type="sldNum" sz="quarter" idx="4"/>
          </p:nvPr>
        </p:nvSpPr>
        <p:spPr>
          <a:xfrm>
            <a:off x="8167058" y="4767263"/>
            <a:ext cx="568102" cy="274637"/>
          </a:xfrm>
          <a:prstGeom prst="rect">
            <a:avLst/>
          </a:prstGeom>
        </p:spPr>
        <p:txBody>
          <a:bodyPr vert="horz" lIns="0" tIns="45720" rIns="91440" bIns="45720" rtlCol="0" anchor="ctr"/>
          <a:lstStyle>
            <a:lvl1pPr algn="r">
              <a:defRPr sz="1000">
                <a:solidFill>
                  <a:srgbClr val="222731"/>
                </a:solidFill>
                <a:latin typeface="+mn-lt"/>
              </a:defRPr>
            </a:lvl1pPr>
          </a:lstStyle>
          <a:p>
            <a:pPr>
              <a:defRPr/>
            </a:pPr>
            <a:r>
              <a:rPr lang="en-IN" dirty="0"/>
              <a:t>|    </a:t>
            </a:r>
            <a:fld id="{7B2119CD-3B2D-4CEB-B404-D2E3F8CD6D69}" type="slidenum">
              <a:rPr lang="en-IN" smtClean="0"/>
              <a:pPr>
                <a:defRPr/>
              </a:pPr>
              <a:t>‹Nr.›</a:t>
            </a:fld>
            <a:endParaRPr lang="en-IN" dirty="0"/>
          </a:p>
        </p:txBody>
      </p:sp>
      <p:sp>
        <p:nvSpPr>
          <p:cNvPr id="14" name="Date Placeholder 2">
            <a:extLst>
              <a:ext uri="{FF2B5EF4-FFF2-40B4-BE49-F238E27FC236}">
                <a16:creationId xmlns:a16="http://schemas.microsoft.com/office/drawing/2014/main" id="{C1011042-D3C6-4DF8-8232-9CEDA2392197}"/>
              </a:ext>
            </a:extLst>
          </p:cNvPr>
          <p:cNvSpPr>
            <a:spLocks noGrp="1"/>
          </p:cNvSpPr>
          <p:nvPr>
            <p:ph type="dt" sz="half" idx="2"/>
          </p:nvPr>
        </p:nvSpPr>
        <p:spPr>
          <a:xfrm>
            <a:off x="7531511" y="4767263"/>
            <a:ext cx="787879" cy="274637"/>
          </a:xfrm>
          <a:prstGeom prst="rect">
            <a:avLst/>
          </a:prstGeom>
        </p:spPr>
        <p:txBody>
          <a:bodyPr vert="horz" lIns="91440" tIns="45720" rIns="91440" bIns="45720" rtlCol="0" anchor="ctr"/>
          <a:lstStyle>
            <a:lvl1pPr algn="ctr">
              <a:defRPr sz="1000">
                <a:solidFill>
                  <a:srgbClr val="222731"/>
                </a:solidFill>
              </a:defRPr>
            </a:lvl1pPr>
          </a:lstStyle>
          <a:p>
            <a:fld id="{41450F69-4F7E-4BDB-ACE6-845AE078D5C6}" type="datetime5">
              <a:rPr lang="en-US" smtClean="0"/>
              <a:pPr/>
              <a:t>20-May-25</a:t>
            </a:fld>
            <a:endParaRPr lang="en-IN" dirty="0"/>
          </a:p>
        </p:txBody>
      </p:sp>
    </p:spTree>
    <p:extLst>
      <p:ext uri="{BB962C8B-B14F-4D97-AF65-F5344CB8AC3E}">
        <p14:creationId xmlns:p14="http://schemas.microsoft.com/office/powerpoint/2010/main" val="296789970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hf hdr="0"/>
  <p:txStyles>
    <p:titleStyle>
      <a:lvl1pPr algn="l" defTabSz="914400" rtl="0" eaLnBrk="1" latinLnBrk="0" hangingPunct="1">
        <a:lnSpc>
          <a:spcPct val="90000"/>
        </a:lnSpc>
        <a:spcBef>
          <a:spcPct val="0"/>
        </a:spcBef>
        <a:buNone/>
        <a:defRPr lang="en-IN" sz="2600" b="0" kern="1200" cap="none" spc="0" baseline="0" smtClean="0">
          <a:solidFill>
            <a:srgbClr val="001489"/>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5448">
          <p15:clr>
            <a:srgbClr val="F26B43"/>
          </p15:clr>
        </p15:guide>
        <p15:guide id="3" orient="horz" pos="3060">
          <p15:clr>
            <a:srgbClr val="F26B43"/>
          </p15:clr>
        </p15:guide>
        <p15:guide id="4" orient="horz" pos="1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14.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 Id="rId5" Type="http://schemas.openxmlformats.org/officeDocument/2006/relationships/image" Target="../media/image118.svg"/><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20.png"/><Relationship Id="rId2" Type="http://schemas.openxmlformats.org/officeDocument/2006/relationships/image" Target="../media/image134.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svg"/><Relationship Id="rId4" Type="http://schemas.openxmlformats.org/officeDocument/2006/relationships/image" Target="../media/image155.png"/></Relationships>
</file>

<file path=ppt/slides/_rels/slide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png"/><Relationship Id="rId18" Type="http://schemas.openxmlformats.org/officeDocument/2006/relationships/image" Target="../media/image178.png"/><Relationship Id="rId3" Type="http://schemas.openxmlformats.org/officeDocument/2006/relationships/image" Target="../media/image165.png"/><Relationship Id="rId7" Type="http://schemas.openxmlformats.org/officeDocument/2006/relationships/image" Target="../media/image9.png"/><Relationship Id="rId12" Type="http://schemas.openxmlformats.org/officeDocument/2006/relationships/image" Target="../media/image172.svg"/><Relationship Id="rId17" Type="http://schemas.openxmlformats.org/officeDocument/2006/relationships/image" Target="../media/image177.png"/><Relationship Id="rId2" Type="http://schemas.openxmlformats.org/officeDocument/2006/relationships/image" Target="../media/image164.png"/><Relationship Id="rId16"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1.png"/><Relationship Id="rId5" Type="http://schemas.openxmlformats.org/officeDocument/2006/relationships/image" Target="../media/image167.png"/><Relationship Id="rId15" Type="http://schemas.openxmlformats.org/officeDocument/2006/relationships/image" Target="../media/image175.png"/><Relationship Id="rId10" Type="http://schemas.openxmlformats.org/officeDocument/2006/relationships/image" Target="../media/image170.png"/><Relationship Id="rId19" Type="http://schemas.openxmlformats.org/officeDocument/2006/relationships/image" Target="../media/image179.png"/><Relationship Id="rId4" Type="http://schemas.openxmlformats.org/officeDocument/2006/relationships/image" Target="../media/image166.png"/><Relationship Id="rId9" Type="http://schemas.openxmlformats.org/officeDocument/2006/relationships/image" Target="../media/image169.png"/><Relationship Id="rId14" Type="http://schemas.openxmlformats.org/officeDocument/2006/relationships/image" Target="../media/image174.png"/></Relationships>
</file>

<file path=ppt/slides/_rels/slide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4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87.png"/><Relationship Id="rId4" Type="http://schemas.openxmlformats.org/officeDocument/2006/relationships/image" Target="../media/image186.png"/></Relationships>
</file>

<file path=ppt/slides/_rels/slide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9.png"/><Relationship Id="rId7" Type="http://schemas.openxmlformats.org/officeDocument/2006/relationships/image" Target="../media/image20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9.png"/><Relationship Id="rId4" Type="http://schemas.openxmlformats.org/officeDocument/2006/relationships/image" Target="../media/image200.png"/><Relationship Id="rId9" Type="http://schemas.openxmlformats.org/officeDocument/2006/relationships/image" Target="../media/image204.png"/></Relationships>
</file>

<file path=ppt/slides/_rels/slide5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5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freestylelibre.de/" TargetMode="External"/><Relationship Id="rId2" Type="http://schemas.openxmlformats.org/officeDocument/2006/relationships/image" Target="../media/image21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6.xml"/><Relationship Id="rId4" Type="http://schemas.openxmlformats.org/officeDocument/2006/relationships/image" Target="../media/image2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8E408F90-C681-1930-A025-366F3ADB63EF}"/>
              </a:ext>
            </a:extLst>
          </p:cNvPr>
          <p:cNvSpPr>
            <a:spLocks noGrp="1"/>
          </p:cNvSpPr>
          <p:nvPr>
            <p:ph type="ctrTitle"/>
          </p:nvPr>
        </p:nvSpPr>
        <p:spPr/>
        <p:txBody>
          <a:bodyPr/>
          <a:lstStyle/>
          <a:p>
            <a:r>
              <a:rPr lang="de-DE" sz="3600" dirty="0"/>
              <a:t>Ihr Start mit </a:t>
            </a:r>
            <a:br>
              <a:rPr lang="de-DE" sz="3600" dirty="0"/>
            </a:br>
            <a:r>
              <a:rPr lang="de-DE" sz="3600" dirty="0"/>
              <a:t>den </a:t>
            </a:r>
            <a:r>
              <a:rPr lang="de-DE" sz="3600" dirty="0" err="1"/>
              <a:t>FreeStyle</a:t>
            </a:r>
            <a:r>
              <a:rPr lang="de-DE" sz="3600" dirty="0"/>
              <a:t> Libre</a:t>
            </a:r>
            <a:br>
              <a:rPr lang="de-DE" sz="3600" dirty="0"/>
            </a:br>
            <a:r>
              <a:rPr lang="de-DE" sz="3600" dirty="0"/>
              <a:t>Messsystemen </a:t>
            </a:r>
            <a:endParaRPr lang="en-US" sz="3600" dirty="0"/>
          </a:p>
        </p:txBody>
      </p:sp>
      <p:sp>
        <p:nvSpPr>
          <p:cNvPr id="16" name="Subtitle 3">
            <a:extLst>
              <a:ext uri="{FF2B5EF4-FFF2-40B4-BE49-F238E27FC236}">
                <a16:creationId xmlns:a16="http://schemas.microsoft.com/office/drawing/2014/main" id="{78F6FE0B-A037-AAFF-965C-B4D0CB5D8BD7}"/>
              </a:ext>
            </a:extLst>
          </p:cNvPr>
          <p:cNvSpPr>
            <a:spLocks noGrp="1"/>
          </p:cNvSpPr>
          <p:nvPr>
            <p:ph type="subTitle" idx="1"/>
          </p:nvPr>
        </p:nvSpPr>
        <p:spPr/>
        <p:txBody>
          <a:bodyPr/>
          <a:lstStyle/>
          <a:p>
            <a:r>
              <a:rPr lang="en-US" dirty="0" err="1"/>
              <a:t>Technische</a:t>
            </a:r>
            <a:r>
              <a:rPr lang="en-US" dirty="0"/>
              <a:t> </a:t>
            </a:r>
            <a:r>
              <a:rPr lang="en-US" dirty="0" err="1"/>
              <a:t>Einweisung</a:t>
            </a:r>
            <a:r>
              <a:rPr lang="en-US" dirty="0"/>
              <a:t>/</a:t>
            </a:r>
            <a:r>
              <a:rPr lang="en-US" dirty="0" err="1"/>
              <a:t>Beratung</a:t>
            </a:r>
            <a:endParaRPr lang="en-US" dirty="0"/>
          </a:p>
        </p:txBody>
      </p:sp>
      <p:sp>
        <p:nvSpPr>
          <p:cNvPr id="2" name="Textplatzhalter 1">
            <a:extLst>
              <a:ext uri="{FF2B5EF4-FFF2-40B4-BE49-F238E27FC236}">
                <a16:creationId xmlns:a16="http://schemas.microsoft.com/office/drawing/2014/main" id="{CAAA381B-E0C7-02C2-16F1-72BDA11CE7E9}"/>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endParaRPr>
          </a:p>
          <a:p>
            <a:endParaRPr lang="de-DE" dirty="0">
              <a:solidFill>
                <a:srgbClr val="002A3A"/>
              </a:solidFill>
              <a:latin typeface="+mn-lt"/>
            </a:endParaRPr>
          </a:p>
        </p:txBody>
      </p:sp>
      <p:sp>
        <p:nvSpPr>
          <p:cNvPr id="4" name="Textplatzhalter 3">
            <a:extLst>
              <a:ext uri="{FF2B5EF4-FFF2-40B4-BE49-F238E27FC236}">
                <a16:creationId xmlns:a16="http://schemas.microsoft.com/office/drawing/2014/main" id="{F12DB5DF-AD04-01BE-49E3-0805049C6DF9}"/>
              </a:ext>
            </a:extLst>
          </p:cNvPr>
          <p:cNvSpPr>
            <a:spLocks noGrp="1"/>
          </p:cNvSpPr>
          <p:nvPr>
            <p:ph type="body" sz="quarter" idx="11"/>
          </p:nvPr>
        </p:nvSpPr>
        <p:spPr/>
        <p:txBody>
          <a:bodyPr/>
          <a:lstStyle/>
          <a:p>
            <a:r>
              <a:rPr lang="de-DE" sz="600" dirty="0">
                <a:solidFill>
                  <a:srgbClr val="002A3A"/>
                </a:solidFill>
              </a:rPr>
              <a:t>Glukosedaten dienen zur Illustration, keine echten Patientendaten.</a:t>
            </a:r>
            <a:br>
              <a:rPr lang="de-DE" sz="600" dirty="0">
                <a:solidFill>
                  <a:srgbClr val="002A3A"/>
                </a:solidFill>
              </a:rPr>
            </a:br>
            <a:r>
              <a:rPr lang="de-DE" sz="600" dirty="0">
                <a:solidFill>
                  <a:srgbClr val="002A3A"/>
                </a:solidFill>
              </a:rPr>
              <a:t>Das Sensorgehäuse, </a:t>
            </a:r>
            <a:r>
              <a:rPr lang="de-DE" sz="600" dirty="0" err="1">
                <a:solidFill>
                  <a:srgbClr val="002A3A"/>
                </a:solidFill>
              </a:rPr>
              <a:t>FreeStyle</a:t>
            </a:r>
            <a:r>
              <a:rPr lang="de-DE" sz="600" dirty="0">
                <a:solidFill>
                  <a:srgbClr val="002A3A"/>
                </a:solidFill>
              </a:rPr>
              <a:t>, Libre und damit verbundene Markennamen sind Marken von Abbott.</a:t>
            </a:r>
          </a:p>
        </p:txBody>
      </p:sp>
    </p:spTree>
    <p:extLst>
      <p:ext uri="{BB962C8B-B14F-4D97-AF65-F5344CB8AC3E}">
        <p14:creationId xmlns:p14="http://schemas.microsoft.com/office/powerpoint/2010/main" val="172773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Wand, Person, Im Haus, Kleidung enthält.&#10;&#10;KI-generierte Inhalte können fehlerhaft sein.">
            <a:extLst>
              <a:ext uri="{FF2B5EF4-FFF2-40B4-BE49-F238E27FC236}">
                <a16:creationId xmlns:a16="http://schemas.microsoft.com/office/drawing/2014/main" id="{DEB70265-D656-8772-EFE3-F584EB4A1B5C}"/>
              </a:ext>
            </a:extLst>
          </p:cNvPr>
          <p:cNvPicPr>
            <a:picLocks noChangeAspect="1"/>
          </p:cNvPicPr>
          <p:nvPr/>
        </p:nvPicPr>
        <p:blipFill>
          <a:blip r:embed="rId3">
            <a:extLst>
              <a:ext uri="{28A0092B-C50C-407E-A947-70E740481C1C}">
                <a14:useLocalDpi xmlns:a14="http://schemas.microsoft.com/office/drawing/2010/main" val="0"/>
              </a:ext>
            </a:extLst>
          </a:blip>
          <a:srcRect l="47075" t="14409" r="6854" b="3320"/>
          <a:stretch/>
        </p:blipFill>
        <p:spPr>
          <a:xfrm>
            <a:off x="4823523" y="0"/>
            <a:ext cx="4320476" cy="5143500"/>
          </a:xfrm>
          <a:prstGeom prst="rect">
            <a:avLst/>
          </a:prstGeom>
        </p:spPr>
      </p:pic>
      <p:sp>
        <p:nvSpPr>
          <p:cNvPr id="16" name="Text Placeholder 15">
            <a:extLst>
              <a:ext uri="{FF2B5EF4-FFF2-40B4-BE49-F238E27FC236}">
                <a16:creationId xmlns:a16="http://schemas.microsoft.com/office/drawing/2014/main" id="{83BF4038-DD07-4AAD-967B-8FF680D96B21}"/>
              </a:ext>
            </a:extLst>
          </p:cNvPr>
          <p:cNvSpPr>
            <a:spLocks noGrp="1"/>
          </p:cNvSpPr>
          <p:nvPr>
            <p:ph type="body" sz="quarter" idx="18"/>
          </p:nvPr>
        </p:nvSpPr>
        <p:spPr/>
        <p:txBody>
          <a:bodyPr/>
          <a:lstStyle/>
          <a:p>
            <a:r>
              <a:rPr lang="de-DE" dirty="0" err="1"/>
              <a:t>FreeStyle</a:t>
            </a:r>
            <a:r>
              <a:rPr lang="de-DE" dirty="0"/>
              <a:t> Libre Messsysteme: Produkteigenschaften</a:t>
            </a:r>
          </a:p>
        </p:txBody>
      </p:sp>
      <p:sp>
        <p:nvSpPr>
          <p:cNvPr id="4" name="Date Placeholder 3">
            <a:extLst>
              <a:ext uri="{FF2B5EF4-FFF2-40B4-BE49-F238E27FC236}">
                <a16:creationId xmlns:a16="http://schemas.microsoft.com/office/drawing/2014/main" id="{1B038C32-E802-4F5C-847A-3B455F5EFA22}"/>
              </a:ext>
            </a:extLst>
          </p:cNvPr>
          <p:cNvSpPr>
            <a:spLocks noGrp="1"/>
          </p:cNvSpPr>
          <p:nvPr>
            <p:ph type="dt" sz="half" idx="23"/>
          </p:nvPr>
        </p:nvSpPr>
        <p:spPr/>
        <p:txBody>
          <a:bodyPr/>
          <a:lstStyle/>
          <a:p>
            <a:fld id="{2A5E5EE2-FA86-4747-9FC5-54AB43A5B6DB}" type="datetime5">
              <a:rPr lang="en-US" smtClean="0">
                <a:solidFill>
                  <a:schemeClr val="bg1"/>
                </a:solidFill>
              </a:rPr>
              <a:t>20-May-25</a:t>
            </a:fld>
            <a:endParaRPr lang="en-IN" dirty="0">
              <a:solidFill>
                <a:schemeClr val="bg1"/>
              </a:solidFill>
            </a:endParaRPr>
          </a:p>
        </p:txBody>
      </p:sp>
      <p:sp>
        <p:nvSpPr>
          <p:cNvPr id="9" name="Slide Number Placeholder 8">
            <a:extLst>
              <a:ext uri="{FF2B5EF4-FFF2-40B4-BE49-F238E27FC236}">
                <a16:creationId xmlns:a16="http://schemas.microsoft.com/office/drawing/2014/main" id="{3879705B-C333-4165-8B85-A89C3F277052}"/>
              </a:ext>
            </a:extLst>
          </p:cNvPr>
          <p:cNvSpPr>
            <a:spLocks noGrp="1"/>
          </p:cNvSpPr>
          <p:nvPr>
            <p:ph type="sldNum" sz="quarter" idx="25"/>
          </p:nvPr>
        </p:nvSpPr>
        <p:spPr/>
        <p:txBody>
          <a:bodyPr/>
          <a:lstStyle/>
          <a:p>
            <a:r>
              <a:rPr lang="en-IN">
                <a:solidFill>
                  <a:schemeClr val="bg1"/>
                </a:solidFill>
              </a:rPr>
              <a:t>|    </a:t>
            </a:r>
            <a:fld id="{7B2119CD-3B2D-4CEB-B404-D2E3F8CD6D69}" type="slidenum">
              <a:rPr lang="en-IN" smtClean="0">
                <a:solidFill>
                  <a:schemeClr val="bg1"/>
                </a:solidFill>
              </a:rPr>
              <a:pPr/>
              <a:t>10</a:t>
            </a:fld>
            <a:endParaRPr lang="en-IN" dirty="0">
              <a:solidFill>
                <a:schemeClr val="bg1"/>
              </a:solidFill>
            </a:endParaRPr>
          </a:p>
        </p:txBody>
      </p:sp>
      <p:sp>
        <p:nvSpPr>
          <p:cNvPr id="10" name="Title 9">
            <a:extLst>
              <a:ext uri="{FF2B5EF4-FFF2-40B4-BE49-F238E27FC236}">
                <a16:creationId xmlns:a16="http://schemas.microsoft.com/office/drawing/2014/main" id="{3742C4C8-9507-4005-8C0E-9317CD38B5F3}"/>
              </a:ext>
            </a:extLst>
          </p:cNvPr>
          <p:cNvSpPr>
            <a:spLocks noGrp="1"/>
          </p:cNvSpPr>
          <p:nvPr>
            <p:ph type="title"/>
          </p:nvPr>
        </p:nvSpPr>
        <p:spPr>
          <a:xfrm>
            <a:off x="502919" y="774545"/>
            <a:ext cx="4176001" cy="390526"/>
          </a:xfrm>
        </p:spPr>
        <p:txBody>
          <a:bodyPr/>
          <a:lstStyle/>
          <a:p>
            <a:r>
              <a:rPr lang="de-DE" sz="2400" dirty="0"/>
              <a:t>Die </a:t>
            </a:r>
            <a:r>
              <a:rPr lang="de-DE" sz="2400" dirty="0" err="1"/>
              <a:t>FreeStyle</a:t>
            </a:r>
            <a:r>
              <a:rPr lang="de-DE" sz="2400" dirty="0"/>
              <a:t> Libre Sensoren</a:t>
            </a:r>
            <a:endParaRPr lang="en-IN" sz="2400" dirty="0">
              <a:solidFill>
                <a:srgbClr val="001489"/>
              </a:solidFill>
            </a:endParaRPr>
          </a:p>
        </p:txBody>
      </p:sp>
      <p:sp>
        <p:nvSpPr>
          <p:cNvPr id="2" name="Textplatzhalter 1">
            <a:extLst>
              <a:ext uri="{FF2B5EF4-FFF2-40B4-BE49-F238E27FC236}">
                <a16:creationId xmlns:a16="http://schemas.microsoft.com/office/drawing/2014/main" id="{81B51753-35C4-FC90-4D32-319DA9AFF4C4}"/>
              </a:ext>
            </a:extLst>
          </p:cNvPr>
          <p:cNvSpPr>
            <a:spLocks noGrp="1"/>
          </p:cNvSpPr>
          <p:nvPr>
            <p:ph type="body" sz="quarter" idx="11"/>
          </p:nvPr>
        </p:nvSpPr>
        <p:spPr>
          <a:xfrm>
            <a:off x="503238" y="4719638"/>
            <a:ext cx="4176000" cy="138112"/>
          </a:xfrm>
        </p:spPr>
        <p:txBody>
          <a:bodyPr/>
          <a:lstStyle/>
          <a:p>
            <a:br>
              <a:rPr lang="de-DE" b="1" dirty="0"/>
            </a:br>
            <a:r>
              <a:rPr lang="de-DE" b="1" dirty="0"/>
              <a:t>1.</a:t>
            </a:r>
            <a:r>
              <a:rPr lang="de-DE" dirty="0"/>
              <a:t> Das Setzen eines Sensors erfordert ein Einführen des Sensorfilaments unter die Haut. Der </a:t>
            </a:r>
            <a:r>
              <a:rPr lang="de-DE" dirty="0" err="1"/>
              <a:t>FreeStyle</a:t>
            </a:r>
            <a:r>
              <a:rPr lang="de-DE" dirty="0"/>
              <a:t> Libre 3 Sensor kann bis zu 14 Tage lang getragen werden. Der </a:t>
            </a:r>
            <a:r>
              <a:rPr lang="de-DE" dirty="0" err="1"/>
              <a:t>FreeStyle</a:t>
            </a:r>
            <a:r>
              <a:rPr lang="de-DE" dirty="0"/>
              <a:t> Libre 3 Plus und der </a:t>
            </a:r>
            <a:r>
              <a:rPr lang="de-DE" dirty="0" err="1"/>
              <a:t>FreeStyle</a:t>
            </a:r>
            <a:r>
              <a:rPr lang="de-DE" dirty="0"/>
              <a:t> Libre Select Sensor können bis zu 15 Tage lang getragen werden. </a:t>
            </a:r>
            <a:r>
              <a:rPr lang="de-DE" b="1" dirty="0"/>
              <a:t>2. </a:t>
            </a:r>
            <a:r>
              <a:rPr lang="de-DE" dirty="0"/>
              <a:t>Eine zusätzliche Prüfung der Glukosewerte mittels eines Blutzucker-Messgeräts ist erforderlich, wenn die Symptome nicht mit den Messwerten oder den Alarmen des Systems übereinstimmen. </a:t>
            </a:r>
            <a:r>
              <a:rPr lang="de-DE" b="1" dirty="0"/>
              <a:t>3. </a:t>
            </a:r>
            <a:r>
              <a:rPr lang="de-DE" dirty="0"/>
              <a:t>Der Sensor ist 60 Minuten nach der Aktivierung für die Glukosemessung bereit. </a:t>
            </a:r>
            <a:r>
              <a:rPr lang="de-DE" b="1" dirty="0"/>
              <a:t>4. </a:t>
            </a:r>
            <a:r>
              <a:rPr lang="de-DE" dirty="0"/>
              <a:t>Der Alarm bei Signalverlust wird automatisch aktiviert, sobald ein Glukose-Alarm zum ersten Mal eingeschaltet wird. Der Alarm bei Signalverlust kann jederzeit aus- und wieder eingeschaltet werden. </a:t>
            </a:r>
            <a:r>
              <a:rPr lang="de-DE" b="1" dirty="0"/>
              <a:t>5. </a:t>
            </a:r>
            <a:r>
              <a:rPr lang="de-DE" dirty="0"/>
              <a:t>Der Sensor ist in bis zu 1 m Wassertiefe für die Dauer von bis zu 30 Minuten wasserfest.</a:t>
            </a:r>
          </a:p>
        </p:txBody>
      </p:sp>
      <p:sp>
        <p:nvSpPr>
          <p:cNvPr id="5" name="Textplatzhalter 4">
            <a:extLst>
              <a:ext uri="{FF2B5EF4-FFF2-40B4-BE49-F238E27FC236}">
                <a16:creationId xmlns:a16="http://schemas.microsoft.com/office/drawing/2014/main" id="{D7545CFE-55B6-97C4-647A-467C3E59C361}"/>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latin typeface="+mn-lt"/>
            </a:endParaRPr>
          </a:p>
          <a:p>
            <a:endParaRPr lang="de-DE" dirty="0">
              <a:latin typeface="+mn-lt"/>
            </a:endParaRPr>
          </a:p>
        </p:txBody>
      </p:sp>
      <p:sp>
        <p:nvSpPr>
          <p:cNvPr id="6" name="Textplatzhalter 68">
            <a:extLst>
              <a:ext uri="{FF2B5EF4-FFF2-40B4-BE49-F238E27FC236}">
                <a16:creationId xmlns:a16="http://schemas.microsoft.com/office/drawing/2014/main" id="{3A6A7E5F-A2F0-71EF-12D8-B46570DE9500}"/>
              </a:ext>
            </a:extLst>
          </p:cNvPr>
          <p:cNvSpPr>
            <a:spLocks noGrp="1"/>
          </p:cNvSpPr>
          <p:nvPr>
            <p:ph type="body" sz="quarter" idx="19"/>
          </p:nvPr>
        </p:nvSpPr>
        <p:spPr>
          <a:xfrm>
            <a:off x="1059890" y="1276485"/>
            <a:ext cx="3619029" cy="390525"/>
          </a:xfrm>
        </p:spPr>
        <p:txBody>
          <a:bodyPr/>
          <a:lstStyle/>
          <a:p>
            <a:pPr>
              <a:lnSpc>
                <a:spcPts val="1580"/>
              </a:lnSpc>
              <a:spcBef>
                <a:spcPts val="0"/>
              </a:spcBef>
              <a:spcAft>
                <a:spcPts val="1600"/>
              </a:spcAft>
            </a:pPr>
            <a:r>
              <a:rPr lang="de-DE" sz="1200" b="0" cap="none" dirty="0">
                <a:solidFill>
                  <a:schemeClr val="tx1"/>
                </a:solidFill>
                <a:latin typeface="Georgia" panose="02040502050405020303" pitchFamily="18" charset="0"/>
              </a:rPr>
              <a:t>Kein </a:t>
            </a:r>
            <a:r>
              <a:rPr lang="de-DE" sz="1200" b="0" cap="none" dirty="0" err="1">
                <a:solidFill>
                  <a:schemeClr val="tx1"/>
                </a:solidFill>
                <a:latin typeface="Georgia" panose="02040502050405020303" pitchFamily="18" charset="0"/>
              </a:rPr>
              <a:t>routinehaftes</a:t>
            </a:r>
            <a:r>
              <a:rPr lang="de-DE" sz="1200" b="0" cap="none" dirty="0">
                <a:solidFill>
                  <a:schemeClr val="tx1"/>
                </a:solidFill>
                <a:latin typeface="Georgia" panose="02040502050405020303" pitchFamily="18" charset="0"/>
              </a:rPr>
              <a:t> Fingerstechen</a:t>
            </a:r>
            <a:r>
              <a:rPr lang="de-DE" sz="1200" b="0" cap="none" baseline="30000" dirty="0">
                <a:solidFill>
                  <a:schemeClr val="tx1"/>
                </a:solidFill>
                <a:latin typeface="Georgia" panose="02040502050405020303" pitchFamily="18" charset="0"/>
              </a:rPr>
              <a:t>1,2</a:t>
            </a:r>
            <a:r>
              <a:rPr lang="de-DE" sz="1200" b="0" cap="none" dirty="0">
                <a:solidFill>
                  <a:schemeClr val="tx1"/>
                </a:solidFill>
                <a:latin typeface="Georgia" panose="02040502050405020303" pitchFamily="18" charset="0"/>
              </a:rPr>
              <a:t> mehr </a:t>
            </a:r>
            <a:br>
              <a:rPr lang="de-DE" sz="1200" b="0" cap="none" dirty="0">
                <a:solidFill>
                  <a:schemeClr val="tx1"/>
                </a:solidFill>
                <a:latin typeface="Georgia" panose="02040502050405020303" pitchFamily="18" charset="0"/>
              </a:rPr>
            </a:br>
            <a:r>
              <a:rPr lang="de-DE" sz="1200" b="0" cap="none" dirty="0">
                <a:solidFill>
                  <a:schemeClr val="tx1"/>
                </a:solidFill>
                <a:latin typeface="Georgia" panose="02040502050405020303" pitchFamily="18" charset="0"/>
              </a:rPr>
              <a:t>erforderlich.</a:t>
            </a:r>
          </a:p>
          <a:p>
            <a:pPr>
              <a:lnSpc>
                <a:spcPts val="1580"/>
              </a:lnSpc>
              <a:spcBef>
                <a:spcPts val="0"/>
              </a:spcBef>
              <a:spcAft>
                <a:spcPts val="1600"/>
              </a:spcAft>
            </a:pPr>
            <a:r>
              <a:rPr lang="de-DE" sz="1200" b="0" cap="none" dirty="0">
                <a:solidFill>
                  <a:schemeClr val="tx1"/>
                </a:solidFill>
                <a:latin typeface="Georgia" panose="02040502050405020303" pitchFamily="18" charset="0"/>
              </a:rPr>
              <a:t>Die Sensoren können bis zu 14 bzw. 15 Tage</a:t>
            </a:r>
            <a:r>
              <a:rPr lang="de-DE" sz="1200" b="0" cap="none" baseline="30000" dirty="0">
                <a:solidFill>
                  <a:schemeClr val="tx1"/>
                </a:solidFill>
                <a:latin typeface="Georgia" panose="02040502050405020303" pitchFamily="18" charset="0"/>
              </a:rPr>
              <a:t>1</a:t>
            </a:r>
            <a:r>
              <a:rPr lang="de-DE" sz="1200" b="0" cap="none" dirty="0">
                <a:solidFill>
                  <a:schemeClr val="tx1"/>
                </a:solidFill>
                <a:latin typeface="Georgia" panose="02040502050405020303" pitchFamily="18" charset="0"/>
              </a:rPr>
              <a:t> lang – je nachdem welchen Sensor Sie nutzen – Tag und Nacht getragen werden.</a:t>
            </a:r>
          </a:p>
          <a:p>
            <a:pPr>
              <a:lnSpc>
                <a:spcPts val="1580"/>
              </a:lnSpc>
              <a:spcBef>
                <a:spcPts val="0"/>
              </a:spcBef>
              <a:spcAft>
                <a:spcPts val="1600"/>
              </a:spcAft>
            </a:pPr>
            <a:r>
              <a:rPr lang="de-DE" sz="1200" b="0" cap="none" dirty="0">
                <a:solidFill>
                  <a:schemeClr val="tx1"/>
                </a:solidFill>
                <a:latin typeface="Georgia" panose="02040502050405020303" pitchFamily="18" charset="0"/>
              </a:rPr>
              <a:t>Die Sensoren messen und speichern automatisch </a:t>
            </a:r>
            <a:br>
              <a:rPr lang="de-DE" sz="1200" b="0" cap="none" dirty="0">
                <a:solidFill>
                  <a:schemeClr val="tx1"/>
                </a:solidFill>
                <a:latin typeface="Georgia" panose="02040502050405020303" pitchFamily="18" charset="0"/>
              </a:rPr>
            </a:br>
            <a:r>
              <a:rPr lang="de-DE" sz="1200" b="0" cap="none" dirty="0">
                <a:solidFill>
                  <a:schemeClr val="tx1"/>
                </a:solidFill>
                <a:latin typeface="Georgia" panose="02040502050405020303" pitchFamily="18" charset="0"/>
              </a:rPr>
              <a:t>jede Minute</a:t>
            </a:r>
            <a:r>
              <a:rPr lang="de-DE" sz="1200" b="0" cap="none" baseline="30000" dirty="0">
                <a:solidFill>
                  <a:schemeClr val="tx1"/>
                </a:solidFill>
                <a:latin typeface="Georgia" panose="02040502050405020303" pitchFamily="18" charset="0"/>
              </a:rPr>
              <a:t>3</a:t>
            </a:r>
            <a:r>
              <a:rPr lang="de-DE" sz="1200" b="0" cap="none" dirty="0">
                <a:solidFill>
                  <a:schemeClr val="tx1"/>
                </a:solidFill>
                <a:latin typeface="Georgia" panose="02040502050405020303" pitchFamily="18" charset="0"/>
              </a:rPr>
              <a:t> den Zuckerwert – auch bei Signalverlust</a:t>
            </a:r>
            <a:r>
              <a:rPr lang="de-DE" sz="1200" b="0" cap="none" baseline="30000" dirty="0">
                <a:solidFill>
                  <a:schemeClr val="tx1"/>
                </a:solidFill>
                <a:latin typeface="Georgia" panose="02040502050405020303" pitchFamily="18" charset="0"/>
              </a:rPr>
              <a:t>4</a:t>
            </a:r>
            <a:r>
              <a:rPr lang="de-DE" sz="1200" b="0" cap="none" dirty="0">
                <a:solidFill>
                  <a:schemeClr val="tx1"/>
                </a:solidFill>
                <a:latin typeface="Georgia" panose="02040502050405020303" pitchFamily="18" charset="0"/>
              </a:rPr>
              <a:t>.</a:t>
            </a:r>
          </a:p>
          <a:p>
            <a:pPr>
              <a:lnSpc>
                <a:spcPts val="1580"/>
              </a:lnSpc>
              <a:spcBef>
                <a:spcPts val="0"/>
              </a:spcBef>
              <a:spcAft>
                <a:spcPts val="1600"/>
              </a:spcAft>
              <a:tabLst>
                <a:tab pos="1819275" algn="l"/>
              </a:tabLst>
            </a:pPr>
            <a:r>
              <a:rPr lang="de-DE" sz="1200" b="0" cap="none" dirty="0">
                <a:solidFill>
                  <a:schemeClr val="tx1"/>
                </a:solidFill>
                <a:latin typeface="Georgia" panose="02040502050405020303" pitchFamily="18" charset="0"/>
              </a:rPr>
              <a:t>Die Sensoren sind wasserfest und können beim Baden, Duschen und Schwimmen getragen werden.</a:t>
            </a:r>
            <a:r>
              <a:rPr lang="de-DE" sz="1200" b="0" cap="none" baseline="30000" dirty="0">
                <a:solidFill>
                  <a:schemeClr val="tx1"/>
                </a:solidFill>
                <a:latin typeface="Georgia" panose="02040502050405020303" pitchFamily="18" charset="0"/>
              </a:rPr>
              <a:t>5</a:t>
            </a:r>
            <a:endParaRPr lang="de-DE" sz="1200" b="0" cap="none" dirty="0">
              <a:solidFill>
                <a:schemeClr val="tx1"/>
              </a:solidFill>
              <a:latin typeface="Georgia" panose="02040502050405020303" pitchFamily="18" charset="0"/>
            </a:endParaRPr>
          </a:p>
        </p:txBody>
      </p:sp>
      <p:pic>
        <p:nvPicPr>
          <p:cNvPr id="7" name="Grafik 6">
            <a:extLst>
              <a:ext uri="{FF2B5EF4-FFF2-40B4-BE49-F238E27FC236}">
                <a16:creationId xmlns:a16="http://schemas.microsoft.com/office/drawing/2014/main" id="{462CDA10-A053-4D2F-CBF5-065214D338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3986" y="1286766"/>
            <a:ext cx="375670" cy="375670"/>
          </a:xfrm>
          <a:prstGeom prst="rect">
            <a:avLst/>
          </a:prstGeom>
        </p:spPr>
      </p:pic>
      <p:pic>
        <p:nvPicPr>
          <p:cNvPr id="11" name="Grafik 10">
            <a:extLst>
              <a:ext uri="{FF2B5EF4-FFF2-40B4-BE49-F238E27FC236}">
                <a16:creationId xmlns:a16="http://schemas.microsoft.com/office/drawing/2014/main" id="{9F145BFB-9780-4ED1-9283-4407BB2D3E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4524" y="2742833"/>
            <a:ext cx="433291" cy="433291"/>
          </a:xfrm>
          <a:prstGeom prst="rect">
            <a:avLst/>
          </a:prstGeom>
        </p:spPr>
      </p:pic>
      <p:pic>
        <p:nvPicPr>
          <p:cNvPr id="12" name="Grafik 11">
            <a:extLst>
              <a:ext uri="{FF2B5EF4-FFF2-40B4-BE49-F238E27FC236}">
                <a16:creationId xmlns:a16="http://schemas.microsoft.com/office/drawing/2014/main" id="{B9FEAC70-640E-BE2C-EE13-EC458D8A1DC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03238" y="3495185"/>
            <a:ext cx="434040" cy="434040"/>
          </a:xfrm>
          <a:prstGeom prst="rect">
            <a:avLst/>
          </a:prstGeom>
        </p:spPr>
      </p:pic>
      <p:grpSp>
        <p:nvGrpSpPr>
          <p:cNvPr id="13" name="Gruppieren 12">
            <a:extLst>
              <a:ext uri="{FF2B5EF4-FFF2-40B4-BE49-F238E27FC236}">
                <a16:creationId xmlns:a16="http://schemas.microsoft.com/office/drawing/2014/main" id="{74CC2759-0B4F-766D-E829-3820B68FE89C}"/>
              </a:ext>
            </a:extLst>
          </p:cNvPr>
          <p:cNvGrpSpPr/>
          <p:nvPr/>
        </p:nvGrpSpPr>
        <p:grpSpPr>
          <a:xfrm>
            <a:off x="503238" y="1786470"/>
            <a:ext cx="4068762" cy="1636541"/>
            <a:chOff x="3828081" y="1786470"/>
            <a:chExt cx="4812680" cy="1636541"/>
          </a:xfrm>
        </p:grpSpPr>
        <p:cxnSp>
          <p:nvCxnSpPr>
            <p:cNvPr id="14" name="Gerader Verbinder 21">
              <a:extLst>
                <a:ext uri="{FF2B5EF4-FFF2-40B4-BE49-F238E27FC236}">
                  <a16:creationId xmlns:a16="http://schemas.microsoft.com/office/drawing/2014/main" id="{E70DB3E9-DECE-286E-1C48-A753E887AA8D}"/>
                </a:ext>
              </a:extLst>
            </p:cNvPr>
            <p:cNvCxnSpPr>
              <a:cxnSpLocks/>
            </p:cNvCxnSpPr>
            <p:nvPr/>
          </p:nvCxnSpPr>
          <p:spPr>
            <a:xfrm>
              <a:off x="3828081" y="1786470"/>
              <a:ext cx="4812680" cy="0"/>
            </a:xfrm>
            <a:prstGeom prst="line">
              <a:avLst/>
            </a:prstGeom>
            <a:noFill/>
            <a:ln w="9525" cap="flat" cmpd="sng" algn="ctr">
              <a:solidFill>
                <a:srgbClr val="001489"/>
              </a:solidFill>
              <a:prstDash val="dash"/>
            </a:ln>
            <a:effectLst/>
          </p:spPr>
        </p:cxnSp>
        <p:cxnSp>
          <p:nvCxnSpPr>
            <p:cNvPr id="15" name="Gerader Verbinder 21">
              <a:extLst>
                <a:ext uri="{FF2B5EF4-FFF2-40B4-BE49-F238E27FC236}">
                  <a16:creationId xmlns:a16="http://schemas.microsoft.com/office/drawing/2014/main" id="{4A305860-ABA1-3373-A30E-C3859EC9324E}"/>
                </a:ext>
              </a:extLst>
            </p:cNvPr>
            <p:cNvCxnSpPr>
              <a:cxnSpLocks/>
            </p:cNvCxnSpPr>
            <p:nvPr/>
          </p:nvCxnSpPr>
          <p:spPr>
            <a:xfrm>
              <a:off x="3828081" y="2600797"/>
              <a:ext cx="4812680" cy="0"/>
            </a:xfrm>
            <a:prstGeom prst="line">
              <a:avLst/>
            </a:prstGeom>
            <a:noFill/>
            <a:ln w="9525" cap="flat" cmpd="sng" algn="ctr">
              <a:solidFill>
                <a:srgbClr val="001489"/>
              </a:solidFill>
              <a:prstDash val="dash"/>
            </a:ln>
            <a:effectLst/>
          </p:spPr>
        </p:cxnSp>
        <p:cxnSp>
          <p:nvCxnSpPr>
            <p:cNvPr id="17" name="Gerader Verbinder 21">
              <a:extLst>
                <a:ext uri="{FF2B5EF4-FFF2-40B4-BE49-F238E27FC236}">
                  <a16:creationId xmlns:a16="http://schemas.microsoft.com/office/drawing/2014/main" id="{75C2FFF0-BF2B-2108-E79C-D77709013618}"/>
                </a:ext>
              </a:extLst>
            </p:cNvPr>
            <p:cNvCxnSpPr>
              <a:cxnSpLocks/>
            </p:cNvCxnSpPr>
            <p:nvPr/>
          </p:nvCxnSpPr>
          <p:spPr>
            <a:xfrm>
              <a:off x="3828081" y="3423011"/>
              <a:ext cx="4812680" cy="0"/>
            </a:xfrm>
            <a:prstGeom prst="line">
              <a:avLst/>
            </a:prstGeom>
            <a:noFill/>
            <a:ln w="9525" cap="flat" cmpd="sng" algn="ctr">
              <a:solidFill>
                <a:srgbClr val="001489"/>
              </a:solidFill>
              <a:prstDash val="dash"/>
            </a:ln>
            <a:effectLst/>
          </p:spPr>
        </p:cxnSp>
      </p:grpSp>
      <p:pic>
        <p:nvPicPr>
          <p:cNvPr id="18" name="Grafik 242">
            <a:extLst>
              <a:ext uri="{FF2B5EF4-FFF2-40B4-BE49-F238E27FC236}">
                <a16:creationId xmlns:a16="http://schemas.microsoft.com/office/drawing/2014/main" id="{620605D4-41E8-EC0A-3A2D-D0482DD8B46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4570" y="2204498"/>
            <a:ext cx="345086" cy="324126"/>
          </a:xfrm>
          <a:prstGeom prst="rect">
            <a:avLst/>
          </a:prstGeom>
        </p:spPr>
      </p:pic>
      <p:pic>
        <p:nvPicPr>
          <p:cNvPr id="19" name="Grafik 242">
            <a:extLst>
              <a:ext uri="{FF2B5EF4-FFF2-40B4-BE49-F238E27FC236}">
                <a16:creationId xmlns:a16="http://schemas.microsoft.com/office/drawing/2014/main" id="{EB87984F-EE6D-C332-7C86-C3D99353028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28355" y="1860025"/>
            <a:ext cx="346666" cy="346666"/>
          </a:xfrm>
          <a:prstGeom prst="rect">
            <a:avLst/>
          </a:prstGeom>
        </p:spPr>
      </p:pic>
    </p:spTree>
    <p:extLst>
      <p:ext uri="{BB962C8B-B14F-4D97-AF65-F5344CB8AC3E}">
        <p14:creationId xmlns:p14="http://schemas.microsoft.com/office/powerpoint/2010/main" val="16619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err="1"/>
              <a:t>FreeStyle</a:t>
            </a:r>
            <a:r>
              <a:rPr lang="de-DE" dirty="0"/>
              <a:t> Libre Messsysteme: Produkteigenschaften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11</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So behalten Sie den Durchblick</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br>
              <a:rPr lang="de-DE" dirty="0"/>
            </a:br>
            <a:r>
              <a:rPr lang="de-DE" b="1" dirty="0"/>
              <a:t>1. </a:t>
            </a:r>
            <a:r>
              <a:rPr lang="de-DE" dirty="0"/>
              <a:t>Der Sensor ist 60 Minuten nach der Aktivierung für die Glukosemessung bereit. </a:t>
            </a:r>
            <a:r>
              <a:rPr lang="de-DE" b="1" dirty="0"/>
              <a:t>2. </a:t>
            </a:r>
            <a:r>
              <a:rPr lang="de-DE" dirty="0"/>
              <a:t>Alarme sind standardgemäß ausgeschaltet und müssen eingeschaltet werden.</a:t>
            </a:r>
            <a:r>
              <a:rPr lang="de-DE" b="1" dirty="0"/>
              <a:t> 3. </a:t>
            </a:r>
            <a:r>
              <a:rPr lang="de-DE" dirty="0"/>
              <a:t>Für ein vollständiges glykämisches Profil muss der </a:t>
            </a:r>
            <a:r>
              <a:rPr lang="de-DE" dirty="0" err="1"/>
              <a:t>FreeStyle</a:t>
            </a:r>
            <a:r>
              <a:rPr lang="de-DE" dirty="0"/>
              <a:t> Libre 3 Sensor alle 14 Tage und der </a:t>
            </a:r>
            <a:r>
              <a:rPr lang="de-DE" dirty="0" err="1"/>
              <a:t>FreeStyle</a:t>
            </a:r>
            <a:r>
              <a:rPr lang="de-DE" dirty="0"/>
              <a:t> Libre 3 Plus oder </a:t>
            </a:r>
            <a:r>
              <a:rPr lang="de-DE" dirty="0" err="1"/>
              <a:t>FreeStyle</a:t>
            </a:r>
            <a:r>
              <a:rPr lang="de-DE" dirty="0"/>
              <a:t> Libre Select Sensor alle 15 Tage ersetzt werden.</a:t>
            </a:r>
            <a:endParaRPr lang="de-DE" b="1" dirty="0"/>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grpSp>
        <p:nvGrpSpPr>
          <p:cNvPr id="13" name="Group 4">
            <a:extLst>
              <a:ext uri="{FF2B5EF4-FFF2-40B4-BE49-F238E27FC236}">
                <a16:creationId xmlns:a16="http://schemas.microsoft.com/office/drawing/2014/main" id="{0453CEFE-9617-C503-07FD-D60188DD3231}"/>
              </a:ext>
            </a:extLst>
          </p:cNvPr>
          <p:cNvGrpSpPr/>
          <p:nvPr/>
        </p:nvGrpSpPr>
        <p:grpSpPr>
          <a:xfrm>
            <a:off x="329409" y="1745025"/>
            <a:ext cx="1900040" cy="2813363"/>
            <a:chOff x="329409" y="1871153"/>
            <a:chExt cx="1900040" cy="2813363"/>
          </a:xfrm>
        </p:grpSpPr>
        <p:pic>
          <p:nvPicPr>
            <p:cNvPr id="15" name="Grafik 14">
              <a:extLst>
                <a:ext uri="{FF2B5EF4-FFF2-40B4-BE49-F238E27FC236}">
                  <a16:creationId xmlns:a16="http://schemas.microsoft.com/office/drawing/2014/main" id="{2E8D5496-30ED-6EF3-4417-D8FB31A1BC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9409" y="1871153"/>
              <a:ext cx="1900040" cy="2813363"/>
            </a:xfrm>
            <a:prstGeom prst="rect">
              <a:avLst/>
            </a:prstGeom>
          </p:spPr>
        </p:pic>
        <p:sp>
          <p:nvSpPr>
            <p:cNvPr id="16" name="Oval 102">
              <a:extLst>
                <a:ext uri="{FF2B5EF4-FFF2-40B4-BE49-F238E27FC236}">
                  <a16:creationId xmlns:a16="http://schemas.microsoft.com/office/drawing/2014/main" id="{B4210A2B-B1FD-E69D-B11E-CE139EBC0EB4}"/>
                </a:ext>
              </a:extLst>
            </p:cNvPr>
            <p:cNvSpPr/>
            <p:nvPr/>
          </p:nvSpPr>
          <p:spPr>
            <a:xfrm>
              <a:off x="1678976" y="2148678"/>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1</a:t>
              </a:r>
            </a:p>
          </p:txBody>
        </p:sp>
        <p:sp>
          <p:nvSpPr>
            <p:cNvPr id="17" name="Oval 102">
              <a:extLst>
                <a:ext uri="{FF2B5EF4-FFF2-40B4-BE49-F238E27FC236}">
                  <a16:creationId xmlns:a16="http://schemas.microsoft.com/office/drawing/2014/main" id="{78D79D6F-FB8C-97A5-94B7-9D337D61C848}"/>
                </a:ext>
              </a:extLst>
            </p:cNvPr>
            <p:cNvSpPr/>
            <p:nvPr/>
          </p:nvSpPr>
          <p:spPr>
            <a:xfrm>
              <a:off x="854028" y="2605878"/>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2</a:t>
              </a:r>
            </a:p>
          </p:txBody>
        </p:sp>
        <p:sp>
          <p:nvSpPr>
            <p:cNvPr id="18" name="Oval 102">
              <a:extLst>
                <a:ext uri="{FF2B5EF4-FFF2-40B4-BE49-F238E27FC236}">
                  <a16:creationId xmlns:a16="http://schemas.microsoft.com/office/drawing/2014/main" id="{BBD8D4DD-A0EC-D3C7-A93D-1AF93E8D060F}"/>
                </a:ext>
              </a:extLst>
            </p:cNvPr>
            <p:cNvSpPr/>
            <p:nvPr/>
          </p:nvSpPr>
          <p:spPr>
            <a:xfrm>
              <a:off x="1760759" y="2519141"/>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3</a:t>
              </a:r>
            </a:p>
          </p:txBody>
        </p:sp>
        <p:sp>
          <p:nvSpPr>
            <p:cNvPr id="19" name="Oval 102">
              <a:extLst>
                <a:ext uri="{FF2B5EF4-FFF2-40B4-BE49-F238E27FC236}">
                  <a16:creationId xmlns:a16="http://schemas.microsoft.com/office/drawing/2014/main" id="{818C2A99-D8C2-42ED-44BD-9C733624949C}"/>
                </a:ext>
              </a:extLst>
            </p:cNvPr>
            <p:cNvSpPr/>
            <p:nvPr/>
          </p:nvSpPr>
          <p:spPr>
            <a:xfrm>
              <a:off x="742428" y="3282026"/>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de-DE" sz="1200" b="1" dirty="0">
                  <a:solidFill>
                    <a:srgbClr val="001489"/>
                  </a:solidFill>
                  <a:latin typeface="Georgia" panose="02040502050405020303" pitchFamily="18" charset="0"/>
                  <a:cs typeface="Calibri" panose="020F0502020204030204" pitchFamily="34" charset="0"/>
                </a:rPr>
                <a:t>4</a:t>
              </a:r>
            </a:p>
          </p:txBody>
        </p:sp>
        <p:sp>
          <p:nvSpPr>
            <p:cNvPr id="20" name="Oval 102">
              <a:extLst>
                <a:ext uri="{FF2B5EF4-FFF2-40B4-BE49-F238E27FC236}">
                  <a16:creationId xmlns:a16="http://schemas.microsoft.com/office/drawing/2014/main" id="{04032831-7EEE-0992-E344-46D68C27C968}"/>
                </a:ext>
              </a:extLst>
            </p:cNvPr>
            <p:cNvSpPr/>
            <p:nvPr/>
          </p:nvSpPr>
          <p:spPr>
            <a:xfrm>
              <a:off x="742428" y="3003730"/>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4</a:t>
              </a:r>
            </a:p>
          </p:txBody>
        </p:sp>
        <p:sp>
          <p:nvSpPr>
            <p:cNvPr id="22" name="Oval 102">
              <a:extLst>
                <a:ext uri="{FF2B5EF4-FFF2-40B4-BE49-F238E27FC236}">
                  <a16:creationId xmlns:a16="http://schemas.microsoft.com/office/drawing/2014/main" id="{4C0195EC-0892-AB96-BAB2-84658BBF40DE}"/>
                </a:ext>
              </a:extLst>
            </p:cNvPr>
            <p:cNvSpPr/>
            <p:nvPr/>
          </p:nvSpPr>
          <p:spPr>
            <a:xfrm>
              <a:off x="1478849" y="3087630"/>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5</a:t>
              </a:r>
            </a:p>
          </p:txBody>
        </p:sp>
        <p:sp>
          <p:nvSpPr>
            <p:cNvPr id="23" name="Oval 102">
              <a:extLst>
                <a:ext uri="{FF2B5EF4-FFF2-40B4-BE49-F238E27FC236}">
                  <a16:creationId xmlns:a16="http://schemas.microsoft.com/office/drawing/2014/main" id="{D8216DA3-CCC4-CD33-F711-8AA36AC67E3B}"/>
                </a:ext>
              </a:extLst>
            </p:cNvPr>
            <p:cNvSpPr/>
            <p:nvPr/>
          </p:nvSpPr>
          <p:spPr>
            <a:xfrm>
              <a:off x="1110638" y="3131467"/>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6</a:t>
              </a:r>
            </a:p>
          </p:txBody>
        </p:sp>
        <p:sp>
          <p:nvSpPr>
            <p:cNvPr id="24" name="Oval 102">
              <a:extLst>
                <a:ext uri="{FF2B5EF4-FFF2-40B4-BE49-F238E27FC236}">
                  <a16:creationId xmlns:a16="http://schemas.microsoft.com/office/drawing/2014/main" id="{BE311FB9-48A3-5D25-19D3-93D5956D3917}"/>
                </a:ext>
              </a:extLst>
            </p:cNvPr>
            <p:cNvSpPr/>
            <p:nvPr/>
          </p:nvSpPr>
          <p:spPr>
            <a:xfrm>
              <a:off x="1669036" y="3808512"/>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7</a:t>
              </a:r>
            </a:p>
          </p:txBody>
        </p:sp>
      </p:grpSp>
      <p:grpSp>
        <p:nvGrpSpPr>
          <p:cNvPr id="40" name="Gruppieren 39">
            <a:extLst>
              <a:ext uri="{FF2B5EF4-FFF2-40B4-BE49-F238E27FC236}">
                <a16:creationId xmlns:a16="http://schemas.microsoft.com/office/drawing/2014/main" id="{9D8A6A32-A6C6-78E1-0BEE-9BDBD55731E7}"/>
              </a:ext>
            </a:extLst>
          </p:cNvPr>
          <p:cNvGrpSpPr/>
          <p:nvPr/>
        </p:nvGrpSpPr>
        <p:grpSpPr>
          <a:xfrm>
            <a:off x="6688064" y="486602"/>
            <a:ext cx="2170405" cy="4286887"/>
            <a:chOff x="6688064" y="612730"/>
            <a:chExt cx="2170405" cy="4286887"/>
          </a:xfrm>
        </p:grpSpPr>
        <p:pic>
          <p:nvPicPr>
            <p:cNvPr id="12" name="Grafik 11">
              <a:extLst>
                <a:ext uri="{FF2B5EF4-FFF2-40B4-BE49-F238E27FC236}">
                  <a16:creationId xmlns:a16="http://schemas.microsoft.com/office/drawing/2014/main" id="{32A6CFD7-8B83-B0A7-AFC4-6D0AD304C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8064" y="612730"/>
              <a:ext cx="2170405" cy="4286887"/>
            </a:xfrm>
            <a:prstGeom prst="rect">
              <a:avLst/>
            </a:prstGeom>
          </p:spPr>
        </p:pic>
        <p:grpSp>
          <p:nvGrpSpPr>
            <p:cNvPr id="32" name="Gruppieren 31">
              <a:extLst>
                <a:ext uri="{FF2B5EF4-FFF2-40B4-BE49-F238E27FC236}">
                  <a16:creationId xmlns:a16="http://schemas.microsoft.com/office/drawing/2014/main" id="{0858138E-FFC5-7917-C941-BA423E3E9E7F}"/>
                </a:ext>
              </a:extLst>
            </p:cNvPr>
            <p:cNvGrpSpPr/>
            <p:nvPr/>
          </p:nvGrpSpPr>
          <p:grpSpPr>
            <a:xfrm>
              <a:off x="7046107" y="1582148"/>
              <a:ext cx="1396016" cy="2499260"/>
              <a:chOff x="7046107" y="1582148"/>
              <a:chExt cx="1396016" cy="2499260"/>
            </a:xfrm>
          </p:grpSpPr>
          <p:sp>
            <p:nvSpPr>
              <p:cNvPr id="25" name="Oval 102">
                <a:extLst>
                  <a:ext uri="{FF2B5EF4-FFF2-40B4-BE49-F238E27FC236}">
                    <a16:creationId xmlns:a16="http://schemas.microsoft.com/office/drawing/2014/main" id="{782A6D8A-52CB-E320-7575-EB15D02758CC}"/>
                  </a:ext>
                </a:extLst>
              </p:cNvPr>
              <p:cNvSpPr/>
              <p:nvPr/>
            </p:nvSpPr>
            <p:spPr>
              <a:xfrm>
                <a:off x="7155437" y="3858208"/>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1</a:t>
                </a:r>
              </a:p>
            </p:txBody>
          </p:sp>
          <p:sp>
            <p:nvSpPr>
              <p:cNvPr id="26" name="Oval 102">
                <a:extLst>
                  <a:ext uri="{FF2B5EF4-FFF2-40B4-BE49-F238E27FC236}">
                    <a16:creationId xmlns:a16="http://schemas.microsoft.com/office/drawing/2014/main" id="{C00B8F68-2306-BEFF-C41E-0979473DA2B4}"/>
                  </a:ext>
                </a:extLst>
              </p:cNvPr>
              <p:cNvSpPr/>
              <p:nvPr/>
            </p:nvSpPr>
            <p:spPr>
              <a:xfrm>
                <a:off x="7144684" y="160202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2</a:t>
                </a:r>
              </a:p>
            </p:txBody>
          </p:sp>
          <p:sp>
            <p:nvSpPr>
              <p:cNvPr id="27" name="Oval 102">
                <a:extLst>
                  <a:ext uri="{FF2B5EF4-FFF2-40B4-BE49-F238E27FC236}">
                    <a16:creationId xmlns:a16="http://schemas.microsoft.com/office/drawing/2014/main" id="{7C1BEB4E-6024-DEF9-641F-2F71A36559CA}"/>
                  </a:ext>
                </a:extLst>
              </p:cNvPr>
              <p:cNvSpPr/>
              <p:nvPr/>
            </p:nvSpPr>
            <p:spPr>
              <a:xfrm>
                <a:off x="8218923" y="1582148"/>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3</a:t>
                </a:r>
              </a:p>
            </p:txBody>
          </p:sp>
          <p:sp>
            <p:nvSpPr>
              <p:cNvPr id="28" name="Oval 102">
                <a:extLst>
                  <a:ext uri="{FF2B5EF4-FFF2-40B4-BE49-F238E27FC236}">
                    <a16:creationId xmlns:a16="http://schemas.microsoft.com/office/drawing/2014/main" id="{09B7972D-83B6-1BE5-93A2-44F3992F98C2}"/>
                  </a:ext>
                </a:extLst>
              </p:cNvPr>
              <p:cNvSpPr/>
              <p:nvPr/>
            </p:nvSpPr>
            <p:spPr>
              <a:xfrm>
                <a:off x="7046107" y="3282026"/>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4</a:t>
                </a:r>
              </a:p>
            </p:txBody>
          </p:sp>
          <p:sp>
            <p:nvSpPr>
              <p:cNvPr id="29" name="Oval 102">
                <a:extLst>
                  <a:ext uri="{FF2B5EF4-FFF2-40B4-BE49-F238E27FC236}">
                    <a16:creationId xmlns:a16="http://schemas.microsoft.com/office/drawing/2014/main" id="{D29537C3-3AF0-8070-E513-36B583450C10}"/>
                  </a:ext>
                </a:extLst>
              </p:cNvPr>
              <p:cNvSpPr/>
              <p:nvPr/>
            </p:nvSpPr>
            <p:spPr>
              <a:xfrm>
                <a:off x="7562940" y="2963687"/>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5</a:t>
                </a:r>
              </a:p>
            </p:txBody>
          </p:sp>
          <p:sp>
            <p:nvSpPr>
              <p:cNvPr id="30" name="Oval 102">
                <a:extLst>
                  <a:ext uri="{FF2B5EF4-FFF2-40B4-BE49-F238E27FC236}">
                    <a16:creationId xmlns:a16="http://schemas.microsoft.com/office/drawing/2014/main" id="{FD0EB767-F555-7975-8FE2-E2EE1FA0DE16}"/>
                  </a:ext>
                </a:extLst>
              </p:cNvPr>
              <p:cNvSpPr/>
              <p:nvPr/>
            </p:nvSpPr>
            <p:spPr>
              <a:xfrm>
                <a:off x="8120140" y="311241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6</a:t>
                </a:r>
              </a:p>
            </p:txBody>
          </p:sp>
          <p:sp>
            <p:nvSpPr>
              <p:cNvPr id="31" name="Oval 102">
                <a:extLst>
                  <a:ext uri="{FF2B5EF4-FFF2-40B4-BE49-F238E27FC236}">
                    <a16:creationId xmlns:a16="http://schemas.microsoft.com/office/drawing/2014/main" id="{36E1AF44-B424-FE92-6F50-5F01338D1E5B}"/>
                  </a:ext>
                </a:extLst>
              </p:cNvPr>
              <p:cNvSpPr/>
              <p:nvPr/>
            </p:nvSpPr>
            <p:spPr>
              <a:xfrm>
                <a:off x="7230388" y="257654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1"/>
              <a:lstStyle/>
              <a:p>
                <a:pPr algn="ctr"/>
                <a:r>
                  <a:rPr lang="de-DE" sz="1200" b="1" dirty="0">
                    <a:solidFill>
                      <a:srgbClr val="001489"/>
                    </a:solidFill>
                    <a:latin typeface="Georgia" panose="02040502050405020303" pitchFamily="18" charset="0"/>
                    <a:cs typeface="Calibri" panose="020F0502020204030204" pitchFamily="34" charset="0"/>
                  </a:rPr>
                  <a:t>4</a:t>
                </a:r>
              </a:p>
            </p:txBody>
          </p:sp>
        </p:grpSp>
      </p:grpSp>
      <p:sp>
        <p:nvSpPr>
          <p:cNvPr id="33" name="Textfeld 32">
            <a:extLst>
              <a:ext uri="{FF2B5EF4-FFF2-40B4-BE49-F238E27FC236}">
                <a16:creationId xmlns:a16="http://schemas.microsoft.com/office/drawing/2014/main" id="{5371ABD4-0B06-07A9-6EBE-E41E28A31616}"/>
              </a:ext>
            </a:extLst>
          </p:cNvPr>
          <p:cNvSpPr txBox="1"/>
          <p:nvPr/>
        </p:nvSpPr>
        <p:spPr>
          <a:xfrm>
            <a:off x="2667490" y="1500312"/>
            <a:ext cx="4076465" cy="461665"/>
          </a:xfrm>
          <a:prstGeom prst="rect">
            <a:avLst/>
          </a:prstGeom>
          <a:noFill/>
        </p:spPr>
        <p:txBody>
          <a:bodyPr wrap="square" rtlCol="0">
            <a:spAutoFit/>
          </a:bodyPr>
          <a:lstStyle/>
          <a:p>
            <a:r>
              <a:rPr lang="de-DE" sz="1200" b="1" dirty="0">
                <a:latin typeface="Georgia" panose="02040502050405020303" pitchFamily="18" charset="0"/>
                <a:cs typeface="Calibri" panose="020F0502020204030204" pitchFamily="34" charset="0"/>
              </a:rPr>
              <a:t>Ihr aktueller Zuckerwert </a:t>
            </a:r>
            <a:r>
              <a:rPr lang="de-DE" sz="1200" dirty="0">
                <a:latin typeface="Georgia" panose="02040502050405020303" pitchFamily="18" charset="0"/>
                <a:cs typeface="Calibri" panose="020F0502020204030204" pitchFamily="34" charset="0"/>
              </a:rPr>
              <a:t>wird automatisch jede Minute</a:t>
            </a:r>
            <a:r>
              <a:rPr lang="de-DE" sz="1200" baseline="30000" dirty="0">
                <a:latin typeface="Georgia" panose="02040502050405020303" pitchFamily="18" charset="0"/>
                <a:cs typeface="Calibri" panose="020F0502020204030204" pitchFamily="34" charset="0"/>
              </a:rPr>
              <a:t>1</a:t>
            </a:r>
            <a:r>
              <a:rPr lang="de-DE" sz="1200" dirty="0">
                <a:latin typeface="Georgia" panose="02040502050405020303" pitchFamily="18" charset="0"/>
                <a:cs typeface="Calibri" panose="020F0502020204030204" pitchFamily="34" charset="0"/>
              </a:rPr>
              <a:t> aktualisiert.</a:t>
            </a:r>
          </a:p>
        </p:txBody>
      </p:sp>
      <p:sp>
        <p:nvSpPr>
          <p:cNvPr id="34" name="Textfeld 33">
            <a:extLst>
              <a:ext uri="{FF2B5EF4-FFF2-40B4-BE49-F238E27FC236}">
                <a16:creationId xmlns:a16="http://schemas.microsoft.com/office/drawing/2014/main" id="{CA25C507-BC0C-7641-2EF5-6AEA7B50C3D5}"/>
              </a:ext>
            </a:extLst>
          </p:cNvPr>
          <p:cNvSpPr txBox="1"/>
          <p:nvPr/>
        </p:nvSpPr>
        <p:spPr>
          <a:xfrm>
            <a:off x="2667490" y="2037545"/>
            <a:ext cx="3870951" cy="461665"/>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Trendpfeil </a:t>
            </a:r>
            <a:r>
              <a:rPr lang="de-DE" sz="1200">
                <a:latin typeface="Georgia" panose="02040502050405020303" pitchFamily="18" charset="0"/>
                <a:cs typeface="Calibri" panose="020F0502020204030204" pitchFamily="34" charset="0"/>
              </a:rPr>
              <a:t>zeigt an, wie sich Ihre Zuckerwerte in naher Zukunft verändern.</a:t>
            </a:r>
          </a:p>
        </p:txBody>
      </p:sp>
      <p:sp>
        <p:nvSpPr>
          <p:cNvPr id="35" name="Textfeld 34">
            <a:extLst>
              <a:ext uri="{FF2B5EF4-FFF2-40B4-BE49-F238E27FC236}">
                <a16:creationId xmlns:a16="http://schemas.microsoft.com/office/drawing/2014/main" id="{F60C47EE-0934-E011-9B5A-B692C631263F}"/>
              </a:ext>
            </a:extLst>
          </p:cNvPr>
          <p:cNvSpPr txBox="1"/>
          <p:nvPr/>
        </p:nvSpPr>
        <p:spPr>
          <a:xfrm>
            <a:off x="2667490" y="2574778"/>
            <a:ext cx="3995539" cy="276999"/>
          </a:xfrm>
          <a:prstGeom prst="rect">
            <a:avLst/>
          </a:prstGeom>
          <a:noFill/>
        </p:spPr>
        <p:txBody>
          <a:bodyPr wrap="square" rtlCol="0">
            <a:spAutoFit/>
          </a:bodyPr>
          <a:lstStyle/>
          <a:p>
            <a:r>
              <a:rPr lang="de-DE" sz="1200" b="1" dirty="0">
                <a:latin typeface="Georgia" panose="02040502050405020303" pitchFamily="18" charset="0"/>
                <a:cs typeface="Calibri" panose="020F0502020204030204" pitchFamily="34" charset="0"/>
              </a:rPr>
              <a:t>Alarmgrenzwerte </a:t>
            </a:r>
            <a:r>
              <a:rPr lang="de-DE" sz="1200" dirty="0">
                <a:latin typeface="Georgia" panose="02040502050405020303" pitchFamily="18" charset="0"/>
                <a:cs typeface="Calibri" panose="020F0502020204030204" pitchFamily="34" charset="0"/>
              </a:rPr>
              <a:t>für hohen und niedrigen Alarm</a:t>
            </a:r>
            <a:r>
              <a:rPr lang="de-DE" sz="1200" baseline="30000" dirty="0">
                <a:latin typeface="Georgia" panose="02040502050405020303" pitchFamily="18" charset="0"/>
                <a:cs typeface="Calibri" panose="020F0502020204030204" pitchFamily="34" charset="0"/>
              </a:rPr>
              <a:t>2</a:t>
            </a:r>
            <a:r>
              <a:rPr lang="de-DE" sz="1200" dirty="0">
                <a:latin typeface="Georgia" panose="02040502050405020303" pitchFamily="18" charset="0"/>
                <a:cs typeface="Calibri" panose="020F0502020204030204" pitchFamily="34" charset="0"/>
              </a:rPr>
              <a:t>.</a:t>
            </a:r>
          </a:p>
        </p:txBody>
      </p:sp>
      <p:sp>
        <p:nvSpPr>
          <p:cNvPr id="36" name="Textfeld 35">
            <a:extLst>
              <a:ext uri="{FF2B5EF4-FFF2-40B4-BE49-F238E27FC236}">
                <a16:creationId xmlns:a16="http://schemas.microsoft.com/office/drawing/2014/main" id="{1DE8D700-529A-E878-88DC-2C06D36032D4}"/>
              </a:ext>
            </a:extLst>
          </p:cNvPr>
          <p:cNvSpPr txBox="1"/>
          <p:nvPr/>
        </p:nvSpPr>
        <p:spPr>
          <a:xfrm>
            <a:off x="2667490" y="3464578"/>
            <a:ext cx="3614820" cy="461665"/>
          </a:xfrm>
          <a:prstGeom prst="rect">
            <a:avLst/>
          </a:prstGeom>
          <a:noFill/>
        </p:spPr>
        <p:txBody>
          <a:bodyPr wrap="square" rtlCol="0">
            <a:spAutoFit/>
          </a:bodyPr>
          <a:lstStyle/>
          <a:p>
            <a:r>
              <a:rPr lang="de-DE" sz="1200" b="1" dirty="0">
                <a:latin typeface="Georgia" panose="02040502050405020303" pitchFamily="18" charset="0"/>
                <a:cs typeface="Calibri" panose="020F0502020204030204" pitchFamily="34" charset="0"/>
              </a:rPr>
              <a:t>Zuckerverlauf </a:t>
            </a:r>
            <a:r>
              <a:rPr lang="de-DE" sz="1200" dirty="0">
                <a:latin typeface="Georgia" panose="02040502050405020303" pitchFamily="18" charset="0"/>
                <a:cs typeface="Calibri" panose="020F0502020204030204" pitchFamily="34" charset="0"/>
              </a:rPr>
              <a:t>zeigt die Zuckerwerte der letzten 12 Stunden ohne Datenlücken an.</a:t>
            </a:r>
            <a:r>
              <a:rPr lang="de-DE" sz="1200" baseline="30000" dirty="0">
                <a:latin typeface="Georgia" panose="02040502050405020303" pitchFamily="18" charset="0"/>
                <a:cs typeface="Calibri" panose="020F0502020204030204" pitchFamily="34" charset="0"/>
              </a:rPr>
              <a:t>3</a:t>
            </a:r>
          </a:p>
        </p:txBody>
      </p:sp>
      <p:sp>
        <p:nvSpPr>
          <p:cNvPr id="37" name="Textfeld 36">
            <a:extLst>
              <a:ext uri="{FF2B5EF4-FFF2-40B4-BE49-F238E27FC236}">
                <a16:creationId xmlns:a16="http://schemas.microsoft.com/office/drawing/2014/main" id="{EFFC1DC7-EA79-1B75-A6D8-761D9293484E}"/>
              </a:ext>
            </a:extLst>
          </p:cNvPr>
          <p:cNvSpPr txBox="1"/>
          <p:nvPr/>
        </p:nvSpPr>
        <p:spPr>
          <a:xfrm>
            <a:off x="2667489" y="1147745"/>
            <a:ext cx="3614819" cy="276999"/>
          </a:xfrm>
          <a:prstGeom prst="rect">
            <a:avLst/>
          </a:prstGeom>
          <a:noFill/>
        </p:spPr>
        <p:txBody>
          <a:bodyPr wrap="square" rtlCol="0">
            <a:spAutoFit/>
          </a:bodyPr>
          <a:lstStyle/>
          <a:p>
            <a:r>
              <a:rPr lang="de-DE" sz="1200" b="1" dirty="0">
                <a:latin typeface="Georgia" panose="02040502050405020303" pitchFamily="18" charset="0"/>
                <a:cs typeface="Calibri" panose="020F0502020204030204" pitchFamily="34" charset="0"/>
              </a:rPr>
              <a:t>Notizen </a:t>
            </a:r>
            <a:r>
              <a:rPr lang="de-DE" sz="1200" dirty="0">
                <a:latin typeface="Georgia" panose="02040502050405020303" pitchFamily="18" charset="0"/>
                <a:cs typeface="Calibri" panose="020F0502020204030204" pitchFamily="34" charset="0"/>
              </a:rPr>
              <a:t>durch Berührung hinzufügen.</a:t>
            </a:r>
          </a:p>
        </p:txBody>
      </p:sp>
      <p:sp>
        <p:nvSpPr>
          <p:cNvPr id="38" name="Textfeld 37">
            <a:extLst>
              <a:ext uri="{FF2B5EF4-FFF2-40B4-BE49-F238E27FC236}">
                <a16:creationId xmlns:a16="http://schemas.microsoft.com/office/drawing/2014/main" id="{351E2271-5468-87F8-2005-9FC25A5AF2A5}"/>
              </a:ext>
            </a:extLst>
          </p:cNvPr>
          <p:cNvSpPr txBox="1"/>
          <p:nvPr/>
        </p:nvSpPr>
        <p:spPr>
          <a:xfrm>
            <a:off x="2667490" y="4001814"/>
            <a:ext cx="4518502" cy="461665"/>
          </a:xfrm>
          <a:prstGeom prst="rect">
            <a:avLst/>
          </a:prstGeom>
          <a:noFill/>
        </p:spPr>
        <p:txBody>
          <a:bodyPr wrap="square">
            <a:spAutoFit/>
          </a:bodyPr>
          <a:lstStyle/>
          <a:p>
            <a:pPr algn="l"/>
            <a:r>
              <a:rPr lang="de-DE" sz="1200" b="1" dirty="0">
                <a:latin typeface="Georgia" panose="02040502050405020303" pitchFamily="18" charset="0"/>
                <a:cs typeface="Calibri" panose="020F0502020204030204" pitchFamily="34" charset="0"/>
              </a:rPr>
              <a:t>Start-Taste (Home-Button)</a:t>
            </a:r>
            <a:r>
              <a:rPr lang="de-DE" sz="1200" dirty="0">
                <a:latin typeface="Georgia" panose="02040502050405020303" pitchFamily="18" charset="0"/>
                <a:cs typeface="Calibri" panose="020F0502020204030204" pitchFamily="34" charset="0"/>
              </a:rPr>
              <a:t>, um das Lesegerät </a:t>
            </a:r>
            <a:r>
              <a:rPr lang="de-DE" sz="1200" dirty="0" err="1">
                <a:latin typeface="Georgia" panose="02040502050405020303" pitchFamily="18" charset="0"/>
                <a:cs typeface="Calibri" panose="020F0502020204030204" pitchFamily="34" charset="0"/>
              </a:rPr>
              <a:t>einzu</a:t>
            </a:r>
            <a:r>
              <a:rPr lang="de-DE" sz="1200" dirty="0">
                <a:latin typeface="Georgia" panose="02040502050405020303" pitchFamily="18" charset="0"/>
                <a:cs typeface="Calibri" panose="020F0502020204030204" pitchFamily="34" charset="0"/>
              </a:rPr>
              <a:t>-schalten und Ihren aktualisierten Zuckerwert einzusehen.</a:t>
            </a:r>
          </a:p>
        </p:txBody>
      </p:sp>
      <p:sp>
        <p:nvSpPr>
          <p:cNvPr id="39" name="Textfeld 38">
            <a:extLst>
              <a:ext uri="{FF2B5EF4-FFF2-40B4-BE49-F238E27FC236}">
                <a16:creationId xmlns:a16="http://schemas.microsoft.com/office/drawing/2014/main" id="{1246E804-38C3-F5E2-D95C-9629CDEBB8BC}"/>
              </a:ext>
            </a:extLst>
          </p:cNvPr>
          <p:cNvSpPr txBox="1"/>
          <p:nvPr/>
        </p:nvSpPr>
        <p:spPr>
          <a:xfrm>
            <a:off x="2667490" y="2927345"/>
            <a:ext cx="4076465" cy="461665"/>
          </a:xfrm>
          <a:prstGeom prst="rect">
            <a:avLst/>
          </a:prstGeom>
          <a:noFill/>
        </p:spPr>
        <p:txBody>
          <a:bodyPr wrap="square" rtlCol="0">
            <a:spAutoFit/>
          </a:bodyPr>
          <a:lstStyle/>
          <a:p>
            <a:r>
              <a:rPr lang="de-DE" sz="1200" b="1">
                <a:latin typeface="Georgia" panose="02040502050405020303" pitchFamily="18" charset="0"/>
                <a:cs typeface="Calibri" panose="020F0502020204030204" pitchFamily="34" charset="0"/>
              </a:rPr>
              <a:t>Zielbereich </a:t>
            </a:r>
            <a:r>
              <a:rPr lang="de-DE" sz="1200">
                <a:latin typeface="Georgia" panose="02040502050405020303" pitchFamily="18" charset="0"/>
                <a:cs typeface="Calibri" panose="020F0502020204030204" pitchFamily="34" charset="0"/>
              </a:rPr>
              <a:t>ist hellgrün hinterlegt, damit Sie besser sehen können, ob sich Ihre Zuckerwerte darin befinden.</a:t>
            </a:r>
          </a:p>
        </p:txBody>
      </p:sp>
      <p:sp>
        <p:nvSpPr>
          <p:cNvPr id="41" name="Oval 102">
            <a:extLst>
              <a:ext uri="{FF2B5EF4-FFF2-40B4-BE49-F238E27FC236}">
                <a16:creationId xmlns:a16="http://schemas.microsoft.com/office/drawing/2014/main" id="{A219BB59-E6C5-2436-799C-1A7120DCCEB3}"/>
              </a:ext>
            </a:extLst>
          </p:cNvPr>
          <p:cNvSpPr/>
          <p:nvPr/>
        </p:nvSpPr>
        <p:spPr>
          <a:xfrm>
            <a:off x="2444289" y="1174644"/>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42" name="Oval 102">
            <a:extLst>
              <a:ext uri="{FF2B5EF4-FFF2-40B4-BE49-F238E27FC236}">
                <a16:creationId xmlns:a16="http://schemas.microsoft.com/office/drawing/2014/main" id="{DB8082BD-A6DD-47C4-C7B4-2A695B44185D}"/>
              </a:ext>
            </a:extLst>
          </p:cNvPr>
          <p:cNvSpPr/>
          <p:nvPr/>
        </p:nvSpPr>
        <p:spPr>
          <a:xfrm>
            <a:off x="2444289" y="1542391"/>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43" name="Oval 102">
            <a:extLst>
              <a:ext uri="{FF2B5EF4-FFF2-40B4-BE49-F238E27FC236}">
                <a16:creationId xmlns:a16="http://schemas.microsoft.com/office/drawing/2014/main" id="{C6E4DE13-BF0D-5FDE-4E3E-124565A5F77D}"/>
              </a:ext>
            </a:extLst>
          </p:cNvPr>
          <p:cNvSpPr/>
          <p:nvPr/>
        </p:nvSpPr>
        <p:spPr>
          <a:xfrm>
            <a:off x="2444289" y="2109264"/>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3</a:t>
            </a:r>
          </a:p>
        </p:txBody>
      </p:sp>
      <p:sp>
        <p:nvSpPr>
          <p:cNvPr id="44" name="Oval 102">
            <a:extLst>
              <a:ext uri="{FF2B5EF4-FFF2-40B4-BE49-F238E27FC236}">
                <a16:creationId xmlns:a16="http://schemas.microsoft.com/office/drawing/2014/main" id="{A35EDCD1-4DBC-CFB6-242B-119392135446}"/>
              </a:ext>
            </a:extLst>
          </p:cNvPr>
          <p:cNvSpPr/>
          <p:nvPr/>
        </p:nvSpPr>
        <p:spPr>
          <a:xfrm>
            <a:off x="2444289" y="2579087"/>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45" name="Oval 102">
            <a:extLst>
              <a:ext uri="{FF2B5EF4-FFF2-40B4-BE49-F238E27FC236}">
                <a16:creationId xmlns:a16="http://schemas.microsoft.com/office/drawing/2014/main" id="{B45BCEB0-A820-E800-D0F2-8AF50A3B404F}"/>
              </a:ext>
            </a:extLst>
          </p:cNvPr>
          <p:cNvSpPr/>
          <p:nvPr/>
        </p:nvSpPr>
        <p:spPr>
          <a:xfrm>
            <a:off x="2444289" y="2976366"/>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5</a:t>
            </a:r>
          </a:p>
        </p:txBody>
      </p:sp>
      <p:sp>
        <p:nvSpPr>
          <p:cNvPr id="46" name="Oval 102">
            <a:extLst>
              <a:ext uri="{FF2B5EF4-FFF2-40B4-BE49-F238E27FC236}">
                <a16:creationId xmlns:a16="http://schemas.microsoft.com/office/drawing/2014/main" id="{77D58C7C-68E8-5E95-77D8-970681B3FD0E}"/>
              </a:ext>
            </a:extLst>
          </p:cNvPr>
          <p:cNvSpPr/>
          <p:nvPr/>
        </p:nvSpPr>
        <p:spPr>
          <a:xfrm>
            <a:off x="2444289" y="3530901"/>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6</a:t>
            </a:r>
          </a:p>
        </p:txBody>
      </p:sp>
      <p:sp>
        <p:nvSpPr>
          <p:cNvPr id="47" name="Oval 102">
            <a:extLst>
              <a:ext uri="{FF2B5EF4-FFF2-40B4-BE49-F238E27FC236}">
                <a16:creationId xmlns:a16="http://schemas.microsoft.com/office/drawing/2014/main" id="{C49D3137-C346-2657-8BF3-9F3E8A5282DA}"/>
              </a:ext>
            </a:extLst>
          </p:cNvPr>
          <p:cNvSpPr/>
          <p:nvPr/>
        </p:nvSpPr>
        <p:spPr>
          <a:xfrm>
            <a:off x="2444289" y="4079608"/>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7</a:t>
            </a:r>
          </a:p>
        </p:txBody>
      </p:sp>
    </p:spTree>
    <p:extLst>
      <p:ext uri="{BB962C8B-B14F-4D97-AF65-F5344CB8AC3E}">
        <p14:creationId xmlns:p14="http://schemas.microsoft.com/office/powerpoint/2010/main" val="284263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A85353D6-247C-CC97-8403-7C87ED434831}"/>
              </a:ext>
            </a:extLst>
          </p:cNvPr>
          <p:cNvSpPr/>
          <p:nvPr/>
        </p:nvSpPr>
        <p:spPr>
          <a:xfrm>
            <a:off x="492046" y="1614928"/>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Bildplatzhalter 14" descr="Ein Bild, das Person, Menschliches Gesicht, Wand, Frau enthält.&#10;&#10;Automatisch generierte Beschreibung">
            <a:extLst>
              <a:ext uri="{FF2B5EF4-FFF2-40B4-BE49-F238E27FC236}">
                <a16:creationId xmlns:a16="http://schemas.microsoft.com/office/drawing/2014/main" id="{7AFFDAC7-9453-8BC2-18B5-221F3A8C15F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1975" r="21975"/>
          <a:stretch>
            <a:fillRect/>
          </a:stretch>
        </p:blipFill>
        <p:spPr/>
      </p:pic>
      <p:sp>
        <p:nvSpPr>
          <p:cNvPr id="9" name="Datumsplatzhalter 8">
            <a:extLst>
              <a:ext uri="{FF2B5EF4-FFF2-40B4-BE49-F238E27FC236}">
                <a16:creationId xmlns:a16="http://schemas.microsoft.com/office/drawing/2014/main" id="{CAB8296E-7ED9-58CA-5AD7-4906059F20BD}"/>
              </a:ext>
            </a:extLst>
          </p:cNvPr>
          <p:cNvSpPr>
            <a:spLocks noGrp="1"/>
          </p:cNvSpPr>
          <p:nvPr>
            <p:ph type="dt" sz="half" idx="21"/>
          </p:nvPr>
        </p:nvSpPr>
        <p:spPr/>
        <p:txBody>
          <a:bodyPr anchor="ctr">
            <a:normAutofit/>
          </a:bodyPr>
          <a:lstStyle/>
          <a:p>
            <a:pPr>
              <a:spcAft>
                <a:spcPts val="600"/>
              </a:spcAft>
            </a:pPr>
            <a:fld id="{4216A43B-D176-4514-8269-EDF838101587}" type="datetime5">
              <a:rPr lang="en-US" smtClean="0">
                <a:solidFill>
                  <a:schemeClr val="tx1"/>
                </a:solidFill>
              </a:rPr>
              <a:pPr>
                <a:spcAft>
                  <a:spcPts val="600"/>
                </a:spcAft>
              </a:pPr>
              <a:t>20-May-25</a:t>
            </a:fld>
            <a:endParaRPr lang="en-IN" dirty="0">
              <a:solidFill>
                <a:schemeClr val="tx1"/>
              </a:solidFill>
            </a:endParaRPr>
          </a:p>
        </p:txBody>
      </p:sp>
      <p:sp>
        <p:nvSpPr>
          <p:cNvPr id="10" name="Foliennummernplatzhalter 9">
            <a:extLst>
              <a:ext uri="{FF2B5EF4-FFF2-40B4-BE49-F238E27FC236}">
                <a16:creationId xmlns:a16="http://schemas.microsoft.com/office/drawing/2014/main" id="{A3110F08-2977-8ED9-6F1B-79AFB430CFBE}"/>
              </a:ext>
            </a:extLst>
          </p:cNvPr>
          <p:cNvSpPr>
            <a:spLocks noGrp="1"/>
          </p:cNvSpPr>
          <p:nvPr>
            <p:ph type="sldNum" sz="quarter" idx="23"/>
          </p:nvPr>
        </p:nvSpPr>
        <p:spPr/>
        <p:txBody>
          <a:bodyPr anchor="ctr">
            <a:normAutofit/>
          </a:bodyPr>
          <a:lstStyle/>
          <a:p>
            <a:pPr>
              <a:spcAft>
                <a:spcPts val="600"/>
              </a:spcAft>
              <a:defRPr/>
            </a:pPr>
            <a:r>
              <a:rPr lang="en-IN" dirty="0">
                <a:solidFill>
                  <a:schemeClr val="tx1"/>
                </a:solidFill>
              </a:rPr>
              <a:t>|    </a:t>
            </a:r>
            <a:fld id="{7B2119CD-3B2D-4CEB-B404-D2E3F8CD6D69}" type="slidenum">
              <a:rPr lang="en-IN" smtClean="0">
                <a:solidFill>
                  <a:schemeClr val="tx1"/>
                </a:solidFill>
              </a:rPr>
              <a:pPr>
                <a:spcAft>
                  <a:spcPts val="600"/>
                </a:spcAft>
                <a:defRPr/>
              </a:pPr>
              <a:t>12</a:t>
            </a:fld>
            <a:endParaRPr lang="en-IN" dirty="0">
              <a:solidFill>
                <a:schemeClr val="tx1"/>
              </a:solidFill>
            </a:endParaRPr>
          </a:p>
        </p:txBody>
      </p:sp>
      <p:sp>
        <p:nvSpPr>
          <p:cNvPr id="32" name="Title 6">
            <a:extLst>
              <a:ext uri="{FF2B5EF4-FFF2-40B4-BE49-F238E27FC236}">
                <a16:creationId xmlns:a16="http://schemas.microsoft.com/office/drawing/2014/main" id="{959C11A5-004E-979E-D11C-ECF51B7CB75C}"/>
              </a:ext>
            </a:extLst>
          </p:cNvPr>
          <p:cNvSpPr>
            <a:spLocks noGrp="1"/>
          </p:cNvSpPr>
          <p:nvPr>
            <p:ph type="title"/>
          </p:nvPr>
        </p:nvSpPr>
        <p:spPr/>
        <p:txBody>
          <a:bodyPr/>
          <a:lstStyle/>
          <a:p>
            <a:r>
              <a:rPr lang="de-DE" dirty="0"/>
              <a:t>Sensor-Applikation</a:t>
            </a:r>
            <a:endParaRPr lang="en-US" dirty="0"/>
          </a:p>
        </p:txBody>
      </p:sp>
      <p:sp>
        <p:nvSpPr>
          <p:cNvPr id="13" name="Textplatzhalter 33">
            <a:extLst>
              <a:ext uri="{FF2B5EF4-FFF2-40B4-BE49-F238E27FC236}">
                <a16:creationId xmlns:a16="http://schemas.microsoft.com/office/drawing/2014/main" id="{42C3ECD4-28FC-36EF-C641-092713C3F52C}"/>
              </a:ext>
            </a:extLst>
          </p:cNvPr>
          <p:cNvSpPr txBox="1">
            <a:spLocks/>
          </p:cNvSpPr>
          <p:nvPr/>
        </p:nvSpPr>
        <p:spPr>
          <a:xfrm>
            <a:off x="504000" y="4824000"/>
            <a:ext cx="7213600" cy="176213"/>
          </a:xfrm>
          <a:prstGeom prst="rect">
            <a:avLst/>
          </a:prstGeom>
        </p:spPr>
        <p:txBody>
          <a:bodyPr lIns="0" tIns="0" rIns="90000" bIns="4680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000" dirty="0">
                <a:solidFill>
                  <a:srgbClr val="002A3A"/>
                </a:solidFill>
                <a:latin typeface="Calibri"/>
              </a:rPr>
              <a:t>© 2025 Abbott | ADC-96629 v2.0 | </a:t>
            </a:r>
            <a:r>
              <a:rPr lang="en-US" sz="1000" dirty="0" err="1">
                <a:solidFill>
                  <a:srgbClr val="002A3A"/>
                </a:solidFill>
                <a:latin typeface="Calibri"/>
              </a:rPr>
              <a:t>Geschützt</a:t>
            </a:r>
            <a:r>
              <a:rPr lang="en-US" sz="1000" dirty="0">
                <a:solidFill>
                  <a:srgbClr val="002A3A"/>
                </a:solidFill>
                <a:latin typeface="Calibri"/>
              </a:rPr>
              <a:t> und </a:t>
            </a:r>
            <a:r>
              <a:rPr lang="en-US" sz="1000" dirty="0" err="1">
                <a:solidFill>
                  <a:srgbClr val="002A3A"/>
                </a:solidFill>
                <a:latin typeface="Calibri"/>
              </a:rPr>
              <a:t>vertraulich</a:t>
            </a:r>
            <a:r>
              <a:rPr lang="en-US" sz="1000" dirty="0">
                <a:solidFill>
                  <a:srgbClr val="002A3A"/>
                </a:solidFill>
                <a:latin typeface="Calibri"/>
              </a:rPr>
              <a:t> – </a:t>
            </a:r>
            <a:r>
              <a:rPr lang="en-US" sz="1000" dirty="0" err="1">
                <a:solidFill>
                  <a:srgbClr val="002A3A"/>
                </a:solidFill>
                <a:latin typeface="Calibri"/>
              </a:rPr>
              <a:t>nicht</a:t>
            </a:r>
            <a:r>
              <a:rPr lang="en-US" sz="1000" dirty="0">
                <a:solidFill>
                  <a:srgbClr val="002A3A"/>
                </a:solidFill>
                <a:latin typeface="Calibri"/>
              </a:rPr>
              <a:t> </a:t>
            </a:r>
            <a:r>
              <a:rPr lang="en-US" sz="1000" dirty="0" err="1">
                <a:solidFill>
                  <a:srgbClr val="002A3A"/>
                </a:solidFill>
                <a:latin typeface="Calibri"/>
              </a:rPr>
              <a:t>verbreiten</a:t>
            </a:r>
            <a:endParaRPr lang="en-US" sz="1000" dirty="0">
              <a:solidFill>
                <a:srgbClr val="002A3A"/>
              </a:solidFill>
              <a:latin typeface="Calibri"/>
            </a:endParaRPr>
          </a:p>
        </p:txBody>
      </p:sp>
      <p:grpSp>
        <p:nvGrpSpPr>
          <p:cNvPr id="20" name="Gruppieren 19">
            <a:extLst>
              <a:ext uri="{FF2B5EF4-FFF2-40B4-BE49-F238E27FC236}">
                <a16:creationId xmlns:a16="http://schemas.microsoft.com/office/drawing/2014/main" id="{B8A31EDE-A1F3-1684-5179-CEB8F4092A6F}"/>
              </a:ext>
            </a:extLst>
          </p:cNvPr>
          <p:cNvGrpSpPr/>
          <p:nvPr/>
        </p:nvGrpSpPr>
        <p:grpSpPr>
          <a:xfrm>
            <a:off x="810652" y="2213300"/>
            <a:ext cx="3883771" cy="2467413"/>
            <a:chOff x="408839" y="1722427"/>
            <a:chExt cx="4201612" cy="2669342"/>
          </a:xfrm>
        </p:grpSpPr>
        <p:pic>
          <p:nvPicPr>
            <p:cNvPr id="19" name="Picture 19">
              <a:extLst>
                <a:ext uri="{FF2B5EF4-FFF2-40B4-BE49-F238E27FC236}">
                  <a16:creationId xmlns:a16="http://schemas.microsoft.com/office/drawing/2014/main" id="{D181D902-27B9-7222-14BB-C7F40EB42341}"/>
                </a:ext>
              </a:extLst>
            </p:cNvPr>
            <p:cNvPicPr>
              <a:picLocks noChangeAspect="1"/>
            </p:cNvPicPr>
            <p:nvPr/>
          </p:nvPicPr>
          <p:blipFill>
            <a:blip r:embed="rId3" cstate="print">
              <a:extLst>
                <a:ext uri="{28A0092B-C50C-407E-A947-70E740481C1C}">
                  <a14:useLocalDpi xmlns:a14="http://schemas.microsoft.com/office/drawing/2010/main" val="0"/>
                </a:ext>
              </a:extLst>
            </a:blip>
            <a:srcRect l="22900" t="9725" r="18613" b="18314"/>
            <a:stretch/>
          </p:blipFill>
          <p:spPr>
            <a:xfrm>
              <a:off x="1357953" y="1722427"/>
              <a:ext cx="1695643" cy="2497155"/>
            </a:xfrm>
            <a:prstGeom prst="rect">
              <a:avLst/>
            </a:prstGeom>
          </p:spPr>
        </p:pic>
        <p:pic>
          <p:nvPicPr>
            <p:cNvPr id="18" name="Picture 19">
              <a:extLst>
                <a:ext uri="{FF2B5EF4-FFF2-40B4-BE49-F238E27FC236}">
                  <a16:creationId xmlns:a16="http://schemas.microsoft.com/office/drawing/2014/main" id="{DD9BEEA1-D71A-197A-1DAB-46207D0E89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04483" y="1840552"/>
              <a:ext cx="1898227" cy="2551217"/>
            </a:xfrm>
            <a:prstGeom prst="rect">
              <a:avLst/>
            </a:prstGeom>
          </p:spPr>
        </p:pic>
        <p:grpSp>
          <p:nvGrpSpPr>
            <p:cNvPr id="2" name="Gruppieren 1">
              <a:extLst>
                <a:ext uri="{FF2B5EF4-FFF2-40B4-BE49-F238E27FC236}">
                  <a16:creationId xmlns:a16="http://schemas.microsoft.com/office/drawing/2014/main" id="{497A004C-5E59-9C35-D655-C2F5CE4007BE}"/>
                </a:ext>
              </a:extLst>
            </p:cNvPr>
            <p:cNvGrpSpPr/>
            <p:nvPr/>
          </p:nvGrpSpPr>
          <p:grpSpPr>
            <a:xfrm>
              <a:off x="408839" y="2930304"/>
              <a:ext cx="4201612" cy="1366701"/>
              <a:chOff x="5361983" y="1754701"/>
              <a:chExt cx="4201612" cy="1366701"/>
            </a:xfrm>
          </p:grpSpPr>
          <p:pic>
            <p:nvPicPr>
              <p:cNvPr id="3" name="Grafik 2" descr="Ein Bild, das drinnen, weiß, schwarz, dunkel enthält.&#10;&#10;Automatisch generierte Beschreibung">
                <a:extLst>
                  <a:ext uri="{FF2B5EF4-FFF2-40B4-BE49-F238E27FC236}">
                    <a16:creationId xmlns:a16="http://schemas.microsoft.com/office/drawing/2014/main" id="{BFB6AA26-6DBB-D043-AF83-4A2ECFCDF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8113" y="1795402"/>
                <a:ext cx="1215482" cy="1304548"/>
              </a:xfrm>
              <a:prstGeom prst="rect">
                <a:avLst/>
              </a:prstGeom>
            </p:spPr>
          </p:pic>
          <p:pic>
            <p:nvPicPr>
              <p:cNvPr id="4" name="Grafik 3">
                <a:extLst>
                  <a:ext uri="{FF2B5EF4-FFF2-40B4-BE49-F238E27FC236}">
                    <a16:creationId xmlns:a16="http://schemas.microsoft.com/office/drawing/2014/main" id="{1820259D-7189-1C36-C235-1C75C407B5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61983" y="1754701"/>
                <a:ext cx="1448322" cy="1366701"/>
              </a:xfrm>
              <a:prstGeom prst="rect">
                <a:avLst/>
              </a:prstGeom>
            </p:spPr>
          </p:pic>
        </p:grpSp>
      </p:grpSp>
      <p:pic>
        <p:nvPicPr>
          <p:cNvPr id="25" name="Grafik 24">
            <a:extLst>
              <a:ext uri="{FF2B5EF4-FFF2-40B4-BE49-F238E27FC236}">
                <a16:creationId xmlns:a16="http://schemas.microsoft.com/office/drawing/2014/main" id="{E795B627-897E-7030-61F9-E8110F9D29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44933" y="1961577"/>
            <a:ext cx="534226" cy="746703"/>
          </a:xfrm>
          <a:prstGeom prst="rect">
            <a:avLst/>
          </a:prstGeom>
        </p:spPr>
      </p:pic>
    </p:spTree>
    <p:extLst>
      <p:ext uri="{BB962C8B-B14F-4D97-AF65-F5344CB8AC3E}">
        <p14:creationId xmlns:p14="http://schemas.microsoft.com/office/powerpoint/2010/main" val="2587141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D7953C1-8857-3AF1-BD24-846D4DAFC102}"/>
              </a:ext>
            </a:extLst>
          </p:cNvPr>
          <p:cNvSpPr/>
          <p:nvPr/>
        </p:nvSpPr>
        <p:spPr>
          <a:xfrm>
            <a:off x="7222992" y="0"/>
            <a:ext cx="1921008"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100"/>
              </a:solidFill>
            </a:endParaRPr>
          </a:p>
        </p:txBody>
      </p:sp>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Sensor-Applikation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solidFill>
                  <a:srgbClr val="002A3A"/>
                </a:solidFill>
              </a:rPr>
              <a:t>20-May-25</a:t>
            </a:fld>
            <a:endParaRPr lang="en-IN" dirty="0">
              <a:solidFill>
                <a:srgbClr val="002A3A"/>
              </a:solidFill>
            </a:endParaRPr>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dirty="0">
                <a:solidFill>
                  <a:srgbClr val="002A3A"/>
                </a:solidFill>
              </a:rPr>
              <a:t>|    </a:t>
            </a:r>
            <a:fld id="{7B2119CD-3B2D-4CEB-B404-D2E3F8CD6D69}" type="slidenum">
              <a:rPr lang="en-IN" smtClean="0">
                <a:solidFill>
                  <a:srgbClr val="002A3A"/>
                </a:solidFill>
              </a:rPr>
              <a:pPr/>
              <a:t>13</a:t>
            </a:fld>
            <a:endParaRPr lang="en-IN" dirty="0">
              <a:solidFill>
                <a:srgbClr val="002A3A"/>
              </a:solidFill>
            </a:endParaRPr>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400" dirty="0"/>
              <a:t>Wichtige Hinweise vor der Sensor-Applikation</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41" y="4719638"/>
            <a:ext cx="6588000" cy="138112"/>
          </a:xfrm>
        </p:spPr>
        <p:txBody>
          <a:bodyPr/>
          <a:lstStyle/>
          <a:p>
            <a:r>
              <a:rPr lang="de-DE" b="1" dirty="0"/>
              <a:t>1. </a:t>
            </a:r>
            <a:r>
              <a:rPr lang="de-DE" dirty="0"/>
              <a:t>Der </a:t>
            </a:r>
            <a:r>
              <a:rPr lang="de-DE" dirty="0" err="1"/>
              <a:t>FreeStyle</a:t>
            </a:r>
            <a:r>
              <a:rPr lang="de-DE" dirty="0"/>
              <a:t> Libre 3 Sensor ist zertifiziert für Kinder ab 4 Jahren sowie Erwachsene, einschließlich Schwangere. Die Aufsichtspflicht über die Anwendung und die Auswertung von einem </a:t>
            </a:r>
            <a:r>
              <a:rPr lang="de-DE" dirty="0" err="1"/>
              <a:t>FreeStyle</a:t>
            </a:r>
            <a:r>
              <a:rPr lang="de-DE" dirty="0"/>
              <a:t> Libre Messsystem bei Kindern bis zur Vollendung des 12. Lebensjahres obliegt der Verantwortung einer volljährigen Person.</a:t>
            </a:r>
            <a:r>
              <a:rPr lang="de-DE" b="1" dirty="0"/>
              <a:t> 2. </a:t>
            </a:r>
            <a:r>
              <a:rPr lang="de-DE" dirty="0"/>
              <a:t>Der </a:t>
            </a:r>
            <a:r>
              <a:rPr lang="de-DE" dirty="0" err="1"/>
              <a:t>FreeStyle</a:t>
            </a:r>
            <a:r>
              <a:rPr lang="de-DE" dirty="0"/>
              <a:t> Libre 3 Plus Sensor ist zertifiziert für Kinder ab 2 Jahren sowie Erwachsene, einschließlich Schwangere. Die Aufsichtspflicht über die Anwendung und die Auswertung von einem </a:t>
            </a:r>
            <a:r>
              <a:rPr lang="de-DE" dirty="0" err="1"/>
              <a:t>FreeStyle</a:t>
            </a:r>
            <a:r>
              <a:rPr lang="de-DE" dirty="0"/>
              <a:t> Libre Messsystem bei Kindern bis zur Vollendung des 12. Lebensjahres obliegt der Verantwortung einer volljährigen Person. </a:t>
            </a:r>
            <a:r>
              <a:rPr lang="de-DE" b="1" dirty="0"/>
              <a:t>3. </a:t>
            </a:r>
            <a:r>
              <a:rPr lang="de-DE" dirty="0"/>
              <a:t>Das </a:t>
            </a:r>
            <a:r>
              <a:rPr lang="de-DE" dirty="0" err="1"/>
              <a:t>FreeStyle</a:t>
            </a:r>
            <a:r>
              <a:rPr lang="de-DE" dirty="0"/>
              <a:t> Libre Select Messsystem ist zertifiziert für Kinder ab 2 Jahren sowie Erwachsene, einschließlich Schwangere. Die Aufsichtspflicht über die Anwendung und die Auswertung von einem </a:t>
            </a:r>
            <a:r>
              <a:rPr lang="de-DE" dirty="0" err="1"/>
              <a:t>FreeStyle</a:t>
            </a:r>
            <a:r>
              <a:rPr lang="de-DE" dirty="0"/>
              <a:t> Libre Messsystem bei Kindern bis zur Vollendung des 12. Lebensjahres obliegt der Verantwortung einer volljährigen Person.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5" name="Text Placeholder 13">
            <a:extLst>
              <a:ext uri="{FF2B5EF4-FFF2-40B4-BE49-F238E27FC236}">
                <a16:creationId xmlns:a16="http://schemas.microsoft.com/office/drawing/2014/main" id="{C2C23958-1190-30F4-8A0E-6FAA2F8C5BA4}"/>
              </a:ext>
            </a:extLst>
          </p:cNvPr>
          <p:cNvSpPr>
            <a:spLocks noGrp="1"/>
          </p:cNvSpPr>
          <p:nvPr>
            <p:ph type="body" sz="quarter" idx="15"/>
          </p:nvPr>
        </p:nvSpPr>
        <p:spPr>
          <a:xfrm>
            <a:off x="503238" y="1097279"/>
            <a:ext cx="6454153" cy="390525"/>
          </a:xfrm>
        </p:spPr>
        <p:txBody>
          <a:bodyPr/>
          <a:lstStyle/>
          <a:p>
            <a:r>
              <a:rPr lang="de-DE" sz="1800" dirty="0"/>
              <a:t>WICHTIGE HINWEISE VOR DER VERWENDUNG EINES </a:t>
            </a:r>
            <a:br>
              <a:rPr lang="de-DE" sz="1800" dirty="0"/>
            </a:br>
            <a:r>
              <a:rPr lang="de-DE" sz="1800" dirty="0"/>
              <a:t>FREESTYLE LIBRE MESSSYSTEMS</a:t>
            </a:r>
          </a:p>
        </p:txBody>
      </p:sp>
      <p:sp>
        <p:nvSpPr>
          <p:cNvPr id="16" name="object 5">
            <a:extLst>
              <a:ext uri="{FF2B5EF4-FFF2-40B4-BE49-F238E27FC236}">
                <a16:creationId xmlns:a16="http://schemas.microsoft.com/office/drawing/2014/main" id="{83F4351C-0689-8E11-A49F-84327CEF0390}"/>
              </a:ext>
            </a:extLst>
          </p:cNvPr>
          <p:cNvSpPr txBox="1"/>
          <p:nvPr/>
        </p:nvSpPr>
        <p:spPr>
          <a:xfrm>
            <a:off x="503239" y="1800000"/>
            <a:ext cx="6719753" cy="2021066"/>
          </a:xfrm>
          <a:prstGeom prst="rect">
            <a:avLst/>
          </a:prstGeom>
        </p:spPr>
        <p:txBody>
          <a:bodyPr vert="horz" wrap="square" lIns="0" tIns="0" rIns="0" bIns="0" rtlCol="0">
            <a:spAutoFit/>
          </a:bodyPr>
          <a:lstStyle/>
          <a:p>
            <a:pPr marL="12700" marR="472440">
              <a:lnSpc>
                <a:spcPct val="100000"/>
              </a:lnSpc>
              <a:spcBef>
                <a:spcPts val="1400"/>
              </a:spcBef>
              <a:buClr>
                <a:schemeClr val="accent5"/>
              </a:buClr>
              <a:buSzPct val="100000"/>
              <a:tabLst>
                <a:tab pos="120650" algn="l"/>
              </a:tabLst>
            </a:pPr>
            <a:r>
              <a:rPr lang="de-DE" sz="1200" b="0" dirty="0">
                <a:latin typeface="Georgia" panose="02040502050405020303" pitchFamily="18" charset="0"/>
                <a:cs typeface="Arial" panose="020B0604020202020204" pitchFamily="34" charset="0"/>
              </a:rPr>
              <a:t>Das System </a:t>
            </a:r>
            <a:r>
              <a:rPr lang="de-DE" sz="1200" b="0" spc="-10" dirty="0">
                <a:latin typeface="Georgia" panose="02040502050405020303" pitchFamily="18" charset="0"/>
                <a:cs typeface="Arial" panose="020B0604020202020204" pitchFamily="34" charset="0"/>
              </a:rPr>
              <a:t>wurde </a:t>
            </a:r>
            <a:r>
              <a:rPr lang="de-DE" sz="1200" b="0" dirty="0">
                <a:latin typeface="Georgia" panose="02040502050405020303" pitchFamily="18" charset="0"/>
                <a:cs typeface="Arial" panose="020B0604020202020204" pitchFamily="34" charset="0"/>
              </a:rPr>
              <a:t>noch nicht für die gleichzeitige </a:t>
            </a:r>
            <a:r>
              <a:rPr lang="de-DE" sz="1200" b="0" spc="-10" dirty="0">
                <a:latin typeface="Georgia" panose="02040502050405020303" pitchFamily="18" charset="0"/>
                <a:cs typeface="Arial" panose="020B0604020202020204" pitchFamily="34" charset="0"/>
              </a:rPr>
              <a:t>Verwendung </a:t>
            </a:r>
            <a:r>
              <a:rPr lang="de-DE" sz="1200" b="0" dirty="0">
                <a:latin typeface="Georgia" panose="02040502050405020303" pitchFamily="18" charset="0"/>
                <a:cs typeface="Arial" panose="020B0604020202020204" pitchFamily="34" charset="0"/>
              </a:rPr>
              <a:t>mit</a:t>
            </a:r>
            <a:r>
              <a:rPr lang="de-DE" sz="1200" b="0" spc="-35" dirty="0">
                <a:latin typeface="Georgia" panose="02040502050405020303" pitchFamily="18" charset="0"/>
                <a:cs typeface="Arial" panose="020B0604020202020204" pitchFamily="34" charset="0"/>
              </a:rPr>
              <a:t> </a:t>
            </a:r>
            <a:r>
              <a:rPr lang="de-DE" sz="1200" b="0" spc="-5" dirty="0">
                <a:latin typeface="Georgia" panose="02040502050405020303" pitchFamily="18" charset="0"/>
                <a:cs typeface="Arial" panose="020B0604020202020204" pitchFamily="34" charset="0"/>
              </a:rPr>
              <a:t>anderen </a:t>
            </a:r>
            <a:r>
              <a:rPr lang="de-DE" sz="1200" b="0" dirty="0">
                <a:latin typeface="Georgia" panose="02040502050405020303" pitchFamily="18" charset="0"/>
                <a:cs typeface="Arial" panose="020B0604020202020204" pitchFamily="34" charset="0"/>
              </a:rPr>
              <a:t>implantierten </a:t>
            </a:r>
            <a:r>
              <a:rPr lang="de-DE" sz="1200" b="0" spc="-5" dirty="0">
                <a:latin typeface="Georgia" panose="02040502050405020303" pitchFamily="18" charset="0"/>
                <a:cs typeface="Arial" panose="020B0604020202020204" pitchFamily="34" charset="0"/>
              </a:rPr>
              <a:t>Medizinprodukten </a:t>
            </a:r>
            <a:r>
              <a:rPr lang="de-DE" sz="1200" b="0" dirty="0">
                <a:latin typeface="Georgia" panose="02040502050405020303" pitchFamily="18" charset="0"/>
                <a:cs typeface="Arial" panose="020B0604020202020204" pitchFamily="34" charset="0"/>
              </a:rPr>
              <a:t>wie Herzschrittmachern</a:t>
            </a:r>
            <a:r>
              <a:rPr lang="de-DE" sz="1200" b="0" spc="-5"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beurteilt.</a:t>
            </a:r>
            <a:endParaRPr lang="de-DE" sz="1200" dirty="0">
              <a:latin typeface="Georgia" panose="02040502050405020303" pitchFamily="18" charset="0"/>
              <a:cs typeface="Arial" panose="020B0604020202020204" pitchFamily="34" charset="0"/>
            </a:endParaRPr>
          </a:p>
          <a:p>
            <a:pPr marL="12700" marR="831850">
              <a:lnSpc>
                <a:spcPct val="100000"/>
              </a:lnSpc>
              <a:spcBef>
                <a:spcPts val="1400"/>
              </a:spcBef>
              <a:buClr>
                <a:schemeClr val="accent5"/>
              </a:buClr>
              <a:buSzPct val="100000"/>
              <a:tabLst>
                <a:tab pos="120650" algn="l"/>
              </a:tabLst>
            </a:pPr>
            <a:r>
              <a:rPr lang="de-DE" sz="1200" dirty="0">
                <a:latin typeface="Georgia" panose="02040502050405020303" pitchFamily="18" charset="0"/>
                <a:cs typeface="Arial" panose="020B0604020202020204" pitchFamily="34" charset="0"/>
              </a:rPr>
              <a:t>Der </a:t>
            </a:r>
            <a:r>
              <a:rPr lang="de-DE" sz="1200" b="1" dirty="0" err="1">
                <a:latin typeface="Georgia" panose="02040502050405020303" pitchFamily="18" charset="0"/>
                <a:cs typeface="Arial" panose="020B0604020202020204" pitchFamily="34" charset="0"/>
              </a:rPr>
              <a:t>FreeStyle</a:t>
            </a:r>
            <a:r>
              <a:rPr lang="de-DE" sz="1200" b="1" dirty="0">
                <a:latin typeface="Georgia" panose="02040502050405020303" pitchFamily="18" charset="0"/>
                <a:cs typeface="Arial" panose="020B0604020202020204" pitchFamily="34" charset="0"/>
              </a:rPr>
              <a:t> Libre 3 Sensor </a:t>
            </a:r>
            <a:r>
              <a:rPr lang="de-DE" sz="1200" dirty="0">
                <a:latin typeface="Georgia" panose="02040502050405020303" pitchFamily="18" charset="0"/>
                <a:cs typeface="Arial" panose="020B0604020202020204" pitchFamily="34" charset="0"/>
              </a:rPr>
              <a:t>ist für Kinder ab 4 Jahren geeignet.</a:t>
            </a:r>
            <a:r>
              <a:rPr lang="de-DE" sz="1200" baseline="30000" dirty="0">
                <a:latin typeface="Georgia" panose="02040502050405020303" pitchFamily="18" charset="0"/>
                <a:cs typeface="Arial" panose="020B0604020202020204" pitchFamily="34" charset="0"/>
              </a:rPr>
              <a:t>1</a:t>
            </a:r>
            <a:br>
              <a:rPr lang="de-DE" sz="1200" dirty="0">
                <a:latin typeface="Georgia" panose="02040502050405020303" pitchFamily="18" charset="0"/>
                <a:cs typeface="Arial" panose="020B0604020202020204" pitchFamily="34" charset="0"/>
              </a:rPr>
            </a:br>
            <a:r>
              <a:rPr lang="de-DE" sz="1200" dirty="0">
                <a:latin typeface="Georgia" panose="02040502050405020303" pitchFamily="18" charset="0"/>
                <a:cs typeface="Arial" panose="020B0604020202020204" pitchFamily="34" charset="0"/>
              </a:rPr>
              <a:t>Der </a:t>
            </a:r>
            <a:r>
              <a:rPr lang="de-DE" sz="1200" b="1" dirty="0" err="1">
                <a:latin typeface="Georgia" panose="02040502050405020303" pitchFamily="18" charset="0"/>
                <a:cs typeface="Arial" panose="020B0604020202020204" pitchFamily="34" charset="0"/>
              </a:rPr>
              <a:t>FreeStyle</a:t>
            </a:r>
            <a:r>
              <a:rPr lang="de-DE" sz="1200" b="1" dirty="0">
                <a:latin typeface="Georgia" panose="02040502050405020303" pitchFamily="18" charset="0"/>
                <a:cs typeface="Arial" panose="020B0604020202020204" pitchFamily="34" charset="0"/>
              </a:rPr>
              <a:t> Libre 3 Plus Sensor </a:t>
            </a:r>
            <a:r>
              <a:rPr lang="de-DE" sz="1200" dirty="0">
                <a:latin typeface="Georgia" panose="02040502050405020303" pitchFamily="18" charset="0"/>
                <a:cs typeface="Arial" panose="020B0604020202020204" pitchFamily="34" charset="0"/>
              </a:rPr>
              <a:t>und der </a:t>
            </a:r>
            <a:r>
              <a:rPr lang="de-DE" sz="1200" b="1" dirty="0" err="1">
                <a:latin typeface="Georgia" panose="02040502050405020303" pitchFamily="18" charset="0"/>
                <a:cs typeface="Arial" panose="020B0604020202020204" pitchFamily="34" charset="0"/>
              </a:rPr>
              <a:t>FreeStyle</a:t>
            </a:r>
            <a:r>
              <a:rPr lang="de-DE" sz="1200" b="1" dirty="0">
                <a:latin typeface="Georgia" panose="02040502050405020303" pitchFamily="18" charset="0"/>
                <a:cs typeface="Arial" panose="020B0604020202020204" pitchFamily="34" charset="0"/>
              </a:rPr>
              <a:t> Libre Select Sensor </a:t>
            </a:r>
            <a:r>
              <a:rPr lang="de-DE" sz="1200" dirty="0">
                <a:latin typeface="Georgia" panose="02040502050405020303" pitchFamily="18" charset="0"/>
                <a:cs typeface="Arial" panose="020B0604020202020204" pitchFamily="34" charset="0"/>
              </a:rPr>
              <a:t>sind für Kinder ab 2 Jahren geeignet.</a:t>
            </a:r>
            <a:r>
              <a:rPr lang="de-DE" sz="1200" baseline="30000" dirty="0">
                <a:latin typeface="Georgia" panose="02040502050405020303" pitchFamily="18" charset="0"/>
                <a:cs typeface="Arial" panose="020B0604020202020204" pitchFamily="34" charset="0"/>
              </a:rPr>
              <a:t>2,3</a:t>
            </a:r>
          </a:p>
          <a:p>
            <a:pPr marL="12700" marR="5080">
              <a:lnSpc>
                <a:spcPct val="100000"/>
              </a:lnSpc>
              <a:spcBef>
                <a:spcPts val="1400"/>
              </a:spcBef>
              <a:buClr>
                <a:schemeClr val="accent5"/>
              </a:buClr>
              <a:buSzPct val="100000"/>
              <a:tabLst>
                <a:tab pos="120650" algn="l"/>
              </a:tabLst>
            </a:pPr>
            <a:r>
              <a:rPr lang="de-DE" sz="1200" b="0" dirty="0">
                <a:latin typeface="Georgia" panose="02040502050405020303" pitchFamily="18" charset="0"/>
                <a:cs typeface="Arial" panose="020B0604020202020204" pitchFamily="34" charset="0"/>
              </a:rPr>
              <a:t>Manche Personen </a:t>
            </a:r>
            <a:r>
              <a:rPr lang="de-DE" sz="1200" b="0" spc="-10" dirty="0">
                <a:latin typeface="Georgia" panose="02040502050405020303" pitchFamily="18" charset="0"/>
                <a:cs typeface="Arial" panose="020B0604020202020204" pitchFamily="34" charset="0"/>
              </a:rPr>
              <a:t>reagieren </a:t>
            </a:r>
            <a:r>
              <a:rPr lang="de-DE" sz="1200" b="0" dirty="0">
                <a:latin typeface="Georgia" panose="02040502050405020303" pitchFamily="18" charset="0"/>
                <a:cs typeface="Arial" panose="020B0604020202020204" pitchFamily="34" charset="0"/>
              </a:rPr>
              <a:t>möglicherweise empfindlich auf die Klebefolie, die den Sensor an </a:t>
            </a:r>
            <a:br>
              <a:rPr lang="de-DE" sz="1200" b="0" dirty="0">
                <a:latin typeface="Georgia" panose="02040502050405020303" pitchFamily="18" charset="0"/>
                <a:cs typeface="Arial" panose="020B0604020202020204" pitchFamily="34" charset="0"/>
              </a:rPr>
            </a:br>
            <a:r>
              <a:rPr lang="de-DE" sz="1200" b="0" dirty="0">
                <a:latin typeface="Georgia" panose="02040502050405020303" pitchFamily="18" charset="0"/>
                <a:cs typeface="Arial" panose="020B0604020202020204" pitchFamily="34" charset="0"/>
              </a:rPr>
              <a:t>der Haut fixiert. </a:t>
            </a:r>
            <a:r>
              <a:rPr lang="de-DE" sz="1200" b="0" spc="-10" dirty="0">
                <a:latin typeface="Georgia" panose="02040502050405020303" pitchFamily="18" charset="0"/>
                <a:cs typeface="Arial" panose="020B0604020202020204" pitchFamily="34" charset="0"/>
              </a:rPr>
              <a:t>Wenn </a:t>
            </a:r>
            <a:r>
              <a:rPr lang="de-DE" sz="1200" b="0" dirty="0">
                <a:latin typeface="Georgia" panose="02040502050405020303" pitchFamily="18" charset="0"/>
                <a:cs typeface="Arial" panose="020B0604020202020204" pitchFamily="34" charset="0"/>
              </a:rPr>
              <a:t>Sie erhebliche </a:t>
            </a:r>
            <a:r>
              <a:rPr lang="de-DE" sz="1200" b="0" spc="-5" dirty="0">
                <a:latin typeface="Georgia" panose="02040502050405020303" pitchFamily="18" charset="0"/>
                <a:cs typeface="Arial" panose="020B0604020202020204" pitchFamily="34" charset="0"/>
              </a:rPr>
              <a:t>Hautreizungen </a:t>
            </a:r>
            <a:r>
              <a:rPr lang="de-DE" sz="1200" b="0" dirty="0">
                <a:latin typeface="Georgia" panose="02040502050405020303" pitchFamily="18" charset="0"/>
                <a:cs typeface="Arial" panose="020B0604020202020204" pitchFamily="34" charset="0"/>
              </a:rPr>
              <a:t>um oder</a:t>
            </a:r>
            <a:r>
              <a:rPr lang="de-DE" sz="1200" b="0" spc="-40"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unter </a:t>
            </a:r>
            <a:r>
              <a:rPr lang="de-DE" sz="1200" b="0" spc="-10" dirty="0">
                <a:latin typeface="Georgia" panose="02040502050405020303" pitchFamily="18" charset="0"/>
                <a:cs typeface="Arial" panose="020B0604020202020204" pitchFamily="34" charset="0"/>
              </a:rPr>
              <a:t>Ihrem </a:t>
            </a:r>
            <a:r>
              <a:rPr lang="de-DE" sz="1200" b="0" dirty="0">
                <a:latin typeface="Georgia" panose="02040502050405020303" pitchFamily="18" charset="0"/>
                <a:cs typeface="Arial" panose="020B0604020202020204" pitchFamily="34" charset="0"/>
              </a:rPr>
              <a:t>Sensor bemerken, </a:t>
            </a:r>
            <a:br>
              <a:rPr lang="de-DE" sz="1200" b="0" dirty="0">
                <a:latin typeface="Georgia" panose="02040502050405020303" pitchFamily="18" charset="0"/>
                <a:cs typeface="Arial" panose="020B0604020202020204" pitchFamily="34" charset="0"/>
              </a:rPr>
            </a:br>
            <a:r>
              <a:rPr lang="de-DE" sz="1200" b="0" dirty="0">
                <a:latin typeface="Georgia" panose="02040502050405020303" pitchFamily="18" charset="0"/>
                <a:cs typeface="Arial" panose="020B0604020202020204" pitchFamily="34" charset="0"/>
              </a:rPr>
              <a:t>müssen Sie den Sensor entfernen und den Gebrauch des Systems einstellen. </a:t>
            </a:r>
            <a:r>
              <a:rPr lang="de-DE" sz="1200" b="0" spc="-5" dirty="0">
                <a:latin typeface="Georgia" panose="02040502050405020303" pitchFamily="18" charset="0"/>
                <a:cs typeface="Arial" panose="020B0604020202020204" pitchFamily="34" charset="0"/>
              </a:rPr>
              <a:t>Kontaktieren </a:t>
            </a:r>
            <a:r>
              <a:rPr lang="de-DE" sz="1200" b="0" dirty="0">
                <a:latin typeface="Georgia" panose="02040502050405020303" pitchFamily="18" charset="0"/>
                <a:cs typeface="Arial" panose="020B0604020202020204" pitchFamily="34" charset="0"/>
              </a:rPr>
              <a:t>Sie </a:t>
            </a:r>
            <a:br>
              <a:rPr lang="de-DE" sz="1200" b="0" dirty="0">
                <a:latin typeface="Georgia" panose="02040502050405020303" pitchFamily="18" charset="0"/>
                <a:cs typeface="Arial" panose="020B0604020202020204" pitchFamily="34" charset="0"/>
              </a:rPr>
            </a:br>
            <a:r>
              <a:rPr lang="de-DE" sz="1200" b="0" dirty="0">
                <a:latin typeface="Georgia" panose="02040502050405020303" pitchFamily="18" charset="0"/>
                <a:cs typeface="Arial" panose="020B0604020202020204" pitchFamily="34" charset="0"/>
              </a:rPr>
              <a:t>Ihr medizinisches Fachpersonal, bevor Sie den Gebrauch des Systems</a:t>
            </a:r>
            <a:r>
              <a:rPr lang="de-DE" sz="1200" b="0" spc="-10" dirty="0">
                <a:latin typeface="Georgia" panose="02040502050405020303" pitchFamily="18" charset="0"/>
                <a:cs typeface="Arial" panose="020B0604020202020204" pitchFamily="34" charset="0"/>
              </a:rPr>
              <a:t> </a:t>
            </a:r>
            <a:r>
              <a:rPr lang="de-DE" sz="1200" b="0" dirty="0">
                <a:latin typeface="Georgia" panose="02040502050405020303" pitchFamily="18" charset="0"/>
                <a:cs typeface="Arial" panose="020B0604020202020204" pitchFamily="34" charset="0"/>
              </a:rPr>
              <a:t>fortsetzen.</a:t>
            </a:r>
            <a:endParaRPr lang="de-DE" sz="1200" dirty="0">
              <a:latin typeface="Georgia" panose="02040502050405020303" pitchFamily="18" charset="0"/>
              <a:cs typeface="Arial" panose="020B0604020202020204" pitchFamily="34" charset="0"/>
            </a:endParaRPr>
          </a:p>
        </p:txBody>
      </p:sp>
      <p:pic>
        <p:nvPicPr>
          <p:cNvPr id="17" name="Grafik 16">
            <a:extLst>
              <a:ext uri="{FF2B5EF4-FFF2-40B4-BE49-F238E27FC236}">
                <a16:creationId xmlns:a16="http://schemas.microsoft.com/office/drawing/2014/main" id="{1038FFC1-4D7F-C40C-398C-8655C89FA8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83051" y="1868003"/>
            <a:ext cx="1259730" cy="1259730"/>
          </a:xfrm>
          <a:prstGeom prst="rect">
            <a:avLst/>
          </a:prstGeom>
        </p:spPr>
      </p:pic>
      <p:grpSp>
        <p:nvGrpSpPr>
          <p:cNvPr id="18" name="Gruppieren 17">
            <a:extLst>
              <a:ext uri="{FF2B5EF4-FFF2-40B4-BE49-F238E27FC236}">
                <a16:creationId xmlns:a16="http://schemas.microsoft.com/office/drawing/2014/main" id="{08A7FC5E-90F4-05AA-88E1-843FEB909DB0}"/>
              </a:ext>
            </a:extLst>
          </p:cNvPr>
          <p:cNvGrpSpPr/>
          <p:nvPr/>
        </p:nvGrpSpPr>
        <p:grpSpPr>
          <a:xfrm>
            <a:off x="495236" y="2271588"/>
            <a:ext cx="6480000" cy="727361"/>
            <a:chOff x="496766" y="2662376"/>
            <a:chExt cx="4982859" cy="671207"/>
          </a:xfrm>
        </p:grpSpPr>
        <p:cxnSp>
          <p:nvCxnSpPr>
            <p:cNvPr id="20" name="Gerade Verbindung 32">
              <a:extLst>
                <a:ext uri="{FF2B5EF4-FFF2-40B4-BE49-F238E27FC236}">
                  <a16:creationId xmlns:a16="http://schemas.microsoft.com/office/drawing/2014/main" id="{1AAFBC8B-CB68-2A94-C42F-5804B9544925}"/>
                </a:ext>
              </a:extLst>
            </p:cNvPr>
            <p:cNvCxnSpPr>
              <a:cxnSpLocks/>
            </p:cNvCxnSpPr>
            <p:nvPr/>
          </p:nvCxnSpPr>
          <p:spPr>
            <a:xfrm>
              <a:off x="496766" y="2662376"/>
              <a:ext cx="4982859"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2" name="Gerade Verbindung 32">
              <a:extLst>
                <a:ext uri="{FF2B5EF4-FFF2-40B4-BE49-F238E27FC236}">
                  <a16:creationId xmlns:a16="http://schemas.microsoft.com/office/drawing/2014/main" id="{D554E99B-B193-DDE3-FEC9-1075E983263A}"/>
                </a:ext>
              </a:extLst>
            </p:cNvPr>
            <p:cNvCxnSpPr>
              <a:cxnSpLocks/>
            </p:cNvCxnSpPr>
            <p:nvPr/>
          </p:nvCxnSpPr>
          <p:spPr>
            <a:xfrm>
              <a:off x="496766" y="3333583"/>
              <a:ext cx="4982859"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596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D7953C1-8857-3AF1-BD24-846D4DAFC102}"/>
              </a:ext>
            </a:extLst>
          </p:cNvPr>
          <p:cNvSpPr/>
          <p:nvPr/>
        </p:nvSpPr>
        <p:spPr>
          <a:xfrm>
            <a:off x="7222992" y="0"/>
            <a:ext cx="1921008" cy="5143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100"/>
              </a:solidFill>
            </a:endParaRPr>
          </a:p>
        </p:txBody>
      </p:sp>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Sensor-Applikation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solidFill>
                  <a:srgbClr val="002A3A"/>
                </a:solidFill>
              </a:rPr>
              <a:t>20-May-25</a:t>
            </a:fld>
            <a:endParaRPr lang="en-IN" dirty="0">
              <a:solidFill>
                <a:srgbClr val="002A3A"/>
              </a:solidFill>
            </a:endParaRPr>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dirty="0">
                <a:solidFill>
                  <a:srgbClr val="002A3A"/>
                </a:solidFill>
              </a:rPr>
              <a:t>|    </a:t>
            </a:r>
            <a:fld id="{7B2119CD-3B2D-4CEB-B404-D2E3F8CD6D69}" type="slidenum">
              <a:rPr lang="en-IN" smtClean="0">
                <a:solidFill>
                  <a:srgbClr val="002A3A"/>
                </a:solidFill>
              </a:rPr>
              <a:pPr/>
              <a:t>14</a:t>
            </a:fld>
            <a:endParaRPr lang="en-IN" dirty="0">
              <a:solidFill>
                <a:srgbClr val="002A3A"/>
              </a:solidFill>
            </a:endParaRPr>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400" dirty="0"/>
              <a:t>Wichtige Hinweise vor der Sensor-Applikation</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41" y="4719638"/>
            <a:ext cx="6588000" cy="138112"/>
          </a:xfrm>
        </p:spPr>
        <p:txBody>
          <a:bodyPr/>
          <a:lstStyle/>
          <a:p>
            <a:r>
              <a:rPr lang="de-DE" b="1" dirty="0"/>
              <a:t>1. </a:t>
            </a:r>
            <a:r>
              <a:rPr lang="de-DE" dirty="0"/>
              <a:t>Eine zusätzliche Prüfung der Glukosewerte mittels eines Blutzucker-Messgeräts ist erforderlich wenn die Symptome nicht mit den Messwerten des Systems übereinstimmen.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5" name="Text Placeholder 13">
            <a:extLst>
              <a:ext uri="{FF2B5EF4-FFF2-40B4-BE49-F238E27FC236}">
                <a16:creationId xmlns:a16="http://schemas.microsoft.com/office/drawing/2014/main" id="{C2C23958-1190-30F4-8A0E-6FAA2F8C5BA4}"/>
              </a:ext>
            </a:extLst>
          </p:cNvPr>
          <p:cNvSpPr>
            <a:spLocks noGrp="1"/>
          </p:cNvSpPr>
          <p:nvPr>
            <p:ph type="body" sz="quarter" idx="15"/>
          </p:nvPr>
        </p:nvSpPr>
        <p:spPr>
          <a:xfrm>
            <a:off x="503238" y="1097279"/>
            <a:ext cx="6454153" cy="390525"/>
          </a:xfrm>
        </p:spPr>
        <p:txBody>
          <a:bodyPr/>
          <a:lstStyle/>
          <a:p>
            <a:r>
              <a:rPr lang="de-DE" sz="1800" dirty="0"/>
              <a:t>WICHTIGE HINWEISE VOR DER VERWENDUNG EINES </a:t>
            </a:r>
            <a:br>
              <a:rPr lang="de-DE" sz="1800" dirty="0"/>
            </a:br>
            <a:r>
              <a:rPr lang="de-DE" sz="1800" dirty="0"/>
              <a:t>FREESTYLE LIBRE MESSSYSTEMS</a:t>
            </a:r>
          </a:p>
        </p:txBody>
      </p:sp>
      <p:sp>
        <p:nvSpPr>
          <p:cNvPr id="16" name="object 5">
            <a:extLst>
              <a:ext uri="{FF2B5EF4-FFF2-40B4-BE49-F238E27FC236}">
                <a16:creationId xmlns:a16="http://schemas.microsoft.com/office/drawing/2014/main" id="{83F4351C-0689-8E11-A49F-84327CEF0390}"/>
              </a:ext>
            </a:extLst>
          </p:cNvPr>
          <p:cNvSpPr txBox="1"/>
          <p:nvPr/>
        </p:nvSpPr>
        <p:spPr>
          <a:xfrm>
            <a:off x="503240" y="1800000"/>
            <a:ext cx="6454152" cy="2144177"/>
          </a:xfrm>
          <a:prstGeom prst="rect">
            <a:avLst/>
          </a:prstGeom>
        </p:spPr>
        <p:txBody>
          <a:bodyPr vert="horz" wrap="square" lIns="0" tIns="0" rIns="0" bIns="0" rtlCol="0">
            <a:spAutoFit/>
          </a:bodyPr>
          <a:lstStyle/>
          <a:p>
            <a:pPr>
              <a:spcBef>
                <a:spcPts val="1400"/>
              </a:spcBef>
            </a:pPr>
            <a:r>
              <a:rPr lang="de-DE" sz="1200" spc="-5" dirty="0">
                <a:latin typeface="Georgia" panose="02040502050405020303" pitchFamily="18" charset="0"/>
                <a:cs typeface="Arial" panose="020B0604020202020204" pitchFamily="34" charset="0"/>
              </a:rPr>
              <a:t>Ignorieren Sie keine Symptome, die möglicherweise Folgen niedriger oder hoher Zuckerwerte </a:t>
            </a:r>
            <a:br>
              <a:rPr lang="de-DE" sz="1200" spc="-5" dirty="0">
                <a:latin typeface="Georgia" panose="02040502050405020303" pitchFamily="18" charset="0"/>
                <a:cs typeface="Arial" panose="020B0604020202020204" pitchFamily="34" charset="0"/>
              </a:rPr>
            </a:br>
            <a:r>
              <a:rPr lang="de-DE" sz="1200" spc="-5" dirty="0">
                <a:latin typeface="Georgia" panose="02040502050405020303" pitchFamily="18" charset="0"/>
                <a:cs typeface="Arial" panose="020B0604020202020204" pitchFamily="34" charset="0"/>
              </a:rPr>
              <a:t>sind. Wenn Ihre Symptome nicht mit dem gemessenen Sensor-Zuckerwert übereinstimmen oder Sie den Verdacht haben, dass Ihr Messwert ungenau ist, überprüfen Sie die Messung, indem Sie mit einem Blutzucker-Messgerät einen Blutzuckertest an der Fingerkuppe durchführen. Wenn Sie Symptome haben, die nicht mit Ihren Zucker-Messwerten übereinstimmen, wenden Sie sich bitte an Ihr medizinisches Fachpersonal.</a:t>
            </a:r>
            <a:r>
              <a:rPr lang="de-DE" sz="1200" spc="-5" baseline="30000" dirty="0">
                <a:latin typeface="Georgia" panose="02040502050405020303" pitchFamily="18" charset="0"/>
                <a:cs typeface="Arial" panose="020B0604020202020204" pitchFamily="34" charset="0"/>
              </a:rPr>
              <a:t>1</a:t>
            </a:r>
          </a:p>
          <a:p>
            <a:pPr>
              <a:spcBef>
                <a:spcPts val="1400"/>
              </a:spcBef>
            </a:pPr>
            <a:r>
              <a:rPr lang="de-DE" sz="1200" dirty="0">
                <a:latin typeface="Georgia" panose="02040502050405020303" pitchFamily="18" charset="0"/>
                <a:cs typeface="Arial" panose="020B0604020202020204" pitchFamily="34" charset="0"/>
              </a:rPr>
              <a:t>Schwere Dehydratation und exzessiver Flüssigkeitsverlust können zu ungenauen Ergebnissen </a:t>
            </a:r>
            <a:br>
              <a:rPr lang="de-DE" sz="1200" dirty="0">
                <a:latin typeface="Georgia" panose="02040502050405020303" pitchFamily="18" charset="0"/>
                <a:cs typeface="Arial" panose="020B0604020202020204" pitchFamily="34" charset="0"/>
              </a:rPr>
            </a:br>
            <a:r>
              <a:rPr lang="de-DE" sz="1200" dirty="0">
                <a:latin typeface="Georgia" panose="02040502050405020303" pitchFamily="18" charset="0"/>
                <a:cs typeface="Arial" panose="020B0604020202020204" pitchFamily="34" charset="0"/>
              </a:rPr>
              <a:t>führen. Wenn Sie Ihrer Meinung nach dehydriert sind, wenden Sie sich bitte umgehend an Ihr medizinisches Fachpersonal.</a:t>
            </a:r>
          </a:p>
          <a:p>
            <a:pPr>
              <a:spcBef>
                <a:spcPts val="1400"/>
              </a:spcBef>
            </a:pPr>
            <a:endParaRPr lang="de-DE" sz="1200" spc="-5" baseline="30000" dirty="0">
              <a:latin typeface="Georgia" panose="02040502050405020303" pitchFamily="18" charset="0"/>
              <a:cs typeface="Arial" panose="020B0604020202020204" pitchFamily="34" charset="0"/>
            </a:endParaRPr>
          </a:p>
        </p:txBody>
      </p:sp>
      <p:pic>
        <p:nvPicPr>
          <p:cNvPr id="17" name="Grafik 16">
            <a:extLst>
              <a:ext uri="{FF2B5EF4-FFF2-40B4-BE49-F238E27FC236}">
                <a16:creationId xmlns:a16="http://schemas.microsoft.com/office/drawing/2014/main" id="{1038FFC1-4D7F-C40C-398C-8655C89FA8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83051" y="1868003"/>
            <a:ext cx="1259730" cy="1259730"/>
          </a:xfrm>
          <a:prstGeom prst="rect">
            <a:avLst/>
          </a:prstGeom>
        </p:spPr>
      </p:pic>
      <p:cxnSp>
        <p:nvCxnSpPr>
          <p:cNvPr id="22" name="Gerade Verbindung 32">
            <a:extLst>
              <a:ext uri="{FF2B5EF4-FFF2-40B4-BE49-F238E27FC236}">
                <a16:creationId xmlns:a16="http://schemas.microsoft.com/office/drawing/2014/main" id="{D554E99B-B193-DDE3-FEC9-1075E983263A}"/>
              </a:ext>
            </a:extLst>
          </p:cNvPr>
          <p:cNvCxnSpPr>
            <a:cxnSpLocks/>
          </p:cNvCxnSpPr>
          <p:nvPr/>
        </p:nvCxnSpPr>
        <p:spPr>
          <a:xfrm>
            <a:off x="495236" y="2998949"/>
            <a:ext cx="6480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146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a:extLst>
              <a:ext uri="{FF2B5EF4-FFF2-40B4-BE49-F238E27FC236}">
                <a16:creationId xmlns:a16="http://schemas.microsoft.com/office/drawing/2014/main" id="{7CFCF9BF-3E79-8974-93DE-857048700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296" t="3047" r="-9695" b="60512"/>
          <a:stretch/>
        </p:blipFill>
        <p:spPr>
          <a:xfrm>
            <a:off x="610074" y="3571572"/>
            <a:ext cx="1078871" cy="946664"/>
          </a:xfrm>
          <a:prstGeom prst="rect">
            <a:avLst/>
          </a:prstGeom>
        </p:spPr>
      </p:pic>
      <p:pic>
        <p:nvPicPr>
          <p:cNvPr id="16" name="Picture 7">
            <a:extLst>
              <a:ext uri="{FF2B5EF4-FFF2-40B4-BE49-F238E27FC236}">
                <a16:creationId xmlns:a16="http://schemas.microsoft.com/office/drawing/2014/main" id="{D8D49E39-33DB-D298-4AED-8364E37560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36" t="1" r="20159" b="246"/>
          <a:stretch/>
        </p:blipFill>
        <p:spPr>
          <a:xfrm>
            <a:off x="502921" y="2495154"/>
            <a:ext cx="1070280" cy="939349"/>
          </a:xfrm>
          <a:prstGeom prst="rect">
            <a:avLst/>
          </a:prstGeom>
        </p:spPr>
      </p:pic>
      <p:pic>
        <p:nvPicPr>
          <p:cNvPr id="62" name="Grafik 61" descr="Ein Bild, das Schuhwerk, Zeichnung, Cartoon, Clipart enthält.&#10;&#10;Automatisch generierte Beschreibung">
            <a:extLst>
              <a:ext uri="{FF2B5EF4-FFF2-40B4-BE49-F238E27FC236}">
                <a16:creationId xmlns:a16="http://schemas.microsoft.com/office/drawing/2014/main" id="{58319F1D-0A0F-BA5E-2850-DDF62A90FC5C}"/>
              </a:ext>
            </a:extLst>
          </p:cNvPr>
          <p:cNvPicPr>
            <a:picLocks noChangeAspect="1"/>
          </p:cNvPicPr>
          <p:nvPr/>
        </p:nvPicPr>
        <p:blipFill>
          <a:blip r:embed="rId4" cstate="print">
            <a:extLst>
              <a:ext uri="{28A0092B-C50C-407E-A947-70E740481C1C}">
                <a14:useLocalDpi xmlns:a14="http://schemas.microsoft.com/office/drawing/2010/main" val="0"/>
              </a:ext>
            </a:extLst>
          </a:blip>
          <a:srcRect l="-35993" t="5326" r="-28216" b="61275"/>
          <a:stretch/>
        </p:blipFill>
        <p:spPr>
          <a:xfrm>
            <a:off x="3480559" y="2491679"/>
            <a:ext cx="1369995" cy="945152"/>
          </a:xfrm>
          <a:prstGeom prst="rect">
            <a:avLst/>
          </a:prstGeom>
        </p:spPr>
      </p:pic>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Sensor-Applikation: </a:t>
            </a:r>
            <a:r>
              <a:rPr lang="de-DE" dirty="0" err="1"/>
              <a:t>FreeStyle</a:t>
            </a:r>
            <a:r>
              <a:rPr lang="de-DE" dirty="0"/>
              <a:t> Libre 3 ODER </a:t>
            </a:r>
            <a:r>
              <a:rPr lang="de-DE" dirty="0" err="1"/>
              <a:t>FreeStyle</a:t>
            </a:r>
            <a:r>
              <a:rPr lang="de-DE" dirty="0"/>
              <a:t> Libre 3 Plus</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15</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en-US" dirty="0"/>
              <a:t>So </a:t>
            </a:r>
            <a:r>
              <a:rPr lang="en-US" dirty="0" err="1"/>
              <a:t>bringen</a:t>
            </a:r>
            <a:r>
              <a:rPr lang="en-US" dirty="0"/>
              <a:t> Sie den </a:t>
            </a:r>
            <a:r>
              <a:rPr lang="en-US" dirty="0" err="1"/>
              <a:t>FreeStyle</a:t>
            </a:r>
            <a:r>
              <a:rPr lang="en-US" dirty="0"/>
              <a:t> Libre 3 </a:t>
            </a:r>
            <a:r>
              <a:rPr lang="en-US" dirty="0" err="1"/>
              <a:t>oder</a:t>
            </a:r>
            <a:r>
              <a:rPr lang="en-US" dirty="0"/>
              <a:t> </a:t>
            </a:r>
            <a:br>
              <a:rPr lang="en-US" dirty="0"/>
            </a:br>
            <a:r>
              <a:rPr lang="en-US" dirty="0" err="1"/>
              <a:t>FreeStyle</a:t>
            </a:r>
            <a:r>
              <a:rPr lang="en-US" dirty="0"/>
              <a:t> Libre 3 Plus Sensor an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ACHTUNG: Drücken Sie den </a:t>
            </a:r>
            <a:r>
              <a:rPr lang="de-DE" dirty="0" err="1"/>
              <a:t>Sensorapplikator</a:t>
            </a:r>
            <a:r>
              <a:rPr lang="de-DE" dirty="0"/>
              <a:t> ERST DANN auf die Haut, wenn er sich über der vorbereiteten Stelle befindet, um eine versehentlich falsche Platzierung oder Verletzung zu vermeiden. </a:t>
            </a:r>
            <a:r>
              <a:rPr lang="de-DE" b="1" dirty="0"/>
              <a:t>2. </a:t>
            </a:r>
            <a:r>
              <a:rPr lang="de-DE" dirty="0"/>
              <a:t>HINWEIS: Wenn Sie den Sensor anbringen, kann es zu Blutergüssen oder Blutungen kommen. Nehmen Sie den Sensor ab, wenn die Blutung anhält, und bringen Sie an einer anderen Stelle einen neuen Sensor an.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grpSp>
        <p:nvGrpSpPr>
          <p:cNvPr id="55" name="Gruppieren 54">
            <a:extLst>
              <a:ext uri="{FF2B5EF4-FFF2-40B4-BE49-F238E27FC236}">
                <a16:creationId xmlns:a16="http://schemas.microsoft.com/office/drawing/2014/main" id="{04639E07-45F6-43F7-8BD1-13C3A0B2435A}"/>
              </a:ext>
            </a:extLst>
          </p:cNvPr>
          <p:cNvGrpSpPr/>
          <p:nvPr/>
        </p:nvGrpSpPr>
        <p:grpSpPr>
          <a:xfrm>
            <a:off x="3480560" y="1412586"/>
            <a:ext cx="5176959" cy="980126"/>
            <a:chOff x="3480560" y="1412586"/>
            <a:chExt cx="5176959" cy="980126"/>
          </a:xfrm>
        </p:grpSpPr>
        <p:pic>
          <p:nvPicPr>
            <p:cNvPr id="47" name="Picture 9">
              <a:extLst>
                <a:ext uri="{FF2B5EF4-FFF2-40B4-BE49-F238E27FC236}">
                  <a16:creationId xmlns:a16="http://schemas.microsoft.com/office/drawing/2014/main" id="{3A5F4EFD-2DF7-DCC4-E042-A9CC74541F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24" t="4238" r="-21851" b="64331"/>
            <a:stretch/>
          </p:blipFill>
          <p:spPr>
            <a:xfrm>
              <a:off x="3484357" y="1412586"/>
              <a:ext cx="1375498" cy="943719"/>
            </a:xfrm>
            <a:prstGeom prst="rect">
              <a:avLst/>
            </a:prstGeom>
          </p:spPr>
        </p:pic>
        <p:sp>
          <p:nvSpPr>
            <p:cNvPr id="10" name="Rectangle 24">
              <a:extLst>
                <a:ext uri="{FF2B5EF4-FFF2-40B4-BE49-F238E27FC236}">
                  <a16:creationId xmlns:a16="http://schemas.microsoft.com/office/drawing/2014/main" id="{6498A558-B232-9E49-6409-599012040913}"/>
                </a:ext>
              </a:extLst>
            </p:cNvPr>
            <p:cNvSpPr/>
            <p:nvPr/>
          </p:nvSpPr>
          <p:spPr>
            <a:xfrm>
              <a:off x="3480560" y="1414628"/>
              <a:ext cx="5176959"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102">
              <a:extLst>
                <a:ext uri="{FF2B5EF4-FFF2-40B4-BE49-F238E27FC236}">
                  <a16:creationId xmlns:a16="http://schemas.microsoft.com/office/drawing/2014/main" id="{16FB46DE-8044-91EC-CF8E-4904058D7716}"/>
                </a:ext>
              </a:extLst>
            </p:cNvPr>
            <p:cNvSpPr/>
            <p:nvPr/>
          </p:nvSpPr>
          <p:spPr>
            <a:xfrm>
              <a:off x="3521282"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2</a:t>
              </a:r>
            </a:p>
          </p:txBody>
        </p:sp>
        <p:sp>
          <p:nvSpPr>
            <p:cNvPr id="14" name="Textfeld 13">
              <a:extLst>
                <a:ext uri="{FF2B5EF4-FFF2-40B4-BE49-F238E27FC236}">
                  <a16:creationId xmlns:a16="http://schemas.microsoft.com/office/drawing/2014/main" id="{63EA97D0-9850-3115-2573-C882EC2ACE02}"/>
                </a:ext>
              </a:extLst>
            </p:cNvPr>
            <p:cNvSpPr txBox="1"/>
            <p:nvPr/>
          </p:nvSpPr>
          <p:spPr>
            <a:xfrm>
              <a:off x="4869155" y="1453993"/>
              <a:ext cx="3788364" cy="938719"/>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Waschen Sie die Anwendungsstelle mit einer einfachen Seife, trocknen Sie die Stelle und reinigen Sie den Bereich anschließend mit einem nicht rückfettenden Alkoholtuch. Lassen Sie die Stelle an der Luft trocknen, bevor Sie die Anbringung des Sensors vorbereiten.</a:t>
              </a:r>
            </a:p>
          </p:txBody>
        </p:sp>
      </p:grpSp>
      <p:grpSp>
        <p:nvGrpSpPr>
          <p:cNvPr id="49" name="Gruppieren 48">
            <a:extLst>
              <a:ext uri="{FF2B5EF4-FFF2-40B4-BE49-F238E27FC236}">
                <a16:creationId xmlns:a16="http://schemas.microsoft.com/office/drawing/2014/main" id="{A195105F-E419-4CD9-39E1-503A75294846}"/>
              </a:ext>
            </a:extLst>
          </p:cNvPr>
          <p:cNvGrpSpPr/>
          <p:nvPr/>
        </p:nvGrpSpPr>
        <p:grpSpPr>
          <a:xfrm>
            <a:off x="494328" y="1412585"/>
            <a:ext cx="2823333" cy="945494"/>
            <a:chOff x="509814" y="1412585"/>
            <a:chExt cx="2823333" cy="945494"/>
          </a:xfrm>
        </p:grpSpPr>
        <p:pic>
          <p:nvPicPr>
            <p:cNvPr id="48" name="Picture 8">
              <a:extLst>
                <a:ext uri="{FF2B5EF4-FFF2-40B4-BE49-F238E27FC236}">
                  <a16:creationId xmlns:a16="http://schemas.microsoft.com/office/drawing/2014/main" id="{5F3B98AC-1894-6324-1346-AEF50D57F0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7" t="4488" r="-6748" b="58218"/>
            <a:stretch/>
          </p:blipFill>
          <p:spPr>
            <a:xfrm>
              <a:off x="509814" y="1412585"/>
              <a:ext cx="1042248" cy="939349"/>
            </a:xfrm>
            <a:prstGeom prst="rect">
              <a:avLst/>
            </a:prstGeom>
          </p:spPr>
        </p:pic>
        <p:sp>
          <p:nvSpPr>
            <p:cNvPr id="12" name="Rectangle 24">
              <a:extLst>
                <a:ext uri="{FF2B5EF4-FFF2-40B4-BE49-F238E27FC236}">
                  <a16:creationId xmlns:a16="http://schemas.microsoft.com/office/drawing/2014/main" id="{8E8687FF-ED86-072E-ABE3-E06BA8485D24}"/>
                </a:ext>
              </a:extLst>
            </p:cNvPr>
            <p:cNvSpPr/>
            <p:nvPr/>
          </p:nvSpPr>
          <p:spPr>
            <a:xfrm>
              <a:off x="519113" y="1414360"/>
              <a:ext cx="2814034"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Oval 102">
              <a:extLst>
                <a:ext uri="{FF2B5EF4-FFF2-40B4-BE49-F238E27FC236}">
                  <a16:creationId xmlns:a16="http://schemas.microsoft.com/office/drawing/2014/main" id="{3493A2EB-EF12-67AC-7CB1-0F86F0821DC4}"/>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1</a:t>
              </a:r>
            </a:p>
          </p:txBody>
        </p:sp>
        <p:sp>
          <p:nvSpPr>
            <p:cNvPr id="9" name="Textfeld 8">
              <a:extLst>
                <a:ext uri="{FF2B5EF4-FFF2-40B4-BE49-F238E27FC236}">
                  <a16:creationId xmlns:a16="http://schemas.microsoft.com/office/drawing/2014/main" id="{EB632775-8542-0D7C-2E9F-EF7B5EBFDF87}"/>
                </a:ext>
              </a:extLst>
            </p:cNvPr>
            <p:cNvSpPr txBox="1"/>
            <p:nvPr/>
          </p:nvSpPr>
          <p:spPr>
            <a:xfrm>
              <a:off x="1588686" y="1507018"/>
              <a:ext cx="1692000" cy="769441"/>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Wählen Sie einen Hautbereich an der Rückseite Ihres Oberarms.</a:t>
              </a:r>
            </a:p>
          </p:txBody>
        </p:sp>
      </p:grpSp>
      <p:grpSp>
        <p:nvGrpSpPr>
          <p:cNvPr id="50" name="Gruppieren 49">
            <a:extLst>
              <a:ext uri="{FF2B5EF4-FFF2-40B4-BE49-F238E27FC236}">
                <a16:creationId xmlns:a16="http://schemas.microsoft.com/office/drawing/2014/main" id="{0EDB6D53-661D-6CAD-0DEF-82FFBC645FC1}"/>
              </a:ext>
            </a:extLst>
          </p:cNvPr>
          <p:cNvGrpSpPr/>
          <p:nvPr/>
        </p:nvGrpSpPr>
        <p:grpSpPr>
          <a:xfrm>
            <a:off x="503627" y="2495154"/>
            <a:ext cx="2814034" cy="943719"/>
            <a:chOff x="519113" y="1414360"/>
            <a:chExt cx="2814034" cy="943719"/>
          </a:xfrm>
        </p:grpSpPr>
        <p:sp>
          <p:nvSpPr>
            <p:cNvPr id="51" name="Rectangle 24">
              <a:extLst>
                <a:ext uri="{FF2B5EF4-FFF2-40B4-BE49-F238E27FC236}">
                  <a16:creationId xmlns:a16="http://schemas.microsoft.com/office/drawing/2014/main" id="{3D6A5507-5039-4744-A15D-DC262639F66C}"/>
                </a:ext>
              </a:extLst>
            </p:cNvPr>
            <p:cNvSpPr/>
            <p:nvPr/>
          </p:nvSpPr>
          <p:spPr>
            <a:xfrm>
              <a:off x="519113" y="1414360"/>
              <a:ext cx="2814034"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Oval 102">
              <a:extLst>
                <a:ext uri="{FF2B5EF4-FFF2-40B4-BE49-F238E27FC236}">
                  <a16:creationId xmlns:a16="http://schemas.microsoft.com/office/drawing/2014/main" id="{EC877273-B86D-9DC3-CF54-2107AF9ACE6D}"/>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3</a:t>
              </a:r>
            </a:p>
          </p:txBody>
        </p:sp>
        <p:sp>
          <p:nvSpPr>
            <p:cNvPr id="53" name="Textfeld 52">
              <a:extLst>
                <a:ext uri="{FF2B5EF4-FFF2-40B4-BE49-F238E27FC236}">
                  <a16:creationId xmlns:a16="http://schemas.microsoft.com/office/drawing/2014/main" id="{9B1B49C5-888A-7400-C23B-B14B2A0246CB}"/>
                </a:ext>
              </a:extLst>
            </p:cNvPr>
            <p:cNvSpPr txBox="1"/>
            <p:nvPr/>
          </p:nvSpPr>
          <p:spPr>
            <a:xfrm>
              <a:off x="1625661" y="1540735"/>
              <a:ext cx="1692000" cy="769441"/>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Packen Sie den Sensor-</a:t>
              </a:r>
              <a:r>
                <a:rPr lang="de-DE" sz="1100" dirty="0" err="1">
                  <a:latin typeface="Georgia" panose="02040502050405020303" pitchFamily="18" charset="0"/>
                  <a:cs typeface="Calibri" panose="020F0502020204030204" pitchFamily="34" charset="0"/>
                </a:rPr>
                <a:t>applikator</a:t>
              </a:r>
              <a:r>
                <a:rPr lang="de-DE" sz="1100" dirty="0">
                  <a:latin typeface="Georgia" panose="02040502050405020303" pitchFamily="18" charset="0"/>
                  <a:cs typeface="Calibri" panose="020F0502020204030204" pitchFamily="34" charset="0"/>
                </a:rPr>
                <a:t> vorsichtig aus und drehen Sie die Kappe ab.</a:t>
              </a:r>
            </a:p>
          </p:txBody>
        </p:sp>
      </p:grpSp>
      <p:sp>
        <p:nvSpPr>
          <p:cNvPr id="23" name="Textfeld 22">
            <a:extLst>
              <a:ext uri="{FF2B5EF4-FFF2-40B4-BE49-F238E27FC236}">
                <a16:creationId xmlns:a16="http://schemas.microsoft.com/office/drawing/2014/main" id="{7C163088-2156-2811-7EF2-4AA6FB677E19}"/>
              </a:ext>
            </a:extLst>
          </p:cNvPr>
          <p:cNvSpPr txBox="1"/>
          <p:nvPr/>
        </p:nvSpPr>
        <p:spPr>
          <a:xfrm>
            <a:off x="572805" y="2795450"/>
            <a:ext cx="963770" cy="109236"/>
          </a:xfrm>
          <a:prstGeom prst="rect">
            <a:avLst/>
          </a:prstGeom>
          <a:noFill/>
        </p:spPr>
        <p:txBody>
          <a:bodyPr wrap="none" lIns="0" tIns="0" rIns="0" bIns="0" rtlCol="0">
            <a:noAutofit/>
          </a:bodyPr>
          <a:lstStyle/>
          <a:p>
            <a:r>
              <a:rPr lang="de-DE" sz="800" b="1" dirty="0">
                <a:latin typeface="Calibri" panose="020F0502020204030204" pitchFamily="34" charset="0"/>
                <a:cs typeface="Calibri" panose="020F0502020204030204" pitchFamily="34" charset="0"/>
              </a:rPr>
              <a:t>Schutz-</a:t>
            </a:r>
            <a:br>
              <a:rPr lang="de-DE" sz="800" b="1" dirty="0">
                <a:latin typeface="Calibri" panose="020F0502020204030204" pitchFamily="34" charset="0"/>
                <a:cs typeface="Calibri" panose="020F0502020204030204" pitchFamily="34" charset="0"/>
              </a:rPr>
            </a:br>
            <a:r>
              <a:rPr lang="de-DE" sz="800" b="1" dirty="0">
                <a:latin typeface="Calibri" panose="020F0502020204030204" pitchFamily="34" charset="0"/>
                <a:cs typeface="Calibri" panose="020F0502020204030204" pitchFamily="34" charset="0"/>
              </a:rPr>
              <a:t>Siegel</a:t>
            </a:r>
            <a:br>
              <a:rPr lang="de-DE" sz="800" b="1" dirty="0">
                <a:latin typeface="Calibri" panose="020F0502020204030204" pitchFamily="34" charset="0"/>
                <a:cs typeface="Calibri" panose="020F0502020204030204" pitchFamily="34" charset="0"/>
              </a:rPr>
            </a:br>
            <a:r>
              <a:rPr lang="de-DE" sz="800" b="1" dirty="0">
                <a:latin typeface="Calibri" panose="020F0502020204030204" pitchFamily="34" charset="0"/>
                <a:cs typeface="Calibri" panose="020F0502020204030204" pitchFamily="34" charset="0"/>
              </a:rPr>
              <a:t>Kappe </a:t>
            </a:r>
          </a:p>
        </p:txBody>
      </p:sp>
      <p:grpSp>
        <p:nvGrpSpPr>
          <p:cNvPr id="56" name="Gruppieren 55">
            <a:extLst>
              <a:ext uri="{FF2B5EF4-FFF2-40B4-BE49-F238E27FC236}">
                <a16:creationId xmlns:a16="http://schemas.microsoft.com/office/drawing/2014/main" id="{D32A479A-1894-473C-266B-2FFDB5B511FD}"/>
              </a:ext>
            </a:extLst>
          </p:cNvPr>
          <p:cNvGrpSpPr/>
          <p:nvPr/>
        </p:nvGrpSpPr>
        <p:grpSpPr>
          <a:xfrm>
            <a:off x="3480560" y="2495154"/>
            <a:ext cx="5176959" cy="943719"/>
            <a:chOff x="3480560" y="1414628"/>
            <a:chExt cx="5176959" cy="943719"/>
          </a:xfrm>
        </p:grpSpPr>
        <p:sp>
          <p:nvSpPr>
            <p:cNvPr id="57" name="Rectangle 24">
              <a:extLst>
                <a:ext uri="{FF2B5EF4-FFF2-40B4-BE49-F238E27FC236}">
                  <a16:creationId xmlns:a16="http://schemas.microsoft.com/office/drawing/2014/main" id="{E258E665-C1BE-8647-D2F1-21B340D597D7}"/>
                </a:ext>
              </a:extLst>
            </p:cNvPr>
            <p:cNvSpPr/>
            <p:nvPr/>
          </p:nvSpPr>
          <p:spPr>
            <a:xfrm>
              <a:off x="3480560" y="1414628"/>
              <a:ext cx="5176959"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Oval 102">
              <a:extLst>
                <a:ext uri="{FF2B5EF4-FFF2-40B4-BE49-F238E27FC236}">
                  <a16:creationId xmlns:a16="http://schemas.microsoft.com/office/drawing/2014/main" id="{72AAD505-1A9B-411A-7DAC-B8778E9AB62C}"/>
                </a:ext>
              </a:extLst>
            </p:cNvPr>
            <p:cNvSpPr/>
            <p:nvPr/>
          </p:nvSpPr>
          <p:spPr>
            <a:xfrm>
              <a:off x="3521282"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4</a:t>
              </a:r>
            </a:p>
          </p:txBody>
        </p:sp>
        <p:sp>
          <p:nvSpPr>
            <p:cNvPr id="59" name="Textfeld 58">
              <a:extLst>
                <a:ext uri="{FF2B5EF4-FFF2-40B4-BE49-F238E27FC236}">
                  <a16:creationId xmlns:a16="http://schemas.microsoft.com/office/drawing/2014/main" id="{281AE4A8-5AED-1005-029D-82158E78DB58}"/>
                </a:ext>
              </a:extLst>
            </p:cNvPr>
            <p:cNvSpPr txBox="1"/>
            <p:nvPr/>
          </p:nvSpPr>
          <p:spPr>
            <a:xfrm>
              <a:off x="4869155" y="1497738"/>
              <a:ext cx="3788364" cy="769441"/>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Platzieren Sie den </a:t>
              </a:r>
              <a:r>
                <a:rPr lang="de-DE" sz="1100" dirty="0" err="1">
                  <a:latin typeface="Georgia" panose="02040502050405020303" pitchFamily="18" charset="0"/>
                  <a:cs typeface="Calibri" panose="020F0502020204030204" pitchFamily="34" charset="0"/>
                </a:rPr>
                <a:t>Sensorapplikator</a:t>
              </a:r>
              <a:r>
                <a:rPr lang="de-DE" sz="1100" dirty="0">
                  <a:latin typeface="Georgia" panose="02040502050405020303" pitchFamily="18" charset="0"/>
                  <a:cs typeface="Calibri" panose="020F0502020204030204" pitchFamily="34" charset="0"/>
                </a:rPr>
                <a:t> über der vor-bereiteten Stelle und drücken Sie ihn fest auf die Haut.</a:t>
              </a:r>
              <a:r>
                <a:rPr lang="de-DE" sz="1100" baseline="30000" dirty="0">
                  <a:latin typeface="Georgia" panose="02040502050405020303" pitchFamily="18" charset="0"/>
                  <a:cs typeface="Calibri" panose="020F0502020204030204" pitchFamily="34" charset="0"/>
                </a:rPr>
                <a:t>1,2</a:t>
              </a:r>
              <a:r>
                <a:rPr lang="de-DE" sz="1100" dirty="0">
                  <a:latin typeface="Georgia" panose="02040502050405020303" pitchFamily="18" charset="0"/>
                  <a:cs typeface="Calibri" panose="020F0502020204030204" pitchFamily="34" charset="0"/>
                </a:rPr>
                <a:t> Beim Anbringen des Sensors am Körper wird ein dünnes, steriles Filament direkt unter die Haut geschoben.</a:t>
              </a:r>
            </a:p>
          </p:txBody>
        </p:sp>
      </p:grpSp>
      <p:grpSp>
        <p:nvGrpSpPr>
          <p:cNvPr id="68" name="Gruppieren 67">
            <a:extLst>
              <a:ext uri="{FF2B5EF4-FFF2-40B4-BE49-F238E27FC236}">
                <a16:creationId xmlns:a16="http://schemas.microsoft.com/office/drawing/2014/main" id="{BAA50151-292D-5262-01C2-948E3BBBD5D7}"/>
              </a:ext>
            </a:extLst>
          </p:cNvPr>
          <p:cNvGrpSpPr/>
          <p:nvPr/>
        </p:nvGrpSpPr>
        <p:grpSpPr>
          <a:xfrm>
            <a:off x="503627" y="3575941"/>
            <a:ext cx="8153892" cy="943719"/>
            <a:chOff x="519113" y="1414360"/>
            <a:chExt cx="8180834" cy="943719"/>
          </a:xfrm>
        </p:grpSpPr>
        <p:sp>
          <p:nvSpPr>
            <p:cNvPr id="69" name="Rectangle 24">
              <a:extLst>
                <a:ext uri="{FF2B5EF4-FFF2-40B4-BE49-F238E27FC236}">
                  <a16:creationId xmlns:a16="http://schemas.microsoft.com/office/drawing/2014/main" id="{2157094C-A888-7347-4775-3AE2746D9218}"/>
                </a:ext>
              </a:extLst>
            </p:cNvPr>
            <p:cNvSpPr/>
            <p:nvPr/>
          </p:nvSpPr>
          <p:spPr>
            <a:xfrm>
              <a:off x="519113" y="1414360"/>
              <a:ext cx="8180834"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0" name="Oval 102">
              <a:extLst>
                <a:ext uri="{FF2B5EF4-FFF2-40B4-BE49-F238E27FC236}">
                  <a16:creationId xmlns:a16="http://schemas.microsoft.com/office/drawing/2014/main" id="{76C655AA-A48A-ABF6-5F47-A15A5FBAC393}"/>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5</a:t>
              </a:r>
            </a:p>
          </p:txBody>
        </p:sp>
        <p:sp>
          <p:nvSpPr>
            <p:cNvPr id="71" name="Textfeld 70">
              <a:extLst>
                <a:ext uri="{FF2B5EF4-FFF2-40B4-BE49-F238E27FC236}">
                  <a16:creationId xmlns:a16="http://schemas.microsoft.com/office/drawing/2014/main" id="{A30B4366-55B7-D19E-F321-0C45362A03C0}"/>
                </a:ext>
              </a:extLst>
            </p:cNvPr>
            <p:cNvSpPr txBox="1"/>
            <p:nvPr/>
          </p:nvSpPr>
          <p:spPr>
            <a:xfrm>
              <a:off x="1778986" y="1667879"/>
              <a:ext cx="6920960" cy="430887"/>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Ziehen Sie den </a:t>
              </a:r>
              <a:r>
                <a:rPr lang="de-DE" sz="1100" dirty="0" err="1">
                  <a:latin typeface="Georgia" panose="02040502050405020303" pitchFamily="18" charset="0"/>
                  <a:cs typeface="Calibri" panose="020F0502020204030204" pitchFamily="34" charset="0"/>
                </a:rPr>
                <a:t>Sensorapplikator</a:t>
              </a:r>
              <a:r>
                <a:rPr lang="de-DE" sz="1100" dirty="0">
                  <a:latin typeface="Georgia" panose="02040502050405020303" pitchFamily="18" charset="0"/>
                  <a:cs typeface="Calibri" panose="020F0502020204030204" pitchFamily="34" charset="0"/>
                </a:rPr>
                <a:t> vorsichtig vom Körper weg und vergewissern Sie sich, dass der Sensor nach dem Anbringen fest sitzt. </a:t>
              </a:r>
            </a:p>
          </p:txBody>
        </p:sp>
      </p:grpSp>
    </p:spTree>
    <p:extLst>
      <p:ext uri="{BB962C8B-B14F-4D97-AF65-F5344CB8AC3E}">
        <p14:creationId xmlns:p14="http://schemas.microsoft.com/office/powerpoint/2010/main" val="64722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Sensor-Applikation: </a:t>
            </a:r>
            <a:r>
              <a:rPr lang="de-DE" dirty="0" err="1"/>
              <a:t>FreeStyle</a:t>
            </a:r>
            <a:r>
              <a:rPr lang="de-DE" dirty="0"/>
              <a:t> </a:t>
            </a:r>
            <a:r>
              <a:rPr lang="de-DE" dirty="0" err="1"/>
              <a:t>LibrE</a:t>
            </a:r>
            <a:r>
              <a:rPr lang="de-DE" dirty="0"/>
              <a:t> SELECT SENSOR</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16</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en-US" dirty="0"/>
              <a:t>So </a:t>
            </a:r>
            <a:r>
              <a:rPr lang="en-US" dirty="0" err="1"/>
              <a:t>bringen</a:t>
            </a:r>
            <a:r>
              <a:rPr lang="en-US" dirty="0"/>
              <a:t> Sie den </a:t>
            </a:r>
            <a:r>
              <a:rPr lang="en-US" dirty="0" err="1"/>
              <a:t>FreeStyle</a:t>
            </a:r>
            <a:r>
              <a:rPr lang="en-US" dirty="0"/>
              <a:t> Libre Select Sensor an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ACHTUNG: Drücken Sie den </a:t>
            </a:r>
            <a:r>
              <a:rPr lang="de-DE" dirty="0" err="1"/>
              <a:t>Sensorapplikator</a:t>
            </a:r>
            <a:r>
              <a:rPr lang="de-DE" dirty="0"/>
              <a:t> ERST DANN auf die Haut, wenn er sich über der vorbereiteten Stelle befindet, um eine versehentlich falsche Platzierung oder Verletzung zu vermeiden. </a:t>
            </a:r>
            <a:r>
              <a:rPr lang="de-DE" b="1" dirty="0"/>
              <a:t>2. </a:t>
            </a:r>
            <a:r>
              <a:rPr lang="de-DE" dirty="0"/>
              <a:t>HINWEIS: Wenn Sie den Sensor anbringen, kann es zu Blutergüssen oder Blutungen kommen. Nehmen Sie den Sensor ab, wenn die Blutung anhält, und bringen Sie an einer anderen Stelle einen neuen Sensor an.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grpSp>
        <p:nvGrpSpPr>
          <p:cNvPr id="55" name="Gruppieren 54">
            <a:extLst>
              <a:ext uri="{FF2B5EF4-FFF2-40B4-BE49-F238E27FC236}">
                <a16:creationId xmlns:a16="http://schemas.microsoft.com/office/drawing/2014/main" id="{04639E07-45F6-43F7-8BD1-13C3A0B2435A}"/>
              </a:ext>
            </a:extLst>
          </p:cNvPr>
          <p:cNvGrpSpPr/>
          <p:nvPr/>
        </p:nvGrpSpPr>
        <p:grpSpPr>
          <a:xfrm>
            <a:off x="502160" y="1385382"/>
            <a:ext cx="5180720" cy="943719"/>
            <a:chOff x="3476799" y="1414628"/>
            <a:chExt cx="5180720" cy="943719"/>
          </a:xfrm>
        </p:grpSpPr>
        <p:pic>
          <p:nvPicPr>
            <p:cNvPr id="47" name="Picture 9">
              <a:extLst>
                <a:ext uri="{FF2B5EF4-FFF2-40B4-BE49-F238E27FC236}">
                  <a16:creationId xmlns:a16="http://schemas.microsoft.com/office/drawing/2014/main" id="{3A5F4EFD-2DF7-DCC4-E042-A9CC74541F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12" t="3515" r="-19756" b="63335"/>
            <a:stretch/>
          </p:blipFill>
          <p:spPr>
            <a:xfrm>
              <a:off x="3476799" y="1414629"/>
              <a:ext cx="1283829" cy="943718"/>
            </a:xfrm>
            <a:prstGeom prst="rect">
              <a:avLst/>
            </a:prstGeom>
          </p:spPr>
        </p:pic>
        <p:sp>
          <p:nvSpPr>
            <p:cNvPr id="10" name="Rectangle 24">
              <a:extLst>
                <a:ext uri="{FF2B5EF4-FFF2-40B4-BE49-F238E27FC236}">
                  <a16:creationId xmlns:a16="http://schemas.microsoft.com/office/drawing/2014/main" id="{6498A558-B232-9E49-6409-599012040913}"/>
                </a:ext>
              </a:extLst>
            </p:cNvPr>
            <p:cNvSpPr/>
            <p:nvPr/>
          </p:nvSpPr>
          <p:spPr>
            <a:xfrm>
              <a:off x="3480560" y="1414628"/>
              <a:ext cx="5176959"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102">
              <a:extLst>
                <a:ext uri="{FF2B5EF4-FFF2-40B4-BE49-F238E27FC236}">
                  <a16:creationId xmlns:a16="http://schemas.microsoft.com/office/drawing/2014/main" id="{16FB46DE-8044-91EC-CF8E-4904058D7716}"/>
                </a:ext>
              </a:extLst>
            </p:cNvPr>
            <p:cNvSpPr/>
            <p:nvPr/>
          </p:nvSpPr>
          <p:spPr>
            <a:xfrm>
              <a:off x="3521282"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1</a:t>
              </a:r>
            </a:p>
          </p:txBody>
        </p:sp>
        <p:sp>
          <p:nvSpPr>
            <p:cNvPr id="14" name="Textfeld 13">
              <a:extLst>
                <a:ext uri="{FF2B5EF4-FFF2-40B4-BE49-F238E27FC236}">
                  <a16:creationId xmlns:a16="http://schemas.microsoft.com/office/drawing/2014/main" id="{63EA97D0-9850-3115-2573-C882EC2ACE02}"/>
                </a:ext>
              </a:extLst>
            </p:cNvPr>
            <p:cNvSpPr txBox="1"/>
            <p:nvPr/>
          </p:nvSpPr>
          <p:spPr>
            <a:xfrm>
              <a:off x="4869155" y="1497738"/>
              <a:ext cx="3788364" cy="769441"/>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Wählen Sie einen Hautbereich an der Rückseite Ihres Oberarms. Waschen Sie die Anwendungsstelle mit einer einfachen Seife, trocknen Sie die Stelle und reinigen Sie den Bereich mit einem nicht rückfettenden Alkoholtuch.</a:t>
              </a:r>
            </a:p>
          </p:txBody>
        </p:sp>
      </p:grpSp>
      <p:grpSp>
        <p:nvGrpSpPr>
          <p:cNvPr id="15" name="Gruppieren 14">
            <a:extLst>
              <a:ext uri="{FF2B5EF4-FFF2-40B4-BE49-F238E27FC236}">
                <a16:creationId xmlns:a16="http://schemas.microsoft.com/office/drawing/2014/main" id="{FEAC6418-AC66-D475-CCEE-E6B923B716E2}"/>
              </a:ext>
            </a:extLst>
          </p:cNvPr>
          <p:cNvGrpSpPr/>
          <p:nvPr/>
        </p:nvGrpSpPr>
        <p:grpSpPr>
          <a:xfrm>
            <a:off x="5843292" y="1392287"/>
            <a:ext cx="2814034" cy="943719"/>
            <a:chOff x="5843292" y="1392287"/>
            <a:chExt cx="2814034" cy="943719"/>
          </a:xfrm>
        </p:grpSpPr>
        <p:pic>
          <p:nvPicPr>
            <p:cNvPr id="8" name="Picture 9">
              <a:extLst>
                <a:ext uri="{FF2B5EF4-FFF2-40B4-BE49-F238E27FC236}">
                  <a16:creationId xmlns:a16="http://schemas.microsoft.com/office/drawing/2014/main" id="{FAF26DF2-69D8-EAFA-F4C8-606A2587B44C}"/>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rcRect l="3159" t="4008" r="-1" b="4939"/>
            <a:stretch/>
          </p:blipFill>
          <p:spPr>
            <a:xfrm>
              <a:off x="5843292" y="1392288"/>
              <a:ext cx="1047811" cy="943718"/>
            </a:xfrm>
            <a:prstGeom prst="rect">
              <a:avLst/>
            </a:prstGeom>
          </p:spPr>
        </p:pic>
        <p:grpSp>
          <p:nvGrpSpPr>
            <p:cNvPr id="49" name="Gruppieren 48">
              <a:extLst>
                <a:ext uri="{FF2B5EF4-FFF2-40B4-BE49-F238E27FC236}">
                  <a16:creationId xmlns:a16="http://schemas.microsoft.com/office/drawing/2014/main" id="{A195105F-E419-4CD9-39E1-503A75294846}"/>
                </a:ext>
              </a:extLst>
            </p:cNvPr>
            <p:cNvGrpSpPr/>
            <p:nvPr/>
          </p:nvGrpSpPr>
          <p:grpSpPr>
            <a:xfrm>
              <a:off x="5843292" y="1392287"/>
              <a:ext cx="2814034" cy="943719"/>
              <a:chOff x="519113" y="1414360"/>
              <a:chExt cx="2814034" cy="943719"/>
            </a:xfrm>
          </p:grpSpPr>
          <p:sp>
            <p:nvSpPr>
              <p:cNvPr id="12" name="Rectangle 24">
                <a:extLst>
                  <a:ext uri="{FF2B5EF4-FFF2-40B4-BE49-F238E27FC236}">
                    <a16:creationId xmlns:a16="http://schemas.microsoft.com/office/drawing/2014/main" id="{8E8687FF-ED86-072E-ABE3-E06BA8485D24}"/>
                  </a:ext>
                </a:extLst>
              </p:cNvPr>
              <p:cNvSpPr/>
              <p:nvPr/>
            </p:nvSpPr>
            <p:spPr>
              <a:xfrm>
                <a:off x="519113" y="1414360"/>
                <a:ext cx="2814034"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Oval 102">
                <a:extLst>
                  <a:ext uri="{FF2B5EF4-FFF2-40B4-BE49-F238E27FC236}">
                    <a16:creationId xmlns:a16="http://schemas.microsoft.com/office/drawing/2014/main" id="{3493A2EB-EF12-67AC-7CB1-0F86F0821DC4}"/>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2</a:t>
                </a:r>
              </a:p>
            </p:txBody>
          </p:sp>
          <p:sp>
            <p:nvSpPr>
              <p:cNvPr id="9" name="Textfeld 8">
                <a:extLst>
                  <a:ext uri="{FF2B5EF4-FFF2-40B4-BE49-F238E27FC236}">
                    <a16:creationId xmlns:a16="http://schemas.microsoft.com/office/drawing/2014/main" id="{EB632775-8542-0D7C-2E9F-EF7B5EBFDF87}"/>
                  </a:ext>
                </a:extLst>
              </p:cNvPr>
              <p:cNvSpPr txBox="1"/>
              <p:nvPr/>
            </p:nvSpPr>
            <p:spPr>
              <a:xfrm>
                <a:off x="1625661" y="1513755"/>
                <a:ext cx="1692000" cy="769441"/>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Packen Sie den Sensor-</a:t>
                </a:r>
                <a:r>
                  <a:rPr lang="de-DE" sz="1100" dirty="0" err="1">
                    <a:latin typeface="Georgia" panose="02040502050405020303" pitchFamily="18" charset="0"/>
                    <a:cs typeface="Calibri" panose="020F0502020204030204" pitchFamily="34" charset="0"/>
                  </a:rPr>
                  <a:t>applikator</a:t>
                </a:r>
                <a:r>
                  <a:rPr lang="de-DE" sz="1100" dirty="0">
                    <a:latin typeface="Georgia" panose="02040502050405020303" pitchFamily="18" charset="0"/>
                    <a:cs typeface="Calibri" panose="020F0502020204030204" pitchFamily="34" charset="0"/>
                  </a:rPr>
                  <a:t> vorsichtig aus und drehen Sie die Kappe ab.</a:t>
                </a:r>
              </a:p>
            </p:txBody>
          </p:sp>
        </p:grpSp>
      </p:grpSp>
      <p:grpSp>
        <p:nvGrpSpPr>
          <p:cNvPr id="6" name="Gruppieren 5">
            <a:extLst>
              <a:ext uri="{FF2B5EF4-FFF2-40B4-BE49-F238E27FC236}">
                <a16:creationId xmlns:a16="http://schemas.microsoft.com/office/drawing/2014/main" id="{71D9BF00-96C2-173C-9370-96FA70F2DB26}"/>
              </a:ext>
            </a:extLst>
          </p:cNvPr>
          <p:cNvGrpSpPr/>
          <p:nvPr/>
        </p:nvGrpSpPr>
        <p:grpSpPr>
          <a:xfrm>
            <a:off x="4171041" y="2464789"/>
            <a:ext cx="4486285" cy="951883"/>
            <a:chOff x="4153789" y="2464789"/>
            <a:chExt cx="4486285" cy="951883"/>
          </a:xfrm>
        </p:grpSpPr>
        <p:pic>
          <p:nvPicPr>
            <p:cNvPr id="22" name="Grafik 21" descr="Ein Bild, das Entwurf, Zeichnung, Cartoon, Clipart enthält.&#10;&#10;Automatisch generierte Beschreibung">
              <a:extLst>
                <a:ext uri="{FF2B5EF4-FFF2-40B4-BE49-F238E27FC236}">
                  <a16:creationId xmlns:a16="http://schemas.microsoft.com/office/drawing/2014/main" id="{5716D0BE-C316-8F87-69E4-2C52594F40FE}"/>
                </a:ext>
              </a:extLst>
            </p:cNvPr>
            <p:cNvPicPr>
              <a:picLocks noChangeAspect="1"/>
            </p:cNvPicPr>
            <p:nvPr/>
          </p:nvPicPr>
          <p:blipFill>
            <a:blip r:embed="rId4" cstate="print">
              <a:extLst>
                <a:ext uri="{28A0092B-C50C-407E-A947-70E740481C1C}">
                  <a14:useLocalDpi xmlns:a14="http://schemas.microsoft.com/office/drawing/2010/main" val="0"/>
                </a:ext>
              </a:extLst>
            </a:blip>
            <a:srcRect l="1831" t="6263" r="8157" b="7968"/>
            <a:stretch/>
          </p:blipFill>
          <p:spPr>
            <a:xfrm>
              <a:off x="4153789" y="2464789"/>
              <a:ext cx="1033891" cy="943718"/>
            </a:xfrm>
            <a:prstGeom prst="rect">
              <a:avLst/>
            </a:prstGeom>
          </p:spPr>
        </p:pic>
        <p:grpSp>
          <p:nvGrpSpPr>
            <p:cNvPr id="11" name="Gruppieren 10">
              <a:extLst>
                <a:ext uri="{FF2B5EF4-FFF2-40B4-BE49-F238E27FC236}">
                  <a16:creationId xmlns:a16="http://schemas.microsoft.com/office/drawing/2014/main" id="{A740D036-11DC-9235-01B4-FFBC9DCFC9D0}"/>
                </a:ext>
              </a:extLst>
            </p:cNvPr>
            <p:cNvGrpSpPr/>
            <p:nvPr/>
          </p:nvGrpSpPr>
          <p:grpSpPr>
            <a:xfrm>
              <a:off x="4153790" y="2469276"/>
              <a:ext cx="4486284" cy="947396"/>
              <a:chOff x="519113" y="1414360"/>
              <a:chExt cx="4486284" cy="947396"/>
            </a:xfrm>
          </p:grpSpPr>
          <p:sp>
            <p:nvSpPr>
              <p:cNvPr id="17" name="Rectangle 24">
                <a:extLst>
                  <a:ext uri="{FF2B5EF4-FFF2-40B4-BE49-F238E27FC236}">
                    <a16:creationId xmlns:a16="http://schemas.microsoft.com/office/drawing/2014/main" id="{709C1B39-8E76-A2A2-CDD7-4247E9D8D279}"/>
                  </a:ext>
                </a:extLst>
              </p:cNvPr>
              <p:cNvSpPr/>
              <p:nvPr/>
            </p:nvSpPr>
            <p:spPr>
              <a:xfrm>
                <a:off x="519113" y="1414360"/>
                <a:ext cx="4486284"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02">
                <a:extLst>
                  <a:ext uri="{FF2B5EF4-FFF2-40B4-BE49-F238E27FC236}">
                    <a16:creationId xmlns:a16="http://schemas.microsoft.com/office/drawing/2014/main" id="{49E71669-4100-32BA-5EF9-8A0EDE7021FD}"/>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4</a:t>
                </a:r>
              </a:p>
            </p:txBody>
          </p:sp>
          <p:sp>
            <p:nvSpPr>
              <p:cNvPr id="19" name="Textfeld 18">
                <a:extLst>
                  <a:ext uri="{FF2B5EF4-FFF2-40B4-BE49-F238E27FC236}">
                    <a16:creationId xmlns:a16="http://schemas.microsoft.com/office/drawing/2014/main" id="{7AE612DB-DB7A-F917-41AC-8B589FC0BD3E}"/>
                  </a:ext>
                </a:extLst>
              </p:cNvPr>
              <p:cNvSpPr txBox="1"/>
              <p:nvPr/>
            </p:nvSpPr>
            <p:spPr>
              <a:xfrm>
                <a:off x="1617667" y="1423037"/>
                <a:ext cx="3360488" cy="938719"/>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Drücken Sie den </a:t>
                </a:r>
                <a:r>
                  <a:rPr lang="de-DE" sz="1100" dirty="0" err="1">
                    <a:latin typeface="Georgia" panose="02040502050405020303" pitchFamily="18" charset="0"/>
                    <a:cs typeface="Calibri" panose="020F0502020204030204" pitchFamily="34" charset="0"/>
                  </a:rPr>
                  <a:t>Sensorapplikator</a:t>
                </a:r>
                <a:r>
                  <a:rPr lang="de-DE" sz="1100" dirty="0">
                    <a:latin typeface="Georgia" panose="02040502050405020303" pitchFamily="18" charset="0"/>
                    <a:cs typeface="Calibri" panose="020F0502020204030204" pitchFamily="34" charset="0"/>
                  </a:rPr>
                  <a:t> fest bis zum Anschlag auf die Packung, während diese auf einer harten Fläche steht. Bitte Applikator nur dann festdrücken, wenn er sich über der </a:t>
                </a:r>
                <a:r>
                  <a:rPr lang="de-DE" sz="1100" dirty="0" err="1">
                    <a:latin typeface="Georgia" panose="02040502050405020303" pitchFamily="18" charset="0"/>
                    <a:cs typeface="Calibri" panose="020F0502020204030204" pitchFamily="34" charset="0"/>
                  </a:rPr>
                  <a:t>Anbringstelle</a:t>
                </a:r>
                <a:r>
                  <a:rPr lang="de-DE" sz="1100" dirty="0">
                    <a:latin typeface="Georgia" panose="02040502050405020303" pitchFamily="18" charset="0"/>
                    <a:cs typeface="Calibri" panose="020F0502020204030204" pitchFamily="34" charset="0"/>
                  </a:rPr>
                  <a:t> befindet.</a:t>
                </a:r>
              </a:p>
            </p:txBody>
          </p:sp>
        </p:grpSp>
      </p:grpSp>
      <p:grpSp>
        <p:nvGrpSpPr>
          <p:cNvPr id="43" name="Gruppieren 42">
            <a:extLst>
              <a:ext uri="{FF2B5EF4-FFF2-40B4-BE49-F238E27FC236}">
                <a16:creationId xmlns:a16="http://schemas.microsoft.com/office/drawing/2014/main" id="{E1153276-90D8-3115-8BAB-1C8EB128E364}"/>
              </a:ext>
            </a:extLst>
          </p:cNvPr>
          <p:cNvGrpSpPr/>
          <p:nvPr/>
        </p:nvGrpSpPr>
        <p:grpSpPr>
          <a:xfrm>
            <a:off x="505922" y="3546265"/>
            <a:ext cx="4875976" cy="943719"/>
            <a:chOff x="3480560" y="1414628"/>
            <a:chExt cx="5176959" cy="943719"/>
          </a:xfrm>
        </p:grpSpPr>
        <p:sp>
          <p:nvSpPr>
            <p:cNvPr id="46" name="Rectangle 24">
              <a:extLst>
                <a:ext uri="{FF2B5EF4-FFF2-40B4-BE49-F238E27FC236}">
                  <a16:creationId xmlns:a16="http://schemas.microsoft.com/office/drawing/2014/main" id="{99250D13-62F1-BFCC-0331-CC1F847E7241}"/>
                </a:ext>
              </a:extLst>
            </p:cNvPr>
            <p:cNvSpPr/>
            <p:nvPr/>
          </p:nvSpPr>
          <p:spPr>
            <a:xfrm>
              <a:off x="3480560" y="1414628"/>
              <a:ext cx="5176959" cy="943719"/>
            </a:xfrm>
            <a:prstGeom prst="rect">
              <a:avLst/>
            </a:prstGeom>
            <a:solidFill>
              <a:schemeClr val="bg1"/>
            </a:solid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Oval 102">
              <a:extLst>
                <a:ext uri="{FF2B5EF4-FFF2-40B4-BE49-F238E27FC236}">
                  <a16:creationId xmlns:a16="http://schemas.microsoft.com/office/drawing/2014/main" id="{07FA0FC2-E9A9-C087-E268-E30C442B820B}"/>
                </a:ext>
              </a:extLst>
            </p:cNvPr>
            <p:cNvSpPr/>
            <p:nvPr/>
          </p:nvSpPr>
          <p:spPr>
            <a:xfrm>
              <a:off x="3521282"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5</a:t>
              </a:r>
            </a:p>
          </p:txBody>
        </p:sp>
        <p:sp>
          <p:nvSpPr>
            <p:cNvPr id="60" name="Textfeld 59">
              <a:extLst>
                <a:ext uri="{FF2B5EF4-FFF2-40B4-BE49-F238E27FC236}">
                  <a16:creationId xmlns:a16="http://schemas.microsoft.com/office/drawing/2014/main" id="{CBD9CBE0-204B-16D0-1A51-43DC58272CBE}"/>
                </a:ext>
              </a:extLst>
            </p:cNvPr>
            <p:cNvSpPr txBox="1"/>
            <p:nvPr/>
          </p:nvSpPr>
          <p:spPr>
            <a:xfrm>
              <a:off x="4593474" y="1515686"/>
              <a:ext cx="4064044" cy="769441"/>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Platzieren Sie den </a:t>
              </a:r>
              <a:r>
                <a:rPr lang="de-DE" sz="1100" dirty="0" err="1">
                  <a:latin typeface="Georgia" panose="02040502050405020303" pitchFamily="18" charset="0"/>
                  <a:cs typeface="Calibri" panose="020F0502020204030204" pitchFamily="34" charset="0"/>
                </a:rPr>
                <a:t>Sensorapplikator</a:t>
              </a:r>
              <a:r>
                <a:rPr lang="de-DE" sz="1100" dirty="0">
                  <a:latin typeface="Georgia" panose="02040502050405020303" pitchFamily="18" charset="0"/>
                  <a:cs typeface="Calibri" panose="020F0502020204030204" pitchFamily="34" charset="0"/>
                </a:rPr>
                <a:t> über der vorbereiteten Stelle und drücken Sie ihn fest auf die Haut.</a:t>
              </a:r>
              <a:r>
                <a:rPr lang="de-DE" sz="1100" baseline="30000" dirty="0">
                  <a:latin typeface="Georgia" panose="02040502050405020303" pitchFamily="18" charset="0"/>
                  <a:cs typeface="Calibri" panose="020F0502020204030204" pitchFamily="34" charset="0"/>
                </a:rPr>
                <a:t>1,2</a:t>
              </a:r>
              <a:r>
                <a:rPr lang="de-DE" sz="1100" dirty="0">
                  <a:latin typeface="Georgia" panose="02040502050405020303" pitchFamily="18" charset="0"/>
                  <a:cs typeface="Calibri" panose="020F0502020204030204" pitchFamily="34" charset="0"/>
                </a:rPr>
                <a:t> Beim Anbringen des Sensors am Körper wird ein dünnes, steriles Filament direkt unter die Haut geschoben.</a:t>
              </a:r>
            </a:p>
          </p:txBody>
        </p:sp>
      </p:grpSp>
      <p:pic>
        <p:nvPicPr>
          <p:cNvPr id="61" name="Grafik 60" descr="Ein Bild, das Schuhwerk, Zeichnung, Cartoon, Clipart enthält.&#10;&#10;Automatisch generierte Beschreibung">
            <a:extLst>
              <a:ext uri="{FF2B5EF4-FFF2-40B4-BE49-F238E27FC236}">
                <a16:creationId xmlns:a16="http://schemas.microsoft.com/office/drawing/2014/main" id="{BD189A43-2EF7-E2D3-2491-0021F3D15DD1}"/>
              </a:ext>
            </a:extLst>
          </p:cNvPr>
          <p:cNvPicPr>
            <a:picLocks noChangeAspect="1"/>
          </p:cNvPicPr>
          <p:nvPr/>
        </p:nvPicPr>
        <p:blipFill>
          <a:blip r:embed="rId5" cstate="print">
            <a:extLst>
              <a:ext uri="{28A0092B-C50C-407E-A947-70E740481C1C}">
                <a14:useLocalDpi xmlns:a14="http://schemas.microsoft.com/office/drawing/2010/main" val="0"/>
              </a:ext>
            </a:extLst>
          </a:blip>
          <a:srcRect l="-36924" t="1853" r="-26643" b="62700"/>
          <a:stretch/>
        </p:blipFill>
        <p:spPr>
          <a:xfrm>
            <a:off x="502028" y="3541591"/>
            <a:ext cx="1283828" cy="943719"/>
          </a:xfrm>
          <a:prstGeom prst="rect">
            <a:avLst/>
          </a:prstGeom>
        </p:spPr>
      </p:pic>
      <p:grpSp>
        <p:nvGrpSpPr>
          <p:cNvPr id="16" name="Gruppieren 15">
            <a:extLst>
              <a:ext uri="{FF2B5EF4-FFF2-40B4-BE49-F238E27FC236}">
                <a16:creationId xmlns:a16="http://schemas.microsoft.com/office/drawing/2014/main" id="{6A0F13E1-E4A2-DF3B-0D93-140113819B94}"/>
              </a:ext>
            </a:extLst>
          </p:cNvPr>
          <p:cNvGrpSpPr/>
          <p:nvPr/>
        </p:nvGrpSpPr>
        <p:grpSpPr>
          <a:xfrm>
            <a:off x="5547360" y="3552716"/>
            <a:ext cx="3109966" cy="1142208"/>
            <a:chOff x="5843292" y="3552716"/>
            <a:chExt cx="2814034" cy="1142208"/>
          </a:xfrm>
        </p:grpSpPr>
        <p:pic>
          <p:nvPicPr>
            <p:cNvPr id="75" name="Picture 11">
              <a:extLst>
                <a:ext uri="{FF2B5EF4-FFF2-40B4-BE49-F238E27FC236}">
                  <a16:creationId xmlns:a16="http://schemas.microsoft.com/office/drawing/2014/main" id="{991FEEC1-B491-F4F2-D461-A73F5DA2F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876" t="1935" r="-7926" b="60443"/>
            <a:stretch/>
          </p:blipFill>
          <p:spPr>
            <a:xfrm>
              <a:off x="5843292" y="3552716"/>
              <a:ext cx="1047812" cy="943719"/>
            </a:xfrm>
            <a:prstGeom prst="rect">
              <a:avLst/>
            </a:prstGeom>
          </p:spPr>
        </p:pic>
        <p:grpSp>
          <p:nvGrpSpPr>
            <p:cNvPr id="67" name="Gruppieren 66">
              <a:extLst>
                <a:ext uri="{FF2B5EF4-FFF2-40B4-BE49-F238E27FC236}">
                  <a16:creationId xmlns:a16="http://schemas.microsoft.com/office/drawing/2014/main" id="{3456240C-08FE-3923-F1A7-F100B77FAE71}"/>
                </a:ext>
              </a:extLst>
            </p:cNvPr>
            <p:cNvGrpSpPr/>
            <p:nvPr/>
          </p:nvGrpSpPr>
          <p:grpSpPr>
            <a:xfrm>
              <a:off x="5843292" y="3553087"/>
              <a:ext cx="2814034" cy="1141837"/>
              <a:chOff x="519113" y="1414360"/>
              <a:chExt cx="2814034" cy="1141837"/>
            </a:xfrm>
          </p:grpSpPr>
          <p:sp>
            <p:nvSpPr>
              <p:cNvPr id="72" name="Rectangle 24">
                <a:extLst>
                  <a:ext uri="{FF2B5EF4-FFF2-40B4-BE49-F238E27FC236}">
                    <a16:creationId xmlns:a16="http://schemas.microsoft.com/office/drawing/2014/main" id="{93D5CA2D-7CB7-97B7-EF78-68F73412F9D7}"/>
                  </a:ext>
                </a:extLst>
              </p:cNvPr>
              <p:cNvSpPr/>
              <p:nvPr/>
            </p:nvSpPr>
            <p:spPr>
              <a:xfrm>
                <a:off x="519113" y="1414360"/>
                <a:ext cx="2814034"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Oval 102">
                <a:extLst>
                  <a:ext uri="{FF2B5EF4-FFF2-40B4-BE49-F238E27FC236}">
                    <a16:creationId xmlns:a16="http://schemas.microsoft.com/office/drawing/2014/main" id="{CB145550-1DF1-BC91-0680-6BC7D2DA70B6}"/>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6</a:t>
                </a:r>
              </a:p>
            </p:txBody>
          </p:sp>
          <p:sp>
            <p:nvSpPr>
              <p:cNvPr id="74" name="Textfeld 73">
                <a:extLst>
                  <a:ext uri="{FF2B5EF4-FFF2-40B4-BE49-F238E27FC236}">
                    <a16:creationId xmlns:a16="http://schemas.microsoft.com/office/drawing/2014/main" id="{D6A4C553-ECD3-295F-4EEB-5150EAB59CCB}"/>
                  </a:ext>
                </a:extLst>
              </p:cNvPr>
              <p:cNvSpPr txBox="1"/>
              <p:nvPr/>
            </p:nvSpPr>
            <p:spPr>
              <a:xfrm>
                <a:off x="1593134" y="1448201"/>
                <a:ext cx="1722597" cy="1107996"/>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Ziehen Sie den Sensor-</a:t>
                </a:r>
                <a:r>
                  <a:rPr lang="de-DE" sz="1100" dirty="0" err="1">
                    <a:latin typeface="Georgia" panose="02040502050405020303" pitchFamily="18" charset="0"/>
                    <a:cs typeface="Calibri" panose="020F0502020204030204" pitchFamily="34" charset="0"/>
                  </a:rPr>
                  <a:t>applikator</a:t>
                </a:r>
                <a:r>
                  <a:rPr lang="de-DE" sz="1100" dirty="0">
                    <a:latin typeface="Georgia" panose="02040502050405020303" pitchFamily="18" charset="0"/>
                    <a:cs typeface="Calibri" panose="020F0502020204030204" pitchFamily="34" charset="0"/>
                  </a:rPr>
                  <a:t> vorsichtig vom Körper weg und </a:t>
                </a:r>
                <a:r>
                  <a:rPr lang="de-DE" sz="1100" dirty="0" err="1">
                    <a:latin typeface="Georgia" panose="02040502050405020303" pitchFamily="18" charset="0"/>
                    <a:cs typeface="Calibri" panose="020F0502020204030204" pitchFamily="34" charset="0"/>
                  </a:rPr>
                  <a:t>verge-wissern</a:t>
                </a:r>
                <a:r>
                  <a:rPr lang="de-DE" sz="1100" dirty="0">
                    <a:latin typeface="Georgia" panose="02040502050405020303" pitchFamily="18" charset="0"/>
                    <a:cs typeface="Calibri" panose="020F0502020204030204" pitchFamily="34" charset="0"/>
                  </a:rPr>
                  <a:t> Sie sich, dass der Sensor fest sitzt. </a:t>
                </a:r>
              </a:p>
              <a:p>
                <a:endParaRPr lang="de-DE" sz="1100" dirty="0">
                  <a:latin typeface="Georgia" panose="02040502050405020303" pitchFamily="18" charset="0"/>
                  <a:cs typeface="Calibri" panose="020F0502020204030204" pitchFamily="34" charset="0"/>
                </a:endParaRPr>
              </a:p>
            </p:txBody>
          </p:sp>
        </p:grpSp>
      </p:grpSp>
      <p:grpSp>
        <p:nvGrpSpPr>
          <p:cNvPr id="20" name="Gruppieren 19">
            <a:extLst>
              <a:ext uri="{FF2B5EF4-FFF2-40B4-BE49-F238E27FC236}">
                <a16:creationId xmlns:a16="http://schemas.microsoft.com/office/drawing/2014/main" id="{9EF64C42-79F5-2B18-27F6-37C713B958F0}"/>
              </a:ext>
            </a:extLst>
          </p:cNvPr>
          <p:cNvGrpSpPr/>
          <p:nvPr/>
        </p:nvGrpSpPr>
        <p:grpSpPr>
          <a:xfrm>
            <a:off x="505921" y="2469276"/>
            <a:ext cx="3747849" cy="979251"/>
            <a:chOff x="505921" y="2469276"/>
            <a:chExt cx="3747849" cy="979251"/>
          </a:xfrm>
        </p:grpSpPr>
        <p:pic>
          <p:nvPicPr>
            <p:cNvPr id="23" name="Grafik 22">
              <a:extLst>
                <a:ext uri="{FF2B5EF4-FFF2-40B4-BE49-F238E27FC236}">
                  <a16:creationId xmlns:a16="http://schemas.microsoft.com/office/drawing/2014/main" id="{57262A6C-9260-9C77-9053-CD0F141BF6D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3915" y="2473415"/>
              <a:ext cx="1049331" cy="944254"/>
            </a:xfrm>
            <a:prstGeom prst="rect">
              <a:avLst/>
            </a:prstGeom>
          </p:spPr>
        </p:pic>
        <p:grpSp>
          <p:nvGrpSpPr>
            <p:cNvPr id="25" name="Gruppieren 24">
              <a:extLst>
                <a:ext uri="{FF2B5EF4-FFF2-40B4-BE49-F238E27FC236}">
                  <a16:creationId xmlns:a16="http://schemas.microsoft.com/office/drawing/2014/main" id="{A014F060-5D87-B598-F2F0-832F29FD8A7B}"/>
                </a:ext>
              </a:extLst>
            </p:cNvPr>
            <p:cNvGrpSpPr/>
            <p:nvPr/>
          </p:nvGrpSpPr>
          <p:grpSpPr>
            <a:xfrm>
              <a:off x="505921" y="2469276"/>
              <a:ext cx="3747849" cy="979251"/>
              <a:chOff x="519113" y="1414360"/>
              <a:chExt cx="3747849" cy="979251"/>
            </a:xfrm>
          </p:grpSpPr>
          <p:sp>
            <p:nvSpPr>
              <p:cNvPr id="27" name="Rectangle 24">
                <a:extLst>
                  <a:ext uri="{FF2B5EF4-FFF2-40B4-BE49-F238E27FC236}">
                    <a16:creationId xmlns:a16="http://schemas.microsoft.com/office/drawing/2014/main" id="{DAF049D8-3C44-4D6C-0BB8-6BF524812C84}"/>
                  </a:ext>
                </a:extLst>
              </p:cNvPr>
              <p:cNvSpPr/>
              <p:nvPr/>
            </p:nvSpPr>
            <p:spPr>
              <a:xfrm>
                <a:off x="519113" y="1414360"/>
                <a:ext cx="3566250" cy="943719"/>
              </a:xfrm>
              <a:prstGeom prst="rect">
                <a:avLst/>
              </a:prstGeom>
              <a:noFill/>
              <a:ln>
                <a:solidFill>
                  <a:srgbClr val="001489"/>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Oval 102">
                <a:extLst>
                  <a:ext uri="{FF2B5EF4-FFF2-40B4-BE49-F238E27FC236}">
                    <a16:creationId xmlns:a16="http://schemas.microsoft.com/office/drawing/2014/main" id="{2D2EED75-6EE5-5BBF-6FB7-973C407CFB23}"/>
                  </a:ext>
                </a:extLst>
              </p:cNvPr>
              <p:cNvSpPr/>
              <p:nvPr/>
            </p:nvSpPr>
            <p:spPr>
              <a:xfrm>
                <a:off x="549983" y="1455291"/>
                <a:ext cx="179853" cy="184198"/>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000" b="1" dirty="0">
                    <a:solidFill>
                      <a:srgbClr val="001489"/>
                    </a:solidFill>
                    <a:latin typeface="Georgia" panose="02040502050405020303" pitchFamily="18" charset="0"/>
                  </a:rPr>
                  <a:t>3</a:t>
                </a:r>
              </a:p>
            </p:txBody>
          </p:sp>
          <p:sp>
            <p:nvSpPr>
              <p:cNvPr id="29" name="Textfeld 28">
                <a:extLst>
                  <a:ext uri="{FF2B5EF4-FFF2-40B4-BE49-F238E27FC236}">
                    <a16:creationId xmlns:a16="http://schemas.microsoft.com/office/drawing/2014/main" id="{D82279B6-F9CC-ACBA-3D3F-83A809E5A00A}"/>
                  </a:ext>
                </a:extLst>
              </p:cNvPr>
              <p:cNvSpPr txBox="1"/>
              <p:nvPr/>
            </p:nvSpPr>
            <p:spPr>
              <a:xfrm>
                <a:off x="1531110" y="1454892"/>
                <a:ext cx="2735852" cy="938719"/>
              </a:xfrm>
              <a:prstGeom prst="rect">
                <a:avLst/>
              </a:prstGeom>
              <a:noFill/>
            </p:spPr>
            <p:txBody>
              <a:bodyPr wrap="square">
                <a:spAutoFit/>
              </a:bodyPr>
              <a:lstStyle/>
              <a:p>
                <a:r>
                  <a:rPr lang="de-DE" sz="1100" dirty="0">
                    <a:latin typeface="Georgia" panose="02040502050405020303" pitchFamily="18" charset="0"/>
                    <a:cs typeface="Calibri" panose="020F0502020204030204" pitchFamily="34" charset="0"/>
                  </a:rPr>
                  <a:t>Entfernen Sie die Schutzfolie der Sensorpackung und richten Sie die dunkle Markierung des Sensor-</a:t>
                </a:r>
                <a:r>
                  <a:rPr lang="de-DE" sz="1100" dirty="0" err="1">
                    <a:latin typeface="Georgia" panose="02040502050405020303" pitchFamily="18" charset="0"/>
                    <a:cs typeface="Calibri" panose="020F0502020204030204" pitchFamily="34" charset="0"/>
                  </a:rPr>
                  <a:t>applikators</a:t>
                </a:r>
                <a:r>
                  <a:rPr lang="de-DE" sz="1100" dirty="0">
                    <a:latin typeface="Georgia" panose="02040502050405020303" pitchFamily="18" charset="0"/>
                    <a:cs typeface="Calibri" panose="020F0502020204030204" pitchFamily="34" charset="0"/>
                  </a:rPr>
                  <a:t> an der dunklen Markierung auf der Sensorpackung aus.</a:t>
                </a:r>
              </a:p>
            </p:txBody>
          </p:sp>
        </p:grpSp>
      </p:grpSp>
    </p:spTree>
    <p:extLst>
      <p:ext uri="{BB962C8B-B14F-4D97-AF65-F5344CB8AC3E}">
        <p14:creationId xmlns:p14="http://schemas.microsoft.com/office/powerpoint/2010/main" val="330347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Person, Wand, Im Haus, Kleidung enthält.&#10;&#10;KI-generierte Inhalte können fehlerhaft sein.">
            <a:extLst>
              <a:ext uri="{FF2B5EF4-FFF2-40B4-BE49-F238E27FC236}">
                <a16:creationId xmlns:a16="http://schemas.microsoft.com/office/drawing/2014/main" id="{313DD563-32B1-0276-EAD8-BC01347EEA5E}"/>
              </a:ext>
            </a:extLst>
          </p:cNvPr>
          <p:cNvPicPr>
            <a:picLocks noChangeAspect="1"/>
          </p:cNvPicPr>
          <p:nvPr/>
        </p:nvPicPr>
        <p:blipFill>
          <a:blip r:embed="rId2">
            <a:extLst>
              <a:ext uri="{28A0092B-C50C-407E-A947-70E740481C1C}">
                <a14:useLocalDpi xmlns:a14="http://schemas.microsoft.com/office/drawing/2010/main" val="0"/>
              </a:ext>
            </a:extLst>
          </a:blip>
          <a:srcRect l="40883" t="8751" r="11817" b="6578"/>
          <a:stretch/>
        </p:blipFill>
        <p:spPr>
          <a:xfrm>
            <a:off x="4818888" y="-1"/>
            <a:ext cx="4325111" cy="5143497"/>
          </a:xfrm>
          <a:prstGeom prst="rect">
            <a:avLst/>
          </a:prstGeom>
        </p:spPr>
      </p:pic>
      <p:sp>
        <p:nvSpPr>
          <p:cNvPr id="16" name="Text Placeholder 15">
            <a:extLst>
              <a:ext uri="{FF2B5EF4-FFF2-40B4-BE49-F238E27FC236}">
                <a16:creationId xmlns:a16="http://schemas.microsoft.com/office/drawing/2014/main" id="{83BF4038-DD07-4AAD-967B-8FF680D96B21}"/>
              </a:ext>
            </a:extLst>
          </p:cNvPr>
          <p:cNvSpPr>
            <a:spLocks noGrp="1"/>
          </p:cNvSpPr>
          <p:nvPr>
            <p:ph type="body" sz="quarter" idx="18"/>
          </p:nvPr>
        </p:nvSpPr>
        <p:spPr/>
        <p:txBody>
          <a:bodyPr/>
          <a:lstStyle/>
          <a:p>
            <a:r>
              <a:rPr lang="de-DE" dirty="0"/>
              <a:t>Sensor-Applikation</a:t>
            </a:r>
          </a:p>
        </p:txBody>
      </p:sp>
      <p:sp>
        <p:nvSpPr>
          <p:cNvPr id="4" name="Date Placeholder 3">
            <a:extLst>
              <a:ext uri="{FF2B5EF4-FFF2-40B4-BE49-F238E27FC236}">
                <a16:creationId xmlns:a16="http://schemas.microsoft.com/office/drawing/2014/main" id="{1B038C32-E802-4F5C-847A-3B455F5EFA22}"/>
              </a:ext>
            </a:extLst>
          </p:cNvPr>
          <p:cNvSpPr>
            <a:spLocks noGrp="1"/>
          </p:cNvSpPr>
          <p:nvPr>
            <p:ph type="dt" sz="half" idx="23"/>
          </p:nvPr>
        </p:nvSpPr>
        <p:spPr/>
        <p:txBody>
          <a:bodyPr/>
          <a:lstStyle/>
          <a:p>
            <a:fld id="{2A5E5EE2-FA86-4747-9FC5-54AB43A5B6DB}" type="datetime5">
              <a:rPr lang="en-US" smtClean="0">
                <a:solidFill>
                  <a:schemeClr val="bg1"/>
                </a:solidFill>
              </a:rPr>
              <a:t>20-May-25</a:t>
            </a:fld>
            <a:endParaRPr lang="en-IN" dirty="0">
              <a:solidFill>
                <a:schemeClr val="bg1"/>
              </a:solidFill>
            </a:endParaRPr>
          </a:p>
        </p:txBody>
      </p:sp>
      <p:sp>
        <p:nvSpPr>
          <p:cNvPr id="9" name="Slide Number Placeholder 8">
            <a:extLst>
              <a:ext uri="{FF2B5EF4-FFF2-40B4-BE49-F238E27FC236}">
                <a16:creationId xmlns:a16="http://schemas.microsoft.com/office/drawing/2014/main" id="{3879705B-C333-4165-8B85-A89C3F277052}"/>
              </a:ext>
            </a:extLst>
          </p:cNvPr>
          <p:cNvSpPr>
            <a:spLocks noGrp="1"/>
          </p:cNvSpPr>
          <p:nvPr>
            <p:ph type="sldNum" sz="quarter" idx="25"/>
          </p:nvPr>
        </p:nvSpPr>
        <p:spPr/>
        <p:txBody>
          <a:bodyPr/>
          <a:lstStyle/>
          <a:p>
            <a:r>
              <a:rPr lang="en-IN" dirty="0">
                <a:solidFill>
                  <a:schemeClr val="bg1"/>
                </a:solidFill>
              </a:rPr>
              <a:t>|    </a:t>
            </a:r>
            <a:fld id="{7B2119CD-3B2D-4CEB-B404-D2E3F8CD6D69}" type="slidenum">
              <a:rPr lang="en-IN" smtClean="0">
                <a:solidFill>
                  <a:schemeClr val="bg1"/>
                </a:solidFill>
              </a:rPr>
              <a:pPr/>
              <a:t>17</a:t>
            </a:fld>
            <a:endParaRPr lang="en-IN" dirty="0">
              <a:solidFill>
                <a:schemeClr val="bg1"/>
              </a:solidFill>
            </a:endParaRPr>
          </a:p>
        </p:txBody>
      </p:sp>
      <p:sp>
        <p:nvSpPr>
          <p:cNvPr id="10" name="Title 9">
            <a:extLst>
              <a:ext uri="{FF2B5EF4-FFF2-40B4-BE49-F238E27FC236}">
                <a16:creationId xmlns:a16="http://schemas.microsoft.com/office/drawing/2014/main" id="{3742C4C8-9507-4005-8C0E-9317CD38B5F3}"/>
              </a:ext>
            </a:extLst>
          </p:cNvPr>
          <p:cNvSpPr>
            <a:spLocks noGrp="1"/>
          </p:cNvSpPr>
          <p:nvPr>
            <p:ph type="title"/>
          </p:nvPr>
        </p:nvSpPr>
        <p:spPr>
          <a:xfrm>
            <a:off x="502919" y="568800"/>
            <a:ext cx="4176001" cy="390526"/>
          </a:xfrm>
        </p:spPr>
        <p:txBody>
          <a:bodyPr/>
          <a:lstStyle/>
          <a:p>
            <a:r>
              <a:rPr lang="de-DE" sz="2200" dirty="0"/>
              <a:t>Tipps für die Sensoranbringung </a:t>
            </a:r>
            <a:endParaRPr lang="en-IN" sz="2200" dirty="0">
              <a:solidFill>
                <a:srgbClr val="001489"/>
              </a:solidFill>
            </a:endParaRPr>
          </a:p>
        </p:txBody>
      </p:sp>
      <p:sp>
        <p:nvSpPr>
          <p:cNvPr id="2" name="Textplatzhalter 1">
            <a:extLst>
              <a:ext uri="{FF2B5EF4-FFF2-40B4-BE49-F238E27FC236}">
                <a16:creationId xmlns:a16="http://schemas.microsoft.com/office/drawing/2014/main" id="{81B51753-35C4-FC90-4D32-319DA9AFF4C4}"/>
              </a:ext>
            </a:extLst>
          </p:cNvPr>
          <p:cNvSpPr>
            <a:spLocks noGrp="1"/>
          </p:cNvSpPr>
          <p:nvPr>
            <p:ph type="body" sz="quarter" idx="11"/>
          </p:nvPr>
        </p:nvSpPr>
        <p:spPr>
          <a:xfrm>
            <a:off x="503238" y="4719638"/>
            <a:ext cx="4176000" cy="138112"/>
          </a:xfrm>
        </p:spPr>
        <p:txBody>
          <a:bodyPr/>
          <a:lstStyle/>
          <a:p>
            <a:br>
              <a:rPr lang="de-DE" b="1" dirty="0"/>
            </a:br>
            <a:r>
              <a:rPr lang="de-DE" b="1" dirty="0"/>
              <a:t>1. </a:t>
            </a:r>
            <a:r>
              <a:rPr lang="de-DE" dirty="0"/>
              <a:t>Der Sensor ist in bis zu 1 m Wassertiefe </a:t>
            </a:r>
            <a:r>
              <a:rPr lang="de-DE" dirty="0" err="1"/>
              <a:t>für</a:t>
            </a:r>
            <a:r>
              <a:rPr lang="de-DE" dirty="0"/>
              <a:t> die Dauer von bis zu 30 Minuten wasserfest.</a:t>
            </a:r>
          </a:p>
        </p:txBody>
      </p:sp>
      <p:sp>
        <p:nvSpPr>
          <p:cNvPr id="5" name="Textplatzhalter 4">
            <a:extLst>
              <a:ext uri="{FF2B5EF4-FFF2-40B4-BE49-F238E27FC236}">
                <a16:creationId xmlns:a16="http://schemas.microsoft.com/office/drawing/2014/main" id="{D7545CFE-55B6-97C4-647A-467C3E59C361}"/>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latin typeface="+mn-lt"/>
            </a:endParaRPr>
          </a:p>
          <a:p>
            <a:endParaRPr lang="de-DE" dirty="0">
              <a:latin typeface="+mn-lt"/>
            </a:endParaRPr>
          </a:p>
        </p:txBody>
      </p:sp>
      <p:sp>
        <p:nvSpPr>
          <p:cNvPr id="6" name="Textplatzhalter 68">
            <a:extLst>
              <a:ext uri="{FF2B5EF4-FFF2-40B4-BE49-F238E27FC236}">
                <a16:creationId xmlns:a16="http://schemas.microsoft.com/office/drawing/2014/main" id="{3A6A7E5F-A2F0-71EF-12D8-B46570DE9500}"/>
              </a:ext>
            </a:extLst>
          </p:cNvPr>
          <p:cNvSpPr>
            <a:spLocks noGrp="1"/>
          </p:cNvSpPr>
          <p:nvPr>
            <p:ph type="body" sz="quarter" idx="19"/>
          </p:nvPr>
        </p:nvSpPr>
        <p:spPr>
          <a:xfrm>
            <a:off x="1059890" y="1557097"/>
            <a:ext cx="3619029" cy="390525"/>
          </a:xfrm>
        </p:spPr>
        <p:txBody>
          <a:bodyPr/>
          <a:lstStyle/>
          <a:p>
            <a:pPr>
              <a:lnSpc>
                <a:spcPts val="1580"/>
              </a:lnSpc>
              <a:spcBef>
                <a:spcPts val="0"/>
              </a:spcBef>
              <a:spcAft>
                <a:spcPts val="3400"/>
              </a:spcAft>
            </a:pPr>
            <a:r>
              <a:rPr lang="de-DE" sz="1200" b="0" cap="none" dirty="0">
                <a:solidFill>
                  <a:schemeClr val="tx1"/>
                </a:solidFill>
                <a:latin typeface="Georgia" panose="02040502050405020303" pitchFamily="18" charset="0"/>
              </a:rPr>
              <a:t>Sensor nicht direkt nach dem Duschen oder einem Vollbad setzen</a:t>
            </a:r>
          </a:p>
          <a:p>
            <a:pPr>
              <a:lnSpc>
                <a:spcPts val="1580"/>
              </a:lnSpc>
              <a:spcBef>
                <a:spcPts val="0"/>
              </a:spcBef>
              <a:spcAft>
                <a:spcPts val="3400"/>
              </a:spcAft>
            </a:pPr>
            <a:r>
              <a:rPr kumimoji="0" lang="de-DE" sz="12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Sensor</a:t>
            </a:r>
            <a:r>
              <a:rPr kumimoji="0" lang="de-DE" sz="12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immer an einer </a:t>
            </a:r>
            <a:r>
              <a:rPr kumimoji="0" lang="de-DE" sz="12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anderen Stelle</a:t>
            </a:r>
            <a:r>
              <a:rPr kumimoji="0" lang="de-DE" sz="12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t>
            </a:r>
            <a:r>
              <a:rPr kumimoji="0" lang="de-DE" sz="12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der Oberarmrückseite</a:t>
            </a:r>
            <a:r>
              <a:rPr kumimoji="0" lang="de-DE" sz="12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anbringen</a:t>
            </a:r>
          </a:p>
          <a:p>
            <a:pPr>
              <a:lnSpc>
                <a:spcPts val="1580"/>
              </a:lnSpc>
              <a:spcBef>
                <a:spcPts val="0"/>
              </a:spcBef>
              <a:spcAft>
                <a:spcPts val="3400"/>
              </a:spcAft>
            </a:pPr>
            <a:r>
              <a:rPr lang="de-DE" sz="1200" b="0" cap="none" dirty="0">
                <a:solidFill>
                  <a:schemeClr val="tx1"/>
                </a:solidFill>
                <a:latin typeface="Georgia" panose="02040502050405020303" pitchFamily="18" charset="0"/>
              </a:rPr>
              <a:t>Wasserfester Sensor zum Baden, Duschen, </a:t>
            </a:r>
            <a:br>
              <a:rPr lang="de-DE" sz="1200" b="0" cap="none" dirty="0">
                <a:solidFill>
                  <a:schemeClr val="tx1"/>
                </a:solidFill>
                <a:latin typeface="Georgia" panose="02040502050405020303" pitchFamily="18" charset="0"/>
              </a:rPr>
            </a:br>
            <a:r>
              <a:rPr lang="de-DE" sz="1200" b="0" cap="none" dirty="0">
                <a:solidFill>
                  <a:schemeClr val="tx1"/>
                </a:solidFill>
                <a:latin typeface="Georgia" panose="02040502050405020303" pitchFamily="18" charset="0"/>
              </a:rPr>
              <a:t>Schwimmen oder für die Sauna geeignet</a:t>
            </a:r>
            <a:r>
              <a:rPr lang="de-DE" sz="1200" b="0" cap="none" baseline="30000" dirty="0">
                <a:solidFill>
                  <a:schemeClr val="tx1"/>
                </a:solidFill>
                <a:latin typeface="Georgia" panose="02040502050405020303" pitchFamily="18" charset="0"/>
              </a:rPr>
              <a:t>1</a:t>
            </a:r>
            <a:endParaRPr lang="de-DE" sz="1200" b="0" cap="none" dirty="0">
              <a:solidFill>
                <a:schemeClr val="tx1"/>
              </a:solidFill>
              <a:latin typeface="Georgia" panose="02040502050405020303" pitchFamily="18" charset="0"/>
            </a:endParaRPr>
          </a:p>
        </p:txBody>
      </p:sp>
      <p:pic>
        <p:nvPicPr>
          <p:cNvPr id="8" name="Grafik 7">
            <a:extLst>
              <a:ext uri="{FF2B5EF4-FFF2-40B4-BE49-F238E27FC236}">
                <a16:creationId xmlns:a16="http://schemas.microsoft.com/office/drawing/2014/main" id="{6BC78053-C063-E107-E7A3-077AC56CF6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4619" y="1564857"/>
            <a:ext cx="392026" cy="392026"/>
          </a:xfrm>
          <a:prstGeom prst="rect">
            <a:avLst/>
          </a:prstGeom>
        </p:spPr>
      </p:pic>
      <p:pic>
        <p:nvPicPr>
          <p:cNvPr id="11" name="Grafik 10">
            <a:extLst>
              <a:ext uri="{FF2B5EF4-FFF2-40B4-BE49-F238E27FC236}">
                <a16:creationId xmlns:a16="http://schemas.microsoft.com/office/drawing/2014/main" id="{9F145BFB-9780-4ED1-9283-4407BB2D3E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0682" y="2372883"/>
            <a:ext cx="283317" cy="396000"/>
          </a:xfrm>
          <a:prstGeom prst="rect">
            <a:avLst/>
          </a:prstGeom>
        </p:spPr>
      </p:pic>
      <p:pic>
        <p:nvPicPr>
          <p:cNvPr id="12" name="Grafik 11">
            <a:extLst>
              <a:ext uri="{FF2B5EF4-FFF2-40B4-BE49-F238E27FC236}">
                <a16:creationId xmlns:a16="http://schemas.microsoft.com/office/drawing/2014/main" id="{B9FEAC70-640E-BE2C-EE13-EC458D8A1D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3238" y="3221301"/>
            <a:ext cx="434040" cy="434040"/>
          </a:xfrm>
          <a:prstGeom prst="rect">
            <a:avLst/>
          </a:prstGeom>
        </p:spPr>
      </p:pic>
      <p:grpSp>
        <p:nvGrpSpPr>
          <p:cNvPr id="13" name="Gruppieren 12">
            <a:extLst>
              <a:ext uri="{FF2B5EF4-FFF2-40B4-BE49-F238E27FC236}">
                <a16:creationId xmlns:a16="http://schemas.microsoft.com/office/drawing/2014/main" id="{74CC2759-0B4F-766D-E829-3820B68FE89C}"/>
              </a:ext>
            </a:extLst>
          </p:cNvPr>
          <p:cNvGrpSpPr/>
          <p:nvPr/>
        </p:nvGrpSpPr>
        <p:grpSpPr>
          <a:xfrm>
            <a:off x="503238" y="2164873"/>
            <a:ext cx="4068762" cy="813753"/>
            <a:chOff x="3828081" y="2181881"/>
            <a:chExt cx="4812680" cy="813753"/>
          </a:xfrm>
        </p:grpSpPr>
        <p:cxnSp>
          <p:nvCxnSpPr>
            <p:cNvPr id="15" name="Gerader Verbinder 21">
              <a:extLst>
                <a:ext uri="{FF2B5EF4-FFF2-40B4-BE49-F238E27FC236}">
                  <a16:creationId xmlns:a16="http://schemas.microsoft.com/office/drawing/2014/main" id="{4A305860-ABA1-3373-A30E-C3859EC9324E}"/>
                </a:ext>
              </a:extLst>
            </p:cNvPr>
            <p:cNvCxnSpPr>
              <a:cxnSpLocks/>
            </p:cNvCxnSpPr>
            <p:nvPr/>
          </p:nvCxnSpPr>
          <p:spPr>
            <a:xfrm>
              <a:off x="3828081" y="2181881"/>
              <a:ext cx="4812680" cy="0"/>
            </a:xfrm>
            <a:prstGeom prst="line">
              <a:avLst/>
            </a:prstGeom>
            <a:noFill/>
            <a:ln w="9525" cap="flat" cmpd="sng" algn="ctr">
              <a:solidFill>
                <a:srgbClr val="001489"/>
              </a:solidFill>
              <a:prstDash val="dash"/>
            </a:ln>
            <a:effectLst/>
          </p:spPr>
        </p:cxnSp>
        <p:cxnSp>
          <p:nvCxnSpPr>
            <p:cNvPr id="17" name="Gerader Verbinder 21">
              <a:extLst>
                <a:ext uri="{FF2B5EF4-FFF2-40B4-BE49-F238E27FC236}">
                  <a16:creationId xmlns:a16="http://schemas.microsoft.com/office/drawing/2014/main" id="{75C2FFF0-BF2B-2108-E79C-D77709013618}"/>
                </a:ext>
              </a:extLst>
            </p:cNvPr>
            <p:cNvCxnSpPr>
              <a:cxnSpLocks/>
            </p:cNvCxnSpPr>
            <p:nvPr/>
          </p:nvCxnSpPr>
          <p:spPr>
            <a:xfrm>
              <a:off x="3828081" y="2995634"/>
              <a:ext cx="4812680" cy="0"/>
            </a:xfrm>
            <a:prstGeom prst="line">
              <a:avLst/>
            </a:prstGeom>
            <a:noFill/>
            <a:ln w="9525" cap="flat" cmpd="sng" algn="ctr">
              <a:solidFill>
                <a:srgbClr val="001489"/>
              </a:solidFill>
              <a:prstDash val="dash"/>
            </a:ln>
            <a:effectLst/>
          </p:spPr>
        </p:cxnSp>
      </p:grpSp>
      <p:sp>
        <p:nvSpPr>
          <p:cNvPr id="3" name="Abgerundetes Rechteck 3">
            <a:extLst>
              <a:ext uri="{FF2B5EF4-FFF2-40B4-BE49-F238E27FC236}">
                <a16:creationId xmlns:a16="http://schemas.microsoft.com/office/drawing/2014/main" id="{46972459-77EB-3C87-B757-839B64F4986C}"/>
              </a:ext>
            </a:extLst>
          </p:cNvPr>
          <p:cNvSpPr/>
          <p:nvPr/>
        </p:nvSpPr>
        <p:spPr>
          <a:xfrm>
            <a:off x="505695" y="4039110"/>
            <a:ext cx="4066305" cy="520312"/>
          </a:xfrm>
          <a:prstGeom prst="roundRect">
            <a:avLst>
              <a:gd name="adj" fmla="val 0"/>
            </a:avLst>
          </a:prstGeom>
          <a:ln w="9525">
            <a:solidFill>
              <a:srgbClr val="001489"/>
            </a:solidFill>
          </a:ln>
        </p:spPr>
        <p:txBody>
          <a:bodyPr wrap="square" lIns="90000" tIns="90000" rIns="90000" bIns="90000">
            <a:spAutoFit/>
          </a:bodyPr>
          <a:lstStyle/>
          <a:p>
            <a:pPr>
              <a:tabLst>
                <a:tab pos="2617788" algn="l"/>
              </a:tabLst>
            </a:pPr>
            <a:r>
              <a:rPr lang="de-DE" sz="1100" dirty="0">
                <a:cs typeface="Calibri" panose="020F0502020204030204" pitchFamily="34" charset="0"/>
              </a:rPr>
              <a:t>Mehr Tipps und Unterstützung für Ihren Alltag mit </a:t>
            </a:r>
            <a:r>
              <a:rPr lang="de-DE" sz="1100" dirty="0" err="1">
                <a:cs typeface="Calibri" panose="020F0502020204030204" pitchFamily="34" charset="0"/>
              </a:rPr>
              <a:t>FreeStyle</a:t>
            </a:r>
            <a:r>
              <a:rPr lang="de-DE" sz="1100" dirty="0">
                <a:cs typeface="Calibri" panose="020F0502020204030204" pitchFamily="34" charset="0"/>
              </a:rPr>
              <a:t> Libre unter: </a:t>
            </a:r>
            <a:r>
              <a:rPr lang="de-DE" sz="1100" b="1" dirty="0" err="1">
                <a:cs typeface="Calibri" panose="020F0502020204030204" pitchFamily="34" charset="0"/>
              </a:rPr>
              <a:t>mein.FreeStyle.de</a:t>
            </a:r>
            <a:endParaRPr lang="de-DE" sz="1100" b="1" dirty="0">
              <a:cs typeface="Calibri" panose="020F0502020204030204" pitchFamily="34" charset="0"/>
            </a:endParaRPr>
          </a:p>
        </p:txBody>
      </p:sp>
    </p:spTree>
    <p:extLst>
      <p:ext uri="{BB962C8B-B14F-4D97-AF65-F5344CB8AC3E}">
        <p14:creationId xmlns:p14="http://schemas.microsoft.com/office/powerpoint/2010/main" val="1600822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8D5D31D2-35D3-E43D-016E-A1F9E539DDCB}"/>
              </a:ext>
            </a:extLst>
          </p:cNvPr>
          <p:cNvSpPr/>
          <p:nvPr/>
        </p:nvSpPr>
        <p:spPr>
          <a:xfrm>
            <a:off x="907378" y="1787454"/>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5" name="Bildplatzhalter 24">
            <a:extLst>
              <a:ext uri="{FF2B5EF4-FFF2-40B4-BE49-F238E27FC236}">
                <a16:creationId xmlns:a16="http://schemas.microsoft.com/office/drawing/2014/main" id="{08E6CA13-FF6E-C7E9-C3EC-31FAEB85CAC4}"/>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9468" t="15849" r="23524"/>
          <a:stretch/>
        </p:blipFill>
        <p:spPr>
          <a:xfrm>
            <a:off x="4818888" y="0"/>
            <a:ext cx="4325111" cy="5143500"/>
          </a:xfrm>
        </p:spPr>
      </p:pic>
      <p:sp>
        <p:nvSpPr>
          <p:cNvPr id="9" name="Datumsplatzhalter 8">
            <a:extLst>
              <a:ext uri="{FF2B5EF4-FFF2-40B4-BE49-F238E27FC236}">
                <a16:creationId xmlns:a16="http://schemas.microsoft.com/office/drawing/2014/main" id="{CAB8296E-7ED9-58CA-5AD7-4906059F20BD}"/>
              </a:ext>
            </a:extLst>
          </p:cNvPr>
          <p:cNvSpPr>
            <a:spLocks noGrp="1"/>
          </p:cNvSpPr>
          <p:nvPr>
            <p:ph type="dt" sz="half" idx="21"/>
          </p:nvPr>
        </p:nvSpPr>
        <p:spPr/>
        <p:txBody>
          <a:bodyPr anchor="ctr">
            <a:normAutofit/>
          </a:bodyPr>
          <a:lstStyle/>
          <a:p>
            <a:pPr>
              <a:spcAft>
                <a:spcPts val="600"/>
              </a:spcAft>
            </a:pPr>
            <a:fld id="{4216A43B-D176-4514-8269-EDF838101587}" type="datetime5">
              <a:rPr lang="en-US" smtClean="0">
                <a:solidFill>
                  <a:srgbClr val="002A3A"/>
                </a:solidFill>
              </a:rPr>
              <a:pPr>
                <a:spcAft>
                  <a:spcPts val="600"/>
                </a:spcAft>
              </a:pPr>
              <a:t>20-May-25</a:t>
            </a:fld>
            <a:endParaRPr lang="en-IN" dirty="0">
              <a:solidFill>
                <a:srgbClr val="002A3A"/>
              </a:solidFill>
            </a:endParaRPr>
          </a:p>
        </p:txBody>
      </p:sp>
      <p:sp>
        <p:nvSpPr>
          <p:cNvPr id="10" name="Foliennummernplatzhalter 9">
            <a:extLst>
              <a:ext uri="{FF2B5EF4-FFF2-40B4-BE49-F238E27FC236}">
                <a16:creationId xmlns:a16="http://schemas.microsoft.com/office/drawing/2014/main" id="{A3110F08-2977-8ED9-6F1B-79AFB430CFBE}"/>
              </a:ext>
            </a:extLst>
          </p:cNvPr>
          <p:cNvSpPr>
            <a:spLocks noGrp="1"/>
          </p:cNvSpPr>
          <p:nvPr>
            <p:ph type="sldNum" sz="quarter" idx="23"/>
          </p:nvPr>
        </p:nvSpPr>
        <p:spPr/>
        <p:txBody>
          <a:bodyPr anchor="ctr">
            <a:normAutofit/>
          </a:bodyPr>
          <a:lstStyle/>
          <a:p>
            <a:pPr>
              <a:spcAft>
                <a:spcPts val="600"/>
              </a:spcAft>
              <a:defRPr/>
            </a:pPr>
            <a:r>
              <a:rPr lang="en-IN" dirty="0">
                <a:solidFill>
                  <a:srgbClr val="002A3A"/>
                </a:solidFill>
              </a:rPr>
              <a:t>|    </a:t>
            </a:r>
            <a:fld id="{7B2119CD-3B2D-4CEB-B404-D2E3F8CD6D69}" type="slidenum">
              <a:rPr lang="en-IN" smtClean="0">
                <a:solidFill>
                  <a:srgbClr val="002A3A"/>
                </a:solidFill>
              </a:rPr>
              <a:pPr>
                <a:spcAft>
                  <a:spcPts val="600"/>
                </a:spcAft>
                <a:defRPr/>
              </a:pPr>
              <a:t>18</a:t>
            </a:fld>
            <a:endParaRPr lang="en-IN" dirty="0">
              <a:solidFill>
                <a:srgbClr val="002A3A"/>
              </a:solidFill>
            </a:endParaRPr>
          </a:p>
        </p:txBody>
      </p:sp>
      <p:sp>
        <p:nvSpPr>
          <p:cNvPr id="32" name="Title 6">
            <a:extLst>
              <a:ext uri="{FF2B5EF4-FFF2-40B4-BE49-F238E27FC236}">
                <a16:creationId xmlns:a16="http://schemas.microsoft.com/office/drawing/2014/main" id="{959C11A5-004E-979E-D11C-ECF51B7CB75C}"/>
              </a:ext>
            </a:extLst>
          </p:cNvPr>
          <p:cNvSpPr>
            <a:spLocks noGrp="1"/>
          </p:cNvSpPr>
          <p:nvPr>
            <p:ph type="title"/>
          </p:nvPr>
        </p:nvSpPr>
        <p:spPr/>
        <p:txBody>
          <a:bodyPr/>
          <a:lstStyle/>
          <a:p>
            <a:r>
              <a:rPr lang="de-DE" dirty="0"/>
              <a:t>Einrichten der </a:t>
            </a:r>
            <a:br>
              <a:rPr lang="de-DE" dirty="0"/>
            </a:br>
            <a:r>
              <a:rPr lang="de-DE" dirty="0" err="1"/>
              <a:t>FreeStyle</a:t>
            </a:r>
            <a:r>
              <a:rPr lang="de-DE" dirty="0"/>
              <a:t> Libre 3 App</a:t>
            </a:r>
            <a:r>
              <a:rPr lang="de-DE" baseline="30000" dirty="0"/>
              <a:t>1 </a:t>
            </a:r>
            <a:r>
              <a:rPr lang="de-DE" dirty="0"/>
              <a:t> und des Lesegeräts</a:t>
            </a:r>
            <a:r>
              <a:rPr lang="de-DE" baseline="30000" dirty="0"/>
              <a:t>2</a:t>
            </a:r>
            <a:endParaRPr lang="en-US" dirty="0"/>
          </a:p>
        </p:txBody>
      </p:sp>
      <p:grpSp>
        <p:nvGrpSpPr>
          <p:cNvPr id="18" name="Gruppieren 17">
            <a:extLst>
              <a:ext uri="{FF2B5EF4-FFF2-40B4-BE49-F238E27FC236}">
                <a16:creationId xmlns:a16="http://schemas.microsoft.com/office/drawing/2014/main" id="{4D198185-D155-7F42-71DB-F2D0A70A5F73}"/>
              </a:ext>
            </a:extLst>
          </p:cNvPr>
          <p:cNvGrpSpPr/>
          <p:nvPr/>
        </p:nvGrpSpPr>
        <p:grpSpPr>
          <a:xfrm>
            <a:off x="817030" y="1699404"/>
            <a:ext cx="2900953" cy="2765003"/>
            <a:chOff x="4044597" y="165722"/>
            <a:chExt cx="4324080" cy="4121439"/>
          </a:xfrm>
        </p:grpSpPr>
        <p:pic>
          <p:nvPicPr>
            <p:cNvPr id="19" name="Grafik 18">
              <a:extLst>
                <a:ext uri="{FF2B5EF4-FFF2-40B4-BE49-F238E27FC236}">
                  <a16:creationId xmlns:a16="http://schemas.microsoft.com/office/drawing/2014/main" id="{5A0C0B78-263D-AE92-CFED-1E59072B84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44597" y="2858067"/>
              <a:ext cx="1150001" cy="1085192"/>
            </a:xfrm>
            <a:prstGeom prst="rect">
              <a:avLst/>
            </a:prstGeom>
          </p:spPr>
        </p:pic>
        <p:pic>
          <p:nvPicPr>
            <p:cNvPr id="20" name="Grafik 19">
              <a:extLst>
                <a:ext uri="{FF2B5EF4-FFF2-40B4-BE49-F238E27FC236}">
                  <a16:creationId xmlns:a16="http://schemas.microsoft.com/office/drawing/2014/main" id="{417D56B2-4254-000A-8F28-CE4BCBA8FD2C}"/>
                </a:ext>
              </a:extLst>
            </p:cNvPr>
            <p:cNvPicPr>
              <a:picLocks noChangeAspect="1"/>
            </p:cNvPicPr>
            <p:nvPr/>
          </p:nvPicPr>
          <p:blipFill>
            <a:blip r:embed="rId4"/>
            <a:srcRect/>
            <a:stretch/>
          </p:blipFill>
          <p:spPr>
            <a:xfrm>
              <a:off x="6134127" y="165722"/>
              <a:ext cx="2234550" cy="3907492"/>
            </a:xfrm>
            <a:prstGeom prst="rect">
              <a:avLst/>
            </a:prstGeom>
          </p:spPr>
        </p:pic>
        <p:pic>
          <p:nvPicPr>
            <p:cNvPr id="21" name="Grafik 20">
              <a:extLst>
                <a:ext uri="{FF2B5EF4-FFF2-40B4-BE49-F238E27FC236}">
                  <a16:creationId xmlns:a16="http://schemas.microsoft.com/office/drawing/2014/main" id="{98582204-B34F-01C5-5659-48DC86811341}"/>
                </a:ext>
              </a:extLst>
            </p:cNvPr>
            <p:cNvPicPr>
              <a:picLocks noChangeAspect="1"/>
            </p:cNvPicPr>
            <p:nvPr/>
          </p:nvPicPr>
          <p:blipFill>
            <a:blip r:embed="rId5"/>
            <a:stretch>
              <a:fillRect/>
            </a:stretch>
          </p:blipFill>
          <p:spPr>
            <a:xfrm>
              <a:off x="5392670" y="1803031"/>
              <a:ext cx="1627934" cy="2484130"/>
            </a:xfrm>
            <a:prstGeom prst="rect">
              <a:avLst/>
            </a:prstGeom>
          </p:spPr>
        </p:pic>
        <p:pic>
          <p:nvPicPr>
            <p:cNvPr id="22" name="Grafik 21" descr="Ein Bild, das drinnen, weiß, schwarz, dunkel enthält.&#10;&#10;Automatisch generierte Beschreibung">
              <a:extLst>
                <a:ext uri="{FF2B5EF4-FFF2-40B4-BE49-F238E27FC236}">
                  <a16:creationId xmlns:a16="http://schemas.microsoft.com/office/drawing/2014/main" id="{23A89605-9DF8-268C-889D-CA5C053AB1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8416" y="2854614"/>
              <a:ext cx="960730" cy="1031129"/>
            </a:xfrm>
            <a:prstGeom prst="rect">
              <a:avLst/>
            </a:prstGeom>
          </p:spPr>
        </p:pic>
      </p:grpSp>
      <p:sp>
        <p:nvSpPr>
          <p:cNvPr id="26" name="Textplatzhalter 32">
            <a:extLst>
              <a:ext uri="{FF2B5EF4-FFF2-40B4-BE49-F238E27FC236}">
                <a16:creationId xmlns:a16="http://schemas.microsoft.com/office/drawing/2014/main" id="{D51CB505-4B6E-48FA-231C-E65DA0C2B3C5}"/>
              </a:ext>
            </a:extLst>
          </p:cNvPr>
          <p:cNvSpPr txBox="1">
            <a:spLocks/>
          </p:cNvSpPr>
          <p:nvPr/>
        </p:nvSpPr>
        <p:spPr>
          <a:xfrm>
            <a:off x="503238" y="4427700"/>
            <a:ext cx="4172279" cy="375072"/>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600" b="1" dirty="0">
                <a:solidFill>
                  <a:srgbClr val="002A3A"/>
                </a:solidFill>
              </a:rPr>
              <a:t>1. </a:t>
            </a:r>
            <a:r>
              <a:rPr lang="de-DE" sz="600" dirty="0">
                <a:solidFill>
                  <a:srgbClr val="002A3A"/>
                </a:solidFill>
              </a:rPr>
              <a:t>Die </a:t>
            </a:r>
            <a:r>
              <a:rPr lang="de-DE" sz="600" dirty="0" err="1">
                <a:solidFill>
                  <a:srgbClr val="002A3A"/>
                </a:solidFill>
              </a:rPr>
              <a:t>FreeStyle</a:t>
            </a:r>
            <a:r>
              <a:rPr lang="de-DE" sz="600" dirty="0">
                <a:solidFill>
                  <a:srgbClr val="002A3A"/>
                </a:solidFill>
              </a:rPr>
              <a:t> Libre 3 App ist nur mit bestimmten Mobilgeräten und Betriebssystemen kompatibel. Bevor Sie die App nutzen möchten, besuchen Sie bitte die Webseite </a:t>
            </a:r>
            <a:r>
              <a:rPr lang="de-DE" sz="600" dirty="0" err="1">
                <a:solidFill>
                  <a:srgbClr val="002A3A"/>
                </a:solidFill>
              </a:rPr>
              <a:t>www.FreeStyleLibre.de</a:t>
            </a:r>
            <a:r>
              <a:rPr lang="de-DE" sz="600" dirty="0">
                <a:solidFill>
                  <a:srgbClr val="002A3A"/>
                </a:solidFill>
              </a:rPr>
              <a:t>, um mehr Informationen zur Geräte-kompatibilität zu erhalten. </a:t>
            </a:r>
            <a:r>
              <a:rPr lang="de-DE" sz="600" b="1" dirty="0">
                <a:solidFill>
                  <a:srgbClr val="002A3A"/>
                </a:solidFill>
              </a:rPr>
              <a:t>2. </a:t>
            </a:r>
            <a:r>
              <a:rPr lang="de-DE" sz="600" dirty="0">
                <a:solidFill>
                  <a:srgbClr val="002A3A"/>
                </a:solidFill>
              </a:rPr>
              <a:t>Ein Sensor kann nur mit dem </a:t>
            </a:r>
            <a:r>
              <a:rPr lang="de-DE" sz="600" dirty="0" err="1">
                <a:solidFill>
                  <a:srgbClr val="002A3A"/>
                </a:solidFill>
              </a:rPr>
              <a:t>FreeStyle</a:t>
            </a:r>
            <a:r>
              <a:rPr lang="de-DE" sz="600" dirty="0">
                <a:solidFill>
                  <a:srgbClr val="002A3A"/>
                </a:solidFill>
              </a:rPr>
              <a:t> Libre 3 Lesegerät oder der </a:t>
            </a:r>
            <a:r>
              <a:rPr lang="de-DE" sz="600" dirty="0" err="1">
                <a:solidFill>
                  <a:srgbClr val="002A3A"/>
                </a:solidFill>
              </a:rPr>
              <a:t>FreeStyle</a:t>
            </a:r>
            <a:r>
              <a:rPr lang="de-DE" sz="600" dirty="0">
                <a:solidFill>
                  <a:srgbClr val="002A3A"/>
                </a:solidFill>
              </a:rPr>
              <a:t> Libre 3 App aktiviert und genutzt werden. Ein Wechsel nach der Aktivierung des Sensors ist nicht möglich.</a:t>
            </a:r>
          </a:p>
        </p:txBody>
      </p:sp>
      <p:sp>
        <p:nvSpPr>
          <p:cNvPr id="27" name="Textplatzhalter 33">
            <a:extLst>
              <a:ext uri="{FF2B5EF4-FFF2-40B4-BE49-F238E27FC236}">
                <a16:creationId xmlns:a16="http://schemas.microsoft.com/office/drawing/2014/main" id="{BB089DC8-BA5F-28FF-E619-6574E691DD01}"/>
              </a:ext>
            </a:extLst>
          </p:cNvPr>
          <p:cNvSpPr txBox="1">
            <a:spLocks/>
          </p:cNvSpPr>
          <p:nvPr/>
        </p:nvSpPr>
        <p:spPr>
          <a:xfrm>
            <a:off x="504000" y="4824000"/>
            <a:ext cx="7213600" cy="176213"/>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000" dirty="0">
                <a:solidFill>
                  <a:srgbClr val="002A3A"/>
                </a:solidFill>
                <a:latin typeface="Calibri"/>
              </a:rPr>
              <a:t>© 2025 Abbott | ADC-96629 v2.0 | </a:t>
            </a:r>
            <a:r>
              <a:rPr lang="en-US" sz="1000" dirty="0" err="1">
                <a:solidFill>
                  <a:srgbClr val="002A3A"/>
                </a:solidFill>
                <a:latin typeface="Calibri"/>
              </a:rPr>
              <a:t>Geschützt</a:t>
            </a:r>
            <a:r>
              <a:rPr lang="en-US" sz="1000" dirty="0">
                <a:solidFill>
                  <a:srgbClr val="002A3A"/>
                </a:solidFill>
                <a:latin typeface="Calibri"/>
              </a:rPr>
              <a:t> und </a:t>
            </a:r>
            <a:r>
              <a:rPr lang="en-US" sz="1000" dirty="0" err="1">
                <a:solidFill>
                  <a:srgbClr val="002A3A"/>
                </a:solidFill>
                <a:latin typeface="Calibri"/>
              </a:rPr>
              <a:t>vertraulich</a:t>
            </a:r>
            <a:r>
              <a:rPr lang="en-US" sz="1000" dirty="0">
                <a:solidFill>
                  <a:srgbClr val="002A3A"/>
                </a:solidFill>
                <a:latin typeface="Calibri"/>
              </a:rPr>
              <a:t> – </a:t>
            </a:r>
            <a:r>
              <a:rPr lang="en-US" sz="1000" dirty="0" err="1">
                <a:solidFill>
                  <a:srgbClr val="002A3A"/>
                </a:solidFill>
                <a:latin typeface="Calibri"/>
              </a:rPr>
              <a:t>nicht</a:t>
            </a:r>
            <a:r>
              <a:rPr lang="en-US" sz="1000" dirty="0">
                <a:solidFill>
                  <a:srgbClr val="002A3A"/>
                </a:solidFill>
                <a:latin typeface="Calibri"/>
              </a:rPr>
              <a:t> </a:t>
            </a:r>
            <a:r>
              <a:rPr lang="en-US" sz="1000" dirty="0" err="1">
                <a:solidFill>
                  <a:srgbClr val="002A3A"/>
                </a:solidFill>
                <a:latin typeface="Calibri"/>
              </a:rPr>
              <a:t>verbreiten</a:t>
            </a:r>
            <a:endParaRPr lang="en-US" sz="1000" dirty="0">
              <a:solidFill>
                <a:srgbClr val="002A3A"/>
              </a:solidFill>
              <a:latin typeface="Calibri"/>
            </a:endParaRPr>
          </a:p>
        </p:txBody>
      </p:sp>
      <p:pic>
        <p:nvPicPr>
          <p:cNvPr id="29" name="Grafik 28">
            <a:extLst>
              <a:ext uri="{FF2B5EF4-FFF2-40B4-BE49-F238E27FC236}">
                <a16:creationId xmlns:a16="http://schemas.microsoft.com/office/drawing/2014/main" id="{0D352141-11B8-D846-0D3D-AF4FEBCA2AC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80075" y="2134103"/>
            <a:ext cx="694607" cy="746703"/>
          </a:xfrm>
          <a:prstGeom prst="rect">
            <a:avLst/>
          </a:prstGeom>
        </p:spPr>
      </p:pic>
    </p:spTree>
    <p:extLst>
      <p:ext uri="{BB962C8B-B14F-4D97-AF65-F5344CB8AC3E}">
        <p14:creationId xmlns:p14="http://schemas.microsoft.com/office/powerpoint/2010/main" val="1456108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p:txBody>
      </p:sp>
      <p:sp>
        <p:nvSpPr>
          <p:cNvPr id="6" name="Content Placeholder 5">
            <a:extLst>
              <a:ext uri="{FF2B5EF4-FFF2-40B4-BE49-F238E27FC236}">
                <a16:creationId xmlns:a16="http://schemas.microsoft.com/office/drawing/2014/main" id="{4FDD263F-1A12-455F-90C9-850801530D4D}"/>
              </a:ext>
            </a:extLst>
          </p:cNvPr>
          <p:cNvSpPr>
            <a:spLocks noGrp="1"/>
          </p:cNvSpPr>
          <p:nvPr>
            <p:ph sz="quarter" idx="14"/>
          </p:nvPr>
        </p:nvSpPr>
        <p:spPr>
          <a:xfrm>
            <a:off x="1272035" y="1567947"/>
            <a:ext cx="3551425" cy="2099259"/>
          </a:xfrm>
        </p:spPr>
        <p:txBody>
          <a:bodyPr/>
          <a:lstStyle/>
          <a:p>
            <a:pPr>
              <a:spcAft>
                <a:spcPts val="848"/>
              </a:spcAft>
            </a:pPr>
            <a:r>
              <a:rPr lang="de-DE" sz="1200" dirty="0">
                <a:solidFill>
                  <a:srgbClr val="000000"/>
                </a:solidFill>
                <a:latin typeface="Georgia" panose="02040502050405020303" pitchFamily="18" charset="0"/>
                <a:cs typeface="Geeza Pro" panose="02000400000000000000" pitchFamily="2" charset="-78"/>
              </a:rPr>
              <a:t>Damit Sie Zuckerwerte erhalten können, darf die </a:t>
            </a:r>
            <a:r>
              <a:rPr lang="de-DE" sz="1200" dirty="0" err="1">
                <a:solidFill>
                  <a:srgbClr val="000000"/>
                </a:solidFill>
                <a:latin typeface="Georgia" panose="02040502050405020303" pitchFamily="18" charset="0"/>
                <a:cs typeface="Geeza Pro" panose="02000400000000000000" pitchFamily="2" charset="-78"/>
              </a:rPr>
              <a:t>FreeStyle</a:t>
            </a:r>
            <a:r>
              <a:rPr lang="de-DE" sz="1200" dirty="0">
                <a:solidFill>
                  <a:srgbClr val="000000"/>
                </a:solidFill>
                <a:latin typeface="Georgia" panose="02040502050405020303" pitchFamily="18" charset="0"/>
                <a:cs typeface="Geeza Pro" panose="02000400000000000000" pitchFamily="2" charset="-78"/>
              </a:rPr>
              <a:t> Libre 3 App nicht beendet werden. Lassen Sie die App dauerhaft im Hintergrund geöffnet.</a:t>
            </a:r>
            <a:br>
              <a:rPr lang="de-DE" sz="1200" dirty="0">
                <a:solidFill>
                  <a:srgbClr val="000000"/>
                </a:solidFill>
                <a:latin typeface="Georgia" panose="02040502050405020303" pitchFamily="18" charset="0"/>
                <a:cs typeface="Geeza Pro" panose="02000400000000000000" pitchFamily="2" charset="-78"/>
              </a:rPr>
            </a:br>
            <a:endParaRPr lang="de-DE" sz="1200" dirty="0">
              <a:solidFill>
                <a:srgbClr val="000000"/>
              </a:solidFill>
              <a:latin typeface="Georgia" panose="02040502050405020303" pitchFamily="18" charset="0"/>
              <a:cs typeface="Geeza Pro" panose="02000400000000000000" pitchFamily="2" charset="-78"/>
            </a:endParaRPr>
          </a:p>
          <a:p>
            <a:pPr>
              <a:spcAft>
                <a:spcPts val="848"/>
              </a:spcAft>
            </a:pPr>
            <a:r>
              <a:rPr lang="de-DE" sz="1200" dirty="0">
                <a:solidFill>
                  <a:srgbClr val="000000"/>
                </a:solidFill>
                <a:latin typeface="Georgia" panose="02040502050405020303" pitchFamily="18" charset="0"/>
                <a:cs typeface="Geeza Pro" panose="02000400000000000000" pitchFamily="2" charset="-78"/>
              </a:rPr>
              <a:t>Bluetooth muss beim Starten eines Sensors aktiviert sein und auch danach dauerhaft einge­schaltet bleiben.</a:t>
            </a:r>
            <a:br>
              <a:rPr lang="de-DE" sz="1200" dirty="0">
                <a:solidFill>
                  <a:srgbClr val="000000"/>
                </a:solidFill>
                <a:latin typeface="Georgia" panose="02040502050405020303" pitchFamily="18" charset="0"/>
                <a:cs typeface="Geeza Pro" panose="02000400000000000000" pitchFamily="2" charset="-78"/>
              </a:rPr>
            </a:br>
            <a:endParaRPr lang="de-DE" sz="1200" dirty="0">
              <a:solidFill>
                <a:srgbClr val="000000"/>
              </a:solidFill>
              <a:latin typeface="Georgia" panose="02040502050405020303" pitchFamily="18" charset="0"/>
              <a:cs typeface="Geeza Pro" panose="02000400000000000000" pitchFamily="2" charset="-78"/>
            </a:endParaRPr>
          </a:p>
          <a:p>
            <a:pPr>
              <a:spcAft>
                <a:spcPts val="848"/>
              </a:spcAft>
            </a:pPr>
            <a:r>
              <a:rPr lang="de-DE" sz="1200" dirty="0">
                <a:solidFill>
                  <a:srgbClr val="000000"/>
                </a:solidFill>
                <a:latin typeface="Georgia" panose="02040502050405020303" pitchFamily="18" charset="0"/>
                <a:cs typeface="Geeza Pro" panose="02000400000000000000" pitchFamily="2" charset="-78"/>
              </a:rPr>
              <a:t>Erlauben Sie der </a:t>
            </a:r>
            <a:r>
              <a:rPr lang="de-DE" sz="1200" dirty="0" err="1">
                <a:solidFill>
                  <a:srgbClr val="000000"/>
                </a:solidFill>
                <a:latin typeface="Georgia" panose="02040502050405020303" pitchFamily="18" charset="0"/>
                <a:cs typeface="Geeza Pro" panose="02000400000000000000" pitchFamily="2" charset="-78"/>
              </a:rPr>
              <a:t>FreeStyle</a:t>
            </a:r>
            <a:r>
              <a:rPr lang="de-DE" sz="1200" dirty="0">
                <a:solidFill>
                  <a:srgbClr val="000000"/>
                </a:solidFill>
                <a:latin typeface="Georgia" panose="02040502050405020303" pitchFamily="18" charset="0"/>
                <a:cs typeface="Geeza Pro" panose="02000400000000000000" pitchFamily="2" charset="-78"/>
              </a:rPr>
              <a:t> Libre 3 App alle Benachrichtigungen, um Alarme</a:t>
            </a:r>
            <a:r>
              <a:rPr lang="de-DE" sz="1200" baseline="30000" dirty="0">
                <a:solidFill>
                  <a:srgbClr val="000000"/>
                </a:solidFill>
                <a:latin typeface="Georgia" panose="02040502050405020303" pitchFamily="18" charset="0"/>
                <a:cs typeface="Geeza Pro" panose="02000400000000000000" pitchFamily="2" charset="-78"/>
              </a:rPr>
              <a:t>3</a:t>
            </a:r>
            <a:r>
              <a:rPr lang="de-DE" sz="1200" dirty="0">
                <a:solidFill>
                  <a:srgbClr val="000000"/>
                </a:solidFill>
                <a:latin typeface="Georgia" panose="02040502050405020303" pitchFamily="18" charset="0"/>
                <a:cs typeface="Geeza Pro" panose="02000400000000000000" pitchFamily="2" charset="-78"/>
              </a:rPr>
              <a:t> erhalten zu können. </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19</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a:xfrm>
            <a:off x="502920" y="569594"/>
            <a:ext cx="8138160" cy="787226"/>
          </a:xfrm>
        </p:spPr>
        <p:txBody>
          <a:bodyPr/>
          <a:lstStyle/>
          <a:p>
            <a:r>
              <a:rPr lang="de-DE" sz="2400" dirty="0"/>
              <a:t>Notwendige Einstellungen für die</a:t>
            </a:r>
            <a:br>
              <a:rPr lang="de-DE" sz="2400" dirty="0"/>
            </a:br>
            <a:r>
              <a:rPr lang="de-DE" sz="2400" dirty="0" err="1"/>
              <a:t>FreeStyle</a:t>
            </a:r>
            <a:r>
              <a:rPr lang="de-DE" sz="2400" dirty="0"/>
              <a:t> Libre 3 App</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294276"/>
            <a:ext cx="8136000" cy="563474"/>
          </a:xfrm>
        </p:spPr>
        <p:txBody>
          <a:bodyPr/>
          <a:lstStyle/>
          <a:p>
            <a:r>
              <a:rPr lang="de-DE" b="1" dirty="0"/>
              <a:t>1. </a:t>
            </a:r>
            <a:r>
              <a:rPr lang="de-DE" dirty="0"/>
              <a:t>Die FreeStyle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a:t>
            </a:r>
            <a:r>
              <a:rPr lang="de-DE" dirty="0">
                <a:solidFill>
                  <a:srgbClr val="002A3A"/>
                </a:solidFill>
                <a:latin typeface="+mj-lt"/>
              </a:rPr>
              <a:t>erhalt</a:t>
            </a:r>
            <a:r>
              <a:rPr lang="de-DE" dirty="0"/>
              <a:t>en.</a:t>
            </a:r>
            <a:r>
              <a:rPr lang="de-DE" b="1" dirty="0"/>
              <a:t> 2. </a:t>
            </a:r>
            <a:r>
              <a:rPr lang="de-DE" dirty="0"/>
              <a:t>Ein Sensor kann nur mit dem FreeStyle Libre 3 Lesegerät oder der FreeStyle Libre 3 App aktiviert und genutzt werden. Ein Wechsel nach der Aktivierung des Sensors ist nicht möglich. </a:t>
            </a:r>
            <a:r>
              <a:rPr lang="de-DE" b="1" dirty="0"/>
              <a:t>3. </a:t>
            </a:r>
            <a:r>
              <a:rPr lang="de-DE" dirty="0"/>
              <a:t>Alarme sind standardgemäß ausgeschaltet und </a:t>
            </a:r>
            <a:r>
              <a:rPr lang="de-DE" dirty="0" err="1"/>
              <a:t>müssen</a:t>
            </a:r>
            <a:r>
              <a:rPr lang="de-DE" dirty="0"/>
              <a:t> eingeschaltet werden.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8" name="Grafik 7">
            <a:extLst>
              <a:ext uri="{FF2B5EF4-FFF2-40B4-BE49-F238E27FC236}">
                <a16:creationId xmlns:a16="http://schemas.microsoft.com/office/drawing/2014/main" id="{C8369939-0FF9-60CA-3037-66B504043F1C}"/>
              </a:ext>
            </a:extLst>
          </p:cNvPr>
          <p:cNvPicPr>
            <a:picLocks noChangeAspect="1"/>
          </p:cNvPicPr>
          <p:nvPr/>
        </p:nvPicPr>
        <p:blipFill>
          <a:blip r:embed="rId2"/>
          <a:srcRect/>
          <a:stretch/>
        </p:blipFill>
        <p:spPr>
          <a:xfrm>
            <a:off x="6601461" y="929342"/>
            <a:ext cx="2055118" cy="3600000"/>
          </a:xfrm>
          <a:prstGeom prst="rect">
            <a:avLst/>
          </a:prstGeom>
        </p:spPr>
      </p:pic>
      <p:pic>
        <p:nvPicPr>
          <p:cNvPr id="9" name="Grafik 8">
            <a:extLst>
              <a:ext uri="{FF2B5EF4-FFF2-40B4-BE49-F238E27FC236}">
                <a16:creationId xmlns:a16="http://schemas.microsoft.com/office/drawing/2014/main" id="{5BE9466D-45F8-EA4C-06F6-E6C2ADC33A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6218288" y="3251494"/>
            <a:ext cx="697110" cy="463043"/>
          </a:xfrm>
          <a:prstGeom prst="rect">
            <a:avLst/>
          </a:prstGeom>
        </p:spPr>
      </p:pic>
      <p:pic>
        <p:nvPicPr>
          <p:cNvPr id="10" name="Grafik 9">
            <a:extLst>
              <a:ext uri="{FF2B5EF4-FFF2-40B4-BE49-F238E27FC236}">
                <a16:creationId xmlns:a16="http://schemas.microsoft.com/office/drawing/2014/main" id="{69C56873-6794-7DFE-AD15-272D556B49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6990" y="2991781"/>
            <a:ext cx="829746" cy="886970"/>
          </a:xfrm>
          <a:prstGeom prst="rect">
            <a:avLst/>
          </a:prstGeom>
        </p:spPr>
      </p:pic>
      <p:grpSp>
        <p:nvGrpSpPr>
          <p:cNvPr id="13" name="Gruppieren 12">
            <a:extLst>
              <a:ext uri="{FF2B5EF4-FFF2-40B4-BE49-F238E27FC236}">
                <a16:creationId xmlns:a16="http://schemas.microsoft.com/office/drawing/2014/main" id="{EAE26E14-DAA5-7582-FF19-64A0018E5A0F}"/>
              </a:ext>
            </a:extLst>
          </p:cNvPr>
          <p:cNvGrpSpPr/>
          <p:nvPr/>
        </p:nvGrpSpPr>
        <p:grpSpPr>
          <a:xfrm>
            <a:off x="502919" y="2470507"/>
            <a:ext cx="4246246" cy="919165"/>
            <a:chOff x="502919" y="2274547"/>
            <a:chExt cx="5076000" cy="919165"/>
          </a:xfrm>
        </p:grpSpPr>
        <p:cxnSp>
          <p:nvCxnSpPr>
            <p:cNvPr id="11" name="Gerade Verbindung 13">
              <a:extLst>
                <a:ext uri="{FF2B5EF4-FFF2-40B4-BE49-F238E27FC236}">
                  <a16:creationId xmlns:a16="http://schemas.microsoft.com/office/drawing/2014/main" id="{3F2A855C-581B-922A-97AF-A8955CB6C038}"/>
                </a:ext>
              </a:extLst>
            </p:cNvPr>
            <p:cNvCxnSpPr/>
            <p:nvPr/>
          </p:nvCxnSpPr>
          <p:spPr>
            <a:xfrm>
              <a:off x="502919" y="2274547"/>
              <a:ext cx="5076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2" name="Gerade Verbindung 14">
              <a:extLst>
                <a:ext uri="{FF2B5EF4-FFF2-40B4-BE49-F238E27FC236}">
                  <a16:creationId xmlns:a16="http://schemas.microsoft.com/office/drawing/2014/main" id="{EB3E7F23-E96F-CBA0-9C0C-1869A168CA3F}"/>
                </a:ext>
              </a:extLst>
            </p:cNvPr>
            <p:cNvCxnSpPr/>
            <p:nvPr/>
          </p:nvCxnSpPr>
          <p:spPr>
            <a:xfrm>
              <a:off x="502919" y="3193712"/>
              <a:ext cx="5076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grpSp>
      <p:pic>
        <p:nvPicPr>
          <p:cNvPr id="17" name="Grafik 16">
            <a:extLst>
              <a:ext uri="{FF2B5EF4-FFF2-40B4-BE49-F238E27FC236}">
                <a16:creationId xmlns:a16="http://schemas.microsoft.com/office/drawing/2014/main" id="{61BBD1B7-AB78-CFAD-D27E-7D3B9E3C06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18787" y="1875129"/>
            <a:ext cx="1262455" cy="1191309"/>
          </a:xfrm>
          <a:prstGeom prst="rect">
            <a:avLst/>
          </a:prstGeom>
        </p:spPr>
      </p:pic>
      <p:pic>
        <p:nvPicPr>
          <p:cNvPr id="19" name="Grafik 18" descr="Ein Bild, das Kreis, Grafiken, Symbol, Farbigkeit enthält.&#10;&#10;KI-generierte Inhalte können fehlerhaft sein.">
            <a:extLst>
              <a:ext uri="{FF2B5EF4-FFF2-40B4-BE49-F238E27FC236}">
                <a16:creationId xmlns:a16="http://schemas.microsoft.com/office/drawing/2014/main" id="{E2B9433C-FE0F-5F90-A44F-7E2702E75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421" y="3566449"/>
            <a:ext cx="549280" cy="549280"/>
          </a:xfrm>
          <a:prstGeom prst="rect">
            <a:avLst/>
          </a:prstGeom>
        </p:spPr>
      </p:pic>
      <p:pic>
        <p:nvPicPr>
          <p:cNvPr id="22" name="Grafik 21" descr="Ein Bild, das Kreis, Symbol, Grafiken, Farbigkeit enthält.&#10;&#10;KI-generierte Inhalte können fehlerhaft sein.">
            <a:extLst>
              <a:ext uri="{FF2B5EF4-FFF2-40B4-BE49-F238E27FC236}">
                <a16:creationId xmlns:a16="http://schemas.microsoft.com/office/drawing/2014/main" id="{0C7CE1C6-F2BB-1597-3A09-97ECB3D88B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421" y="1637467"/>
            <a:ext cx="582331" cy="582331"/>
          </a:xfrm>
          <a:prstGeom prst="rect">
            <a:avLst/>
          </a:prstGeom>
        </p:spPr>
      </p:pic>
      <p:pic>
        <p:nvPicPr>
          <p:cNvPr id="24" name="Grafik 23" descr="Ein Bild, das Symbol, Grafiken, Kunst, Electric Blue (Farbe) enthält.&#10;&#10;KI-generierte Inhalte können fehlerhaft sein.">
            <a:extLst>
              <a:ext uri="{FF2B5EF4-FFF2-40B4-BE49-F238E27FC236}">
                <a16:creationId xmlns:a16="http://schemas.microsoft.com/office/drawing/2014/main" id="{3853346E-DAA6-9DF5-1153-708A19913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472" y="2669012"/>
            <a:ext cx="559310" cy="559310"/>
          </a:xfrm>
          <a:prstGeom prst="rect">
            <a:avLst/>
          </a:prstGeom>
        </p:spPr>
      </p:pic>
      <p:pic>
        <p:nvPicPr>
          <p:cNvPr id="25" name="Grafik 24">
            <a:extLst>
              <a:ext uri="{FF2B5EF4-FFF2-40B4-BE49-F238E27FC236}">
                <a16:creationId xmlns:a16="http://schemas.microsoft.com/office/drawing/2014/main" id="{80C56AD7-5478-956E-3061-44E4DC9D0F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6218288" y="2238986"/>
            <a:ext cx="697110" cy="463043"/>
          </a:xfrm>
          <a:prstGeom prst="rect">
            <a:avLst/>
          </a:prstGeom>
        </p:spPr>
      </p:pic>
    </p:spTree>
    <p:extLst>
      <p:ext uri="{BB962C8B-B14F-4D97-AF65-F5344CB8AC3E}">
        <p14:creationId xmlns:p14="http://schemas.microsoft.com/office/powerpoint/2010/main" val="3186023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Technische Einweisung: </a:t>
            </a:r>
            <a:r>
              <a:rPr lang="de-DE" dirty="0" err="1"/>
              <a:t>FreeStyle</a:t>
            </a:r>
            <a:r>
              <a:rPr lang="de-DE" dirty="0"/>
              <a:t> Libre Messsysteme</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Lernen Sie alle </a:t>
            </a:r>
            <a:r>
              <a:rPr lang="de-DE" dirty="0" err="1"/>
              <a:t>FreeStyle</a:t>
            </a:r>
            <a:r>
              <a:rPr lang="de-DE" dirty="0"/>
              <a:t> Libre Messsysteme kennen: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Das Setzen eines Sensors erfordert ein Einführen des Sensorfilaments unter die Haut. Der </a:t>
            </a:r>
            <a:r>
              <a:rPr lang="de-DE" dirty="0" err="1"/>
              <a:t>FreeStyle</a:t>
            </a:r>
            <a:r>
              <a:rPr lang="de-DE" dirty="0"/>
              <a:t> Libre 3 Sensor kann bis zu 14 Tage lang getragen werden.</a:t>
            </a:r>
            <a:r>
              <a:rPr lang="de-DE" b="1" dirty="0"/>
              <a:t> 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a:t>Das Setzen eines Sensors erfordert ein Einführen des Sensorfilaments unter die Haut. Der </a:t>
            </a:r>
            <a:r>
              <a:rPr lang="de-DE" dirty="0" err="1"/>
              <a:t>FreeStyle</a:t>
            </a:r>
            <a:r>
              <a:rPr lang="de-DE" dirty="0"/>
              <a:t> Libre 3 Plus Sensor kann bis zu 15 Tage lang getragen werden. </a:t>
            </a:r>
            <a:r>
              <a:rPr lang="de-DE" b="1" dirty="0"/>
              <a:t>4. </a:t>
            </a:r>
            <a:r>
              <a:rPr lang="de-DE" dirty="0"/>
              <a:t>Das Setzen eines Sensors erfordert ein Einführen des Sensorfilaments unter die Haut. Der </a:t>
            </a:r>
            <a:r>
              <a:rPr lang="de-DE" dirty="0" err="1"/>
              <a:t>FreeStyle</a:t>
            </a:r>
            <a:r>
              <a:rPr lang="de-DE" dirty="0"/>
              <a:t> Libre Select Sensor kann bis zu 15 Tage lang getragen werden.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8" name="Grafik 17">
            <a:extLst>
              <a:ext uri="{FF2B5EF4-FFF2-40B4-BE49-F238E27FC236}">
                <a16:creationId xmlns:a16="http://schemas.microsoft.com/office/drawing/2014/main" id="{007C7B9A-25B8-B9A5-C392-2CEBE02CE9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7961" y="1069416"/>
            <a:ext cx="2257291" cy="922152"/>
          </a:xfrm>
          <a:prstGeom prst="rect">
            <a:avLst/>
          </a:prstGeom>
        </p:spPr>
      </p:pic>
      <p:pic>
        <p:nvPicPr>
          <p:cNvPr id="19" name="Grafik 18">
            <a:extLst>
              <a:ext uri="{FF2B5EF4-FFF2-40B4-BE49-F238E27FC236}">
                <a16:creationId xmlns:a16="http://schemas.microsoft.com/office/drawing/2014/main" id="{1246A043-2DDD-FBC4-5203-6B27D1A83F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8580" y="1120258"/>
            <a:ext cx="1826741" cy="1065037"/>
          </a:xfrm>
          <a:prstGeom prst="rect">
            <a:avLst/>
          </a:prstGeom>
        </p:spPr>
      </p:pic>
      <p:sp>
        <p:nvSpPr>
          <p:cNvPr id="22" name="Textfeld 21">
            <a:extLst>
              <a:ext uri="{FF2B5EF4-FFF2-40B4-BE49-F238E27FC236}">
                <a16:creationId xmlns:a16="http://schemas.microsoft.com/office/drawing/2014/main" id="{6E6AB475-0BBA-73FF-4E04-F7893203DDBF}"/>
              </a:ext>
            </a:extLst>
          </p:cNvPr>
          <p:cNvSpPr txBox="1"/>
          <p:nvPr/>
        </p:nvSpPr>
        <p:spPr>
          <a:xfrm>
            <a:off x="504000" y="3953141"/>
            <a:ext cx="2396248" cy="307777"/>
          </a:xfrm>
          <a:prstGeom prst="rect">
            <a:avLst/>
          </a:prstGeom>
          <a:noFill/>
        </p:spPr>
        <p:txBody>
          <a:bodyPr wrap="square" lIns="0" tIns="0" rIns="0" bIns="0">
            <a:spAutoFit/>
          </a:bodyPr>
          <a:lstStyle/>
          <a:p>
            <a:r>
              <a:rPr lang="de-DE" sz="1200" b="1" dirty="0">
                <a:latin typeface="Georgia" panose="02040502050405020303" pitchFamily="18" charset="0"/>
              </a:rPr>
              <a:t>Tragedauer Sensor: 14 Tage</a:t>
            </a:r>
            <a:r>
              <a:rPr lang="de-DE" sz="1200" b="1" baseline="30000" dirty="0">
                <a:latin typeface="Georgia" panose="02040502050405020303" pitchFamily="18" charset="0"/>
              </a:rPr>
              <a:t>1,2</a:t>
            </a:r>
            <a:br>
              <a:rPr lang="de-DE" sz="1200" baseline="30000" dirty="0">
                <a:latin typeface="Georgia" panose="02040502050405020303" pitchFamily="18" charset="0"/>
              </a:rPr>
            </a:br>
            <a:endParaRPr lang="de-DE" sz="1200" baseline="30000" dirty="0">
              <a:latin typeface="Georgia" panose="02040502050405020303" pitchFamily="18" charset="0"/>
            </a:endParaRPr>
          </a:p>
        </p:txBody>
      </p:sp>
      <p:sp>
        <p:nvSpPr>
          <p:cNvPr id="23" name="Textfeld 22">
            <a:extLst>
              <a:ext uri="{FF2B5EF4-FFF2-40B4-BE49-F238E27FC236}">
                <a16:creationId xmlns:a16="http://schemas.microsoft.com/office/drawing/2014/main" id="{0C004247-D131-9CEA-BC68-98F729CEF66E}"/>
              </a:ext>
            </a:extLst>
          </p:cNvPr>
          <p:cNvSpPr txBox="1"/>
          <p:nvPr/>
        </p:nvSpPr>
        <p:spPr>
          <a:xfrm>
            <a:off x="3517167" y="3953141"/>
            <a:ext cx="2373132" cy="307777"/>
          </a:xfrm>
          <a:prstGeom prst="rect">
            <a:avLst/>
          </a:prstGeom>
          <a:noFill/>
        </p:spPr>
        <p:txBody>
          <a:bodyPr wrap="square" lIns="0" tIns="0" rIns="0" bIns="0">
            <a:spAutoFit/>
          </a:bodyPr>
          <a:lstStyle/>
          <a:p>
            <a:r>
              <a:rPr lang="de-DE" sz="1200" b="1" dirty="0">
                <a:latin typeface="Georgia" panose="02040502050405020303" pitchFamily="18" charset="0"/>
              </a:rPr>
              <a:t>Tragedauer Sensor: 15 Tage</a:t>
            </a:r>
            <a:r>
              <a:rPr lang="de-DE" sz="1200" b="1" baseline="30000" dirty="0">
                <a:latin typeface="Georgia" panose="02040502050405020303" pitchFamily="18" charset="0"/>
              </a:rPr>
              <a:t>2,3</a:t>
            </a:r>
            <a:br>
              <a:rPr lang="de-DE" sz="1200" dirty="0">
                <a:latin typeface="Georgia" panose="02040502050405020303" pitchFamily="18" charset="0"/>
              </a:rPr>
            </a:br>
            <a:endParaRPr lang="de-DE" sz="1200" baseline="30000" dirty="0">
              <a:latin typeface="Georgia" panose="02040502050405020303" pitchFamily="18" charset="0"/>
            </a:endParaRPr>
          </a:p>
        </p:txBody>
      </p:sp>
      <p:grpSp>
        <p:nvGrpSpPr>
          <p:cNvPr id="24" name="Gruppieren 23">
            <a:extLst>
              <a:ext uri="{FF2B5EF4-FFF2-40B4-BE49-F238E27FC236}">
                <a16:creationId xmlns:a16="http://schemas.microsoft.com/office/drawing/2014/main" id="{6FE42F4D-89F2-CAAE-BDA5-4B5724A510EF}"/>
              </a:ext>
            </a:extLst>
          </p:cNvPr>
          <p:cNvGrpSpPr/>
          <p:nvPr/>
        </p:nvGrpSpPr>
        <p:grpSpPr>
          <a:xfrm>
            <a:off x="725744" y="2025670"/>
            <a:ext cx="1762706" cy="1945796"/>
            <a:chOff x="6134127" y="165722"/>
            <a:chExt cx="3733633" cy="4121439"/>
          </a:xfrm>
        </p:grpSpPr>
        <p:pic>
          <p:nvPicPr>
            <p:cNvPr id="25" name="Grafik 24">
              <a:extLst>
                <a:ext uri="{FF2B5EF4-FFF2-40B4-BE49-F238E27FC236}">
                  <a16:creationId xmlns:a16="http://schemas.microsoft.com/office/drawing/2014/main" id="{B35BED07-F31E-53D4-5E09-3FA3FA55E42E}"/>
                </a:ext>
              </a:extLst>
            </p:cNvPr>
            <p:cNvPicPr>
              <a:picLocks noChangeAspect="1"/>
            </p:cNvPicPr>
            <p:nvPr/>
          </p:nvPicPr>
          <p:blipFill>
            <a:blip r:embed="rId4"/>
            <a:srcRect/>
            <a:stretch/>
          </p:blipFill>
          <p:spPr>
            <a:xfrm>
              <a:off x="6134127" y="165722"/>
              <a:ext cx="2234550" cy="3907492"/>
            </a:xfrm>
            <a:prstGeom prst="rect">
              <a:avLst/>
            </a:prstGeom>
          </p:spPr>
        </p:pic>
        <p:pic>
          <p:nvPicPr>
            <p:cNvPr id="26" name="Grafik 25">
              <a:extLst>
                <a:ext uri="{FF2B5EF4-FFF2-40B4-BE49-F238E27FC236}">
                  <a16:creationId xmlns:a16="http://schemas.microsoft.com/office/drawing/2014/main" id="{9D399956-4745-0D2A-F92D-7F6F5123F57F}"/>
                </a:ext>
              </a:extLst>
            </p:cNvPr>
            <p:cNvPicPr>
              <a:picLocks noChangeAspect="1"/>
            </p:cNvPicPr>
            <p:nvPr/>
          </p:nvPicPr>
          <p:blipFill>
            <a:blip r:embed="rId5"/>
            <a:stretch>
              <a:fillRect/>
            </a:stretch>
          </p:blipFill>
          <p:spPr>
            <a:xfrm>
              <a:off x="7490295" y="1803030"/>
              <a:ext cx="1627934" cy="2484131"/>
            </a:xfrm>
            <a:prstGeom prst="rect">
              <a:avLst/>
            </a:prstGeom>
          </p:spPr>
        </p:pic>
        <p:pic>
          <p:nvPicPr>
            <p:cNvPr id="27" name="Grafik 26" descr="Ein Bild, das drinnen, weiß, schwarz, dunkel enthält.&#10;&#10;Automatisch generierte Beschreibung">
              <a:extLst>
                <a:ext uri="{FF2B5EF4-FFF2-40B4-BE49-F238E27FC236}">
                  <a16:creationId xmlns:a16="http://schemas.microsoft.com/office/drawing/2014/main" id="{7E1A35AE-ECB6-50D4-9604-29CDB72DE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29" y="3045097"/>
              <a:ext cx="960731" cy="1031129"/>
            </a:xfrm>
            <a:prstGeom prst="rect">
              <a:avLst/>
            </a:prstGeom>
          </p:spPr>
        </p:pic>
      </p:grpSp>
      <p:sp>
        <p:nvSpPr>
          <p:cNvPr id="33" name="Textfeld 32">
            <a:extLst>
              <a:ext uri="{FF2B5EF4-FFF2-40B4-BE49-F238E27FC236}">
                <a16:creationId xmlns:a16="http://schemas.microsoft.com/office/drawing/2014/main" id="{0A3B8F40-5BEE-44D4-5D4F-EFF5109FC15C}"/>
              </a:ext>
            </a:extLst>
          </p:cNvPr>
          <p:cNvSpPr txBox="1"/>
          <p:nvPr/>
        </p:nvSpPr>
        <p:spPr>
          <a:xfrm>
            <a:off x="6432451" y="3953141"/>
            <a:ext cx="2332244" cy="369332"/>
          </a:xfrm>
          <a:prstGeom prst="rect">
            <a:avLst/>
          </a:prstGeom>
          <a:noFill/>
        </p:spPr>
        <p:txBody>
          <a:bodyPr wrap="square" lIns="0" tIns="0" rIns="0" bIns="0">
            <a:spAutoFit/>
          </a:bodyPr>
          <a:lstStyle/>
          <a:p>
            <a:r>
              <a:rPr lang="de-DE" sz="1200" b="1" dirty="0">
                <a:latin typeface="+mj-lt"/>
              </a:rPr>
              <a:t>Tragedauer Sensor: 15 Tage</a:t>
            </a:r>
            <a:r>
              <a:rPr lang="de-DE" sz="1200" b="1" baseline="30000" dirty="0">
                <a:latin typeface="+mj-lt"/>
              </a:rPr>
              <a:t>2,4</a:t>
            </a:r>
            <a:br>
              <a:rPr lang="de-DE" sz="1200" dirty="0">
                <a:latin typeface="+mj-lt"/>
              </a:rPr>
            </a:br>
            <a:endParaRPr lang="de-DE" sz="1200" dirty="0">
              <a:latin typeface="+mj-lt"/>
            </a:endParaRPr>
          </a:p>
        </p:txBody>
      </p:sp>
      <p:grpSp>
        <p:nvGrpSpPr>
          <p:cNvPr id="34" name="Gruppieren 33">
            <a:extLst>
              <a:ext uri="{FF2B5EF4-FFF2-40B4-BE49-F238E27FC236}">
                <a16:creationId xmlns:a16="http://schemas.microsoft.com/office/drawing/2014/main" id="{B315BF95-A56C-1CEB-DB66-767BACCB5128}"/>
              </a:ext>
            </a:extLst>
          </p:cNvPr>
          <p:cNvGrpSpPr/>
          <p:nvPr/>
        </p:nvGrpSpPr>
        <p:grpSpPr>
          <a:xfrm>
            <a:off x="6645012" y="2029045"/>
            <a:ext cx="1784397" cy="1902274"/>
            <a:chOff x="6654975" y="1871106"/>
            <a:chExt cx="1784397" cy="1902274"/>
          </a:xfrm>
        </p:grpSpPr>
        <p:pic>
          <p:nvPicPr>
            <p:cNvPr id="35" name="Grafik 34">
              <a:extLst>
                <a:ext uri="{FF2B5EF4-FFF2-40B4-BE49-F238E27FC236}">
                  <a16:creationId xmlns:a16="http://schemas.microsoft.com/office/drawing/2014/main" id="{37597244-094F-D45C-4B25-AD866A8D44A7}"/>
                </a:ext>
              </a:extLst>
            </p:cNvPr>
            <p:cNvPicPr>
              <a:picLocks noChangeAspect="1"/>
            </p:cNvPicPr>
            <p:nvPr/>
          </p:nvPicPr>
          <p:blipFill>
            <a:blip r:embed="rId4"/>
            <a:srcRect/>
            <a:stretch/>
          </p:blipFill>
          <p:spPr>
            <a:xfrm>
              <a:off x="6983559" y="1871106"/>
              <a:ext cx="1054966" cy="1844788"/>
            </a:xfrm>
            <a:prstGeom prst="rect">
              <a:avLst/>
            </a:prstGeom>
          </p:spPr>
        </p:pic>
        <p:pic>
          <p:nvPicPr>
            <p:cNvPr id="36" name="Grafik 35">
              <a:extLst>
                <a:ext uri="{FF2B5EF4-FFF2-40B4-BE49-F238E27FC236}">
                  <a16:creationId xmlns:a16="http://schemas.microsoft.com/office/drawing/2014/main" id="{BD7ACDCA-3219-655C-1FF2-5F6B8C35666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54975" y="3171990"/>
              <a:ext cx="521424" cy="492038"/>
            </a:xfrm>
            <a:prstGeom prst="rect">
              <a:avLst/>
            </a:prstGeom>
          </p:spPr>
        </p:pic>
        <p:pic>
          <p:nvPicPr>
            <p:cNvPr id="37" name="Grafik 12">
              <a:extLst>
                <a:ext uri="{FF2B5EF4-FFF2-40B4-BE49-F238E27FC236}">
                  <a16:creationId xmlns:a16="http://schemas.microsoft.com/office/drawing/2014/main" id="{65F1D17A-B595-3A63-774A-5B0BC72CBB44}"/>
                </a:ext>
              </a:extLst>
            </p:cNvPr>
            <p:cNvPicPr>
              <a:picLocks noChangeAspect="1"/>
            </p:cNvPicPr>
            <p:nvPr/>
          </p:nvPicPr>
          <p:blipFill>
            <a:blip r:embed="rId5"/>
            <a:stretch>
              <a:fillRect/>
            </a:stretch>
          </p:blipFill>
          <p:spPr>
            <a:xfrm>
              <a:off x="7664052" y="2590288"/>
              <a:ext cx="775320" cy="1183092"/>
            </a:xfrm>
            <a:prstGeom prst="rect">
              <a:avLst/>
            </a:prstGeom>
          </p:spPr>
        </p:pic>
      </p:grpSp>
      <p:cxnSp>
        <p:nvCxnSpPr>
          <p:cNvPr id="38" name="Straight Connector 20">
            <a:extLst>
              <a:ext uri="{FF2B5EF4-FFF2-40B4-BE49-F238E27FC236}">
                <a16:creationId xmlns:a16="http://schemas.microsoft.com/office/drawing/2014/main" id="{99A440CF-8EEB-E773-8638-8984FFD2C0B2}"/>
              </a:ext>
            </a:extLst>
          </p:cNvPr>
          <p:cNvCxnSpPr/>
          <p:nvPr/>
        </p:nvCxnSpPr>
        <p:spPr>
          <a:xfrm>
            <a:off x="6284081" y="1224116"/>
            <a:ext cx="0" cy="3038168"/>
          </a:xfrm>
          <a:prstGeom prst="line">
            <a:avLst/>
          </a:prstGeom>
          <a:ln>
            <a:solidFill>
              <a:srgbClr val="35358B"/>
            </a:solidFill>
            <a:prstDash val="lgDash"/>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77A2EFC-41B8-B7EE-79CE-9D9697553919}"/>
              </a:ext>
            </a:extLst>
          </p:cNvPr>
          <p:cNvSpPr>
            <a:spLocks noChangeAspect="1"/>
          </p:cNvSpPr>
          <p:nvPr/>
        </p:nvSpPr>
        <p:spPr>
          <a:xfrm>
            <a:off x="3934015" y="1200817"/>
            <a:ext cx="1752433" cy="1752433"/>
          </a:xfrm>
          <a:prstGeom prst="ellipse">
            <a:avLst/>
          </a:prstGeom>
          <a:gradFill>
            <a:gsLst>
              <a:gs pos="0">
                <a:srgbClr val="FFF0AA"/>
              </a:gs>
              <a:gs pos="20000">
                <a:srgbClr val="FFD100">
                  <a:alpha val="80000"/>
                </a:srgbClr>
              </a:gs>
              <a:gs pos="100000">
                <a:srgbClr val="FFD100"/>
              </a:gs>
            </a:gsLst>
            <a:lin ang="162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400" b="1" dirty="0">
              <a:solidFill>
                <a:srgbClr val="001588"/>
              </a:solidFill>
            </a:endParaRPr>
          </a:p>
        </p:txBody>
      </p:sp>
      <p:sp>
        <p:nvSpPr>
          <p:cNvPr id="41" name="Textfeld 40">
            <a:extLst>
              <a:ext uri="{FF2B5EF4-FFF2-40B4-BE49-F238E27FC236}">
                <a16:creationId xmlns:a16="http://schemas.microsoft.com/office/drawing/2014/main" id="{6B4757D6-4C20-3124-D26D-BE5800E9CBB2}"/>
              </a:ext>
            </a:extLst>
          </p:cNvPr>
          <p:cNvSpPr txBox="1"/>
          <p:nvPr/>
        </p:nvSpPr>
        <p:spPr>
          <a:xfrm>
            <a:off x="4073792" y="1352694"/>
            <a:ext cx="1406825" cy="600164"/>
          </a:xfrm>
          <a:prstGeom prst="rect">
            <a:avLst/>
          </a:prstGeom>
          <a:noFill/>
        </p:spPr>
        <p:txBody>
          <a:bodyPr wrap="square">
            <a:spAutoFit/>
          </a:bodyPr>
          <a:lstStyle/>
          <a:p>
            <a:pPr algn="ctr"/>
            <a:r>
              <a:rPr lang="de-DE" sz="1100" b="1" dirty="0">
                <a:solidFill>
                  <a:srgbClr val="002A3A"/>
                </a:solidFill>
              </a:rPr>
              <a:t>Mit dem </a:t>
            </a:r>
            <a:br>
              <a:rPr lang="de-DE" sz="1100" b="1" dirty="0">
                <a:solidFill>
                  <a:srgbClr val="002A3A"/>
                </a:solidFill>
              </a:rPr>
            </a:br>
            <a:r>
              <a:rPr lang="de-DE" sz="1100" b="1" dirty="0" err="1">
                <a:solidFill>
                  <a:srgbClr val="002A3A"/>
                </a:solidFill>
              </a:rPr>
              <a:t>FreeStyle</a:t>
            </a:r>
            <a:r>
              <a:rPr lang="de-DE" sz="1100" b="1" dirty="0">
                <a:solidFill>
                  <a:srgbClr val="002A3A"/>
                </a:solidFill>
              </a:rPr>
              <a:t> Libre 3 Plus Sensor</a:t>
            </a:r>
          </a:p>
        </p:txBody>
      </p:sp>
      <p:grpSp>
        <p:nvGrpSpPr>
          <p:cNvPr id="28" name="Gruppieren 27">
            <a:extLst>
              <a:ext uri="{FF2B5EF4-FFF2-40B4-BE49-F238E27FC236}">
                <a16:creationId xmlns:a16="http://schemas.microsoft.com/office/drawing/2014/main" id="{7FC55696-7F02-10E6-5BD0-F3CF55BC8D3D}"/>
              </a:ext>
            </a:extLst>
          </p:cNvPr>
          <p:cNvGrpSpPr/>
          <p:nvPr/>
        </p:nvGrpSpPr>
        <p:grpSpPr>
          <a:xfrm>
            <a:off x="3580140" y="2025662"/>
            <a:ext cx="1762706" cy="1945796"/>
            <a:chOff x="6134127" y="165722"/>
            <a:chExt cx="3733633" cy="4121439"/>
          </a:xfrm>
        </p:grpSpPr>
        <p:pic>
          <p:nvPicPr>
            <p:cNvPr id="29" name="Grafik 28">
              <a:extLst>
                <a:ext uri="{FF2B5EF4-FFF2-40B4-BE49-F238E27FC236}">
                  <a16:creationId xmlns:a16="http://schemas.microsoft.com/office/drawing/2014/main" id="{2AE0868F-A28D-60A9-8C4D-64073348B995}"/>
                </a:ext>
              </a:extLst>
            </p:cNvPr>
            <p:cNvPicPr>
              <a:picLocks noChangeAspect="1"/>
            </p:cNvPicPr>
            <p:nvPr/>
          </p:nvPicPr>
          <p:blipFill>
            <a:blip r:embed="rId4"/>
            <a:srcRect/>
            <a:stretch/>
          </p:blipFill>
          <p:spPr>
            <a:xfrm>
              <a:off x="6134127" y="165722"/>
              <a:ext cx="2234550" cy="3907492"/>
            </a:xfrm>
            <a:prstGeom prst="rect">
              <a:avLst/>
            </a:prstGeom>
          </p:spPr>
        </p:pic>
        <p:pic>
          <p:nvPicPr>
            <p:cNvPr id="30" name="Grafik 29">
              <a:extLst>
                <a:ext uri="{FF2B5EF4-FFF2-40B4-BE49-F238E27FC236}">
                  <a16:creationId xmlns:a16="http://schemas.microsoft.com/office/drawing/2014/main" id="{6D98770F-EE62-C3E6-7A95-BCE85AC4F9BA}"/>
                </a:ext>
              </a:extLst>
            </p:cNvPr>
            <p:cNvPicPr>
              <a:picLocks noChangeAspect="1"/>
            </p:cNvPicPr>
            <p:nvPr/>
          </p:nvPicPr>
          <p:blipFill>
            <a:blip r:embed="rId5"/>
            <a:stretch>
              <a:fillRect/>
            </a:stretch>
          </p:blipFill>
          <p:spPr>
            <a:xfrm>
              <a:off x="7490295" y="1803030"/>
              <a:ext cx="1627934" cy="2484131"/>
            </a:xfrm>
            <a:prstGeom prst="rect">
              <a:avLst/>
            </a:prstGeom>
          </p:spPr>
        </p:pic>
        <p:pic>
          <p:nvPicPr>
            <p:cNvPr id="31" name="Grafik 30" descr="Ein Bild, das drinnen, weiß, schwarz, dunkel enthält.&#10;&#10;Automatisch generierte Beschreibung">
              <a:extLst>
                <a:ext uri="{FF2B5EF4-FFF2-40B4-BE49-F238E27FC236}">
                  <a16:creationId xmlns:a16="http://schemas.microsoft.com/office/drawing/2014/main" id="{D963C8A9-1A2E-3B55-2D91-8BCF7FB965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29" y="3045097"/>
              <a:ext cx="960731" cy="1031129"/>
            </a:xfrm>
            <a:prstGeom prst="rect">
              <a:avLst/>
            </a:prstGeom>
          </p:spPr>
        </p:pic>
      </p:grpSp>
      <p:pic>
        <p:nvPicPr>
          <p:cNvPr id="8" name="Grafik 7" descr="Ein Bild, das Schrift, Grafiken, Logo, Grafikdesign enthält.&#10;&#10;KI-generierte Inhalte können fehlerhaft sein.">
            <a:extLst>
              <a:ext uri="{FF2B5EF4-FFF2-40B4-BE49-F238E27FC236}">
                <a16:creationId xmlns:a16="http://schemas.microsoft.com/office/drawing/2014/main" id="{3A82B248-FCD6-DB95-90E2-5A54AF3675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352" y="1955664"/>
            <a:ext cx="1073892" cy="526941"/>
          </a:xfrm>
          <a:prstGeom prst="rect">
            <a:avLst/>
          </a:prstGeom>
        </p:spPr>
      </p:pic>
    </p:spTree>
    <p:extLst>
      <p:ext uri="{BB962C8B-B14F-4D97-AF65-F5344CB8AC3E}">
        <p14:creationId xmlns:p14="http://schemas.microsoft.com/office/powerpoint/2010/main" val="340474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24A1C-3157-669D-BC2D-BE1E6F3CE83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FCB5537-BC5B-F6BC-EBB8-89A3F734F304}"/>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p>
        </p:txBody>
      </p:sp>
      <p:sp>
        <p:nvSpPr>
          <p:cNvPr id="6" name="Content Placeholder 5">
            <a:extLst>
              <a:ext uri="{FF2B5EF4-FFF2-40B4-BE49-F238E27FC236}">
                <a16:creationId xmlns:a16="http://schemas.microsoft.com/office/drawing/2014/main" id="{F3BEC8D8-16DA-E54E-AF00-85BD6FA8147D}"/>
              </a:ext>
            </a:extLst>
          </p:cNvPr>
          <p:cNvSpPr>
            <a:spLocks noGrp="1"/>
          </p:cNvSpPr>
          <p:nvPr>
            <p:ph sz="quarter" idx="14"/>
          </p:nvPr>
        </p:nvSpPr>
        <p:spPr>
          <a:xfrm>
            <a:off x="502919" y="1800000"/>
            <a:ext cx="6098542" cy="2099259"/>
          </a:xfrm>
        </p:spPr>
        <p:txBody>
          <a:bodyPr/>
          <a:lstStyle/>
          <a:p>
            <a:pPr>
              <a:buNone/>
            </a:pPr>
            <a:r>
              <a:rPr lang="de-DE" sz="1200" dirty="0">
                <a:effectLst/>
                <a:latin typeface="Georgia" panose="02040502050405020303" pitchFamily="18" charset="0"/>
              </a:rPr>
              <a:t>Die </a:t>
            </a:r>
            <a:r>
              <a:rPr lang="de-DE" sz="1200" dirty="0" err="1">
                <a:effectLst/>
                <a:latin typeface="Georgia" panose="02040502050405020303" pitchFamily="18" charset="0"/>
              </a:rPr>
              <a:t>FreeStyle</a:t>
            </a:r>
            <a:r>
              <a:rPr lang="de-DE" sz="1200" dirty="0">
                <a:effectLst/>
                <a:latin typeface="Georgia" panose="02040502050405020303" pitchFamily="18" charset="0"/>
              </a:rPr>
              <a:t> Libre 3 App ist nur mit bestimmten Mobilgeräten und Betriebssystemen kompatibel. Scannen Sie diesen QR-Code und finden Sie heraus, ob Ihr Smartphone</a:t>
            </a:r>
            <a:r>
              <a:rPr lang="de-DE" sz="1200" baseline="30000" dirty="0">
                <a:effectLst/>
                <a:latin typeface="Georgia" panose="02040502050405020303" pitchFamily="18" charset="0"/>
              </a:rPr>
              <a:t>1</a:t>
            </a:r>
            <a:r>
              <a:rPr lang="de-DE" sz="1200" dirty="0">
                <a:effectLst/>
                <a:latin typeface="Georgia" panose="02040502050405020303" pitchFamily="18" charset="0"/>
              </a:rPr>
              <a:t> dazugehört: </a:t>
            </a:r>
            <a:r>
              <a:rPr lang="de-DE" sz="1200" b="1" dirty="0">
                <a:effectLst/>
                <a:latin typeface="Georgia" panose="02040502050405020303" pitchFamily="18" charset="0"/>
              </a:rPr>
              <a:t>https://</a:t>
            </a:r>
            <a:r>
              <a:rPr lang="de-DE" sz="1200" b="1" dirty="0" err="1">
                <a:effectLst/>
                <a:latin typeface="Georgia" panose="02040502050405020303" pitchFamily="18" charset="0"/>
              </a:rPr>
              <a:t>app.FreeStyleLibre.de</a:t>
            </a:r>
            <a:endParaRPr lang="de-DE" sz="1200" b="1" dirty="0">
              <a:effectLst/>
              <a:latin typeface="Georgia" panose="02040502050405020303" pitchFamily="18" charset="0"/>
            </a:endParaRPr>
          </a:p>
        </p:txBody>
      </p:sp>
      <p:sp>
        <p:nvSpPr>
          <p:cNvPr id="14" name="Text Placeholder 13">
            <a:extLst>
              <a:ext uri="{FF2B5EF4-FFF2-40B4-BE49-F238E27FC236}">
                <a16:creationId xmlns:a16="http://schemas.microsoft.com/office/drawing/2014/main" id="{4E5B4DAC-79A2-8A9C-95D2-EE0194C48F52}"/>
              </a:ext>
            </a:extLst>
          </p:cNvPr>
          <p:cNvSpPr>
            <a:spLocks noGrp="1"/>
          </p:cNvSpPr>
          <p:nvPr>
            <p:ph type="body" sz="quarter" idx="15"/>
          </p:nvPr>
        </p:nvSpPr>
        <p:spPr>
          <a:xfrm>
            <a:off x="503238" y="1404000"/>
            <a:ext cx="8145462" cy="390525"/>
          </a:xfrm>
        </p:spPr>
        <p:txBody>
          <a:bodyPr/>
          <a:lstStyle/>
          <a:p>
            <a:r>
              <a:rPr lang="de-DE" dirty="0"/>
              <a:t>Jetzt</a:t>
            </a:r>
            <a:r>
              <a:rPr lang="de-DE" sz="1800" dirty="0"/>
              <a:t> prüfen</a:t>
            </a:r>
            <a:endParaRPr lang="de-DE" sz="1800" baseline="30000" dirty="0"/>
          </a:p>
        </p:txBody>
      </p:sp>
      <p:sp>
        <p:nvSpPr>
          <p:cNvPr id="3" name="Date Placeholder 2">
            <a:extLst>
              <a:ext uri="{FF2B5EF4-FFF2-40B4-BE49-F238E27FC236}">
                <a16:creationId xmlns:a16="http://schemas.microsoft.com/office/drawing/2014/main" id="{A2413C6D-052C-5EB3-0F70-F56158AA716E}"/>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15A786ED-378C-F394-0D51-ADDAA09CAB1E}"/>
              </a:ext>
            </a:extLst>
          </p:cNvPr>
          <p:cNvSpPr>
            <a:spLocks noGrp="1"/>
          </p:cNvSpPr>
          <p:nvPr>
            <p:ph type="sldNum" sz="quarter" idx="18"/>
          </p:nvPr>
        </p:nvSpPr>
        <p:spPr/>
        <p:txBody>
          <a:bodyPr/>
          <a:lstStyle/>
          <a:p>
            <a:r>
              <a:rPr lang="en-IN"/>
              <a:t>|    </a:t>
            </a:r>
            <a:fld id="{7B2119CD-3B2D-4CEB-B404-D2E3F8CD6D69}" type="slidenum">
              <a:rPr lang="en-IN" smtClean="0"/>
              <a:pPr/>
              <a:t>20</a:t>
            </a:fld>
            <a:endParaRPr lang="en-IN" dirty="0"/>
          </a:p>
        </p:txBody>
      </p:sp>
      <p:sp>
        <p:nvSpPr>
          <p:cNvPr id="5" name="Title 4">
            <a:extLst>
              <a:ext uri="{FF2B5EF4-FFF2-40B4-BE49-F238E27FC236}">
                <a16:creationId xmlns:a16="http://schemas.microsoft.com/office/drawing/2014/main" id="{92370DF8-A486-1538-6C69-21AB984B15AF}"/>
              </a:ext>
            </a:extLst>
          </p:cNvPr>
          <p:cNvSpPr>
            <a:spLocks noGrp="1"/>
          </p:cNvSpPr>
          <p:nvPr>
            <p:ph type="title"/>
          </p:nvPr>
        </p:nvSpPr>
        <p:spPr/>
        <p:txBody>
          <a:bodyPr/>
          <a:lstStyle/>
          <a:p>
            <a:r>
              <a:rPr lang="en-IN" sz="2400" dirty="0" err="1"/>
              <a:t>Kompatibilität</a:t>
            </a:r>
            <a:r>
              <a:rPr lang="en-IN" sz="2400" dirty="0"/>
              <a:t> </a:t>
            </a:r>
            <a:r>
              <a:rPr lang="en-IN" sz="2400" dirty="0" err="1"/>
              <a:t>prüfen</a:t>
            </a:r>
            <a:endParaRPr lang="en-IN" sz="2400" dirty="0"/>
          </a:p>
        </p:txBody>
      </p:sp>
      <p:sp>
        <p:nvSpPr>
          <p:cNvPr id="2" name="Textplatzhalter 1">
            <a:extLst>
              <a:ext uri="{FF2B5EF4-FFF2-40B4-BE49-F238E27FC236}">
                <a16:creationId xmlns:a16="http://schemas.microsoft.com/office/drawing/2014/main" id="{E4248B80-1329-7597-DFCB-D7806A01822F}"/>
              </a:ext>
            </a:extLst>
          </p:cNvPr>
          <p:cNvSpPr>
            <a:spLocks noGrp="1"/>
          </p:cNvSpPr>
          <p:nvPr>
            <p:ph type="body" sz="quarter" idx="11"/>
          </p:nvPr>
        </p:nvSpPr>
        <p:spPr>
          <a:xfrm>
            <a:off x="503238" y="4294276"/>
            <a:ext cx="8136000" cy="563474"/>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p>
        </p:txBody>
      </p:sp>
      <p:sp>
        <p:nvSpPr>
          <p:cNvPr id="4" name="Textplatzhalter 3">
            <a:extLst>
              <a:ext uri="{FF2B5EF4-FFF2-40B4-BE49-F238E27FC236}">
                <a16:creationId xmlns:a16="http://schemas.microsoft.com/office/drawing/2014/main" id="{C9A476D6-C2D5-4A3B-81C8-1B3884B09B7B}"/>
              </a:ext>
            </a:extLst>
          </p:cNvPr>
          <p:cNvSpPr>
            <a:spLocks noGrp="1"/>
          </p:cNvSpPr>
          <p:nvPr>
            <p:ph type="body" sz="quarter" idx="12"/>
          </p:nvPr>
        </p:nvSpPr>
        <p:spPr/>
        <p:txBody>
          <a:bodyPr/>
          <a:lstStyle/>
          <a:p>
            <a:r>
              <a:rPr lang="en-US" dirty="0">
                <a:solidFill>
                  <a:srgbClr val="002A3A"/>
                </a:solidFill>
                <a:latin typeface="Calibri"/>
              </a:rPr>
              <a:t>© 2025 Abbott | ADC-96629 v2.0 </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8" name="Grafik 7">
            <a:extLst>
              <a:ext uri="{FF2B5EF4-FFF2-40B4-BE49-F238E27FC236}">
                <a16:creationId xmlns:a16="http://schemas.microsoft.com/office/drawing/2014/main" id="{3ED4A58D-93CB-2D08-ADBD-A5B8590A8B11}"/>
              </a:ext>
            </a:extLst>
          </p:cNvPr>
          <p:cNvPicPr>
            <a:picLocks noChangeAspect="1"/>
          </p:cNvPicPr>
          <p:nvPr/>
        </p:nvPicPr>
        <p:blipFill>
          <a:blip r:embed="rId2"/>
          <a:srcRect/>
          <a:stretch/>
        </p:blipFill>
        <p:spPr>
          <a:xfrm>
            <a:off x="6601461" y="929342"/>
            <a:ext cx="2055118" cy="3600000"/>
          </a:xfrm>
          <a:prstGeom prst="rect">
            <a:avLst/>
          </a:prstGeom>
        </p:spPr>
      </p:pic>
      <p:grpSp>
        <p:nvGrpSpPr>
          <p:cNvPr id="19" name="Gruppieren 18">
            <a:extLst>
              <a:ext uri="{FF2B5EF4-FFF2-40B4-BE49-F238E27FC236}">
                <a16:creationId xmlns:a16="http://schemas.microsoft.com/office/drawing/2014/main" id="{5A06DFD3-D9D0-0566-80F8-BB8114211A55}"/>
              </a:ext>
            </a:extLst>
          </p:cNvPr>
          <p:cNvGrpSpPr/>
          <p:nvPr/>
        </p:nvGrpSpPr>
        <p:grpSpPr>
          <a:xfrm>
            <a:off x="502920" y="2656768"/>
            <a:ext cx="1440000" cy="1440000"/>
            <a:chOff x="502920" y="2812589"/>
            <a:chExt cx="1440000" cy="1440000"/>
          </a:xfrm>
        </p:grpSpPr>
        <p:sp>
          <p:nvSpPr>
            <p:cNvPr id="15" name="Oval 14">
              <a:extLst>
                <a:ext uri="{FF2B5EF4-FFF2-40B4-BE49-F238E27FC236}">
                  <a16:creationId xmlns:a16="http://schemas.microsoft.com/office/drawing/2014/main" id="{64FC4712-7B9D-514C-BD62-6430E0A855C3}"/>
                </a:ext>
              </a:extLst>
            </p:cNvPr>
            <p:cNvSpPr/>
            <p:nvPr/>
          </p:nvSpPr>
          <p:spPr>
            <a:xfrm>
              <a:off x="502920" y="2812589"/>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a:extLst>
                <a:ext uri="{FF2B5EF4-FFF2-40B4-BE49-F238E27FC236}">
                  <a16:creationId xmlns:a16="http://schemas.microsoft.com/office/drawing/2014/main" id="{CB2EE2C8-3C60-E23F-25CD-DB090A64E9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6023" y="3145419"/>
              <a:ext cx="757645" cy="795527"/>
            </a:xfrm>
            <a:prstGeom prst="rect">
              <a:avLst/>
            </a:prstGeom>
          </p:spPr>
        </p:pic>
      </p:grpSp>
      <p:pic>
        <p:nvPicPr>
          <p:cNvPr id="18" name="Grafik 17" descr="Ein Bild, das Muster, Pixel, Design enthält.&#10;&#10;KI-generierte Inhalte können fehlerhaft sein.">
            <a:extLst>
              <a:ext uri="{FF2B5EF4-FFF2-40B4-BE49-F238E27FC236}">
                <a16:creationId xmlns:a16="http://schemas.microsoft.com/office/drawing/2014/main" id="{16349434-AC3D-E9B7-54D5-AF3C9FEE8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7755" y="2656768"/>
            <a:ext cx="1440000" cy="1440000"/>
          </a:xfrm>
          <a:prstGeom prst="rect">
            <a:avLst/>
          </a:prstGeom>
          <a:ln>
            <a:solidFill>
              <a:srgbClr val="001489"/>
            </a:solidFill>
          </a:ln>
        </p:spPr>
      </p:pic>
    </p:spTree>
    <p:extLst>
      <p:ext uri="{BB962C8B-B14F-4D97-AF65-F5344CB8AC3E}">
        <p14:creationId xmlns:p14="http://schemas.microsoft.com/office/powerpoint/2010/main" val="1689351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21</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err="1"/>
              <a:t>FreeStyle</a:t>
            </a:r>
            <a:r>
              <a:rPr lang="de-DE" dirty="0"/>
              <a:t> Libre 3 App auf dem iPhone</a:t>
            </a:r>
            <a:r>
              <a:rPr lang="de-DE" baseline="30000" dirty="0"/>
              <a:t>1</a:t>
            </a:r>
            <a:r>
              <a:rPr lang="de-DE" dirty="0"/>
              <a:t> einrichten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507633"/>
            <a:ext cx="8136000" cy="350117"/>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a:t>
            </a:r>
            <a:r>
              <a:rPr lang="de-DE" b="1" dirty="0">
                <a:solidFill>
                  <a:schemeClr val="tx1"/>
                </a:solidFill>
              </a:rPr>
              <a:t>. </a:t>
            </a:r>
            <a:r>
              <a:rPr lang="de-DE" dirty="0" err="1">
                <a:solidFill>
                  <a:schemeClr val="tx1"/>
                </a:solidFill>
              </a:rPr>
              <a:t>LibreView</a:t>
            </a:r>
            <a:r>
              <a:rPr lang="de-DE" dirty="0">
                <a:solidFill>
                  <a:schemeClr val="tx1"/>
                </a:solidFill>
              </a:rPr>
              <a:t> ist eine cloudbasierte Anwendung. Die </a:t>
            </a:r>
            <a:r>
              <a:rPr lang="de-DE" dirty="0" err="1">
                <a:solidFill>
                  <a:schemeClr val="tx1"/>
                </a:solidFill>
              </a:rPr>
              <a:t>LibreView</a:t>
            </a:r>
            <a:r>
              <a:rPr lang="de-DE" dirty="0">
                <a:solidFill>
                  <a:schemeClr val="tx1"/>
                </a:solidFill>
              </a:rPr>
              <a:t> Website ist nur mit bestimmten Betriebssystemen und Browsern kompatibel. Weitere Informationen finden Sie unter </a:t>
            </a:r>
            <a:r>
              <a:rPr lang="de-DE" dirty="0" err="1">
                <a:solidFill>
                  <a:schemeClr val="tx1"/>
                </a:solidFill>
              </a:rPr>
              <a:t>www.LibreView.com</a:t>
            </a:r>
            <a:r>
              <a:rPr lang="de-DE" dirty="0">
                <a:solidFill>
                  <a:schemeClr val="tx1"/>
                </a:solidFill>
              </a:rPr>
              <a:t>. </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Content Placeholder 7">
            <a:extLst>
              <a:ext uri="{FF2B5EF4-FFF2-40B4-BE49-F238E27FC236}">
                <a16:creationId xmlns:a16="http://schemas.microsoft.com/office/drawing/2014/main" id="{A2CF66FD-65B6-34B9-9E17-2785FEDBC6F8}"/>
              </a:ext>
            </a:extLst>
          </p:cNvPr>
          <p:cNvSpPr txBox="1">
            <a:spLocks/>
          </p:cNvSpPr>
          <p:nvPr/>
        </p:nvSpPr>
        <p:spPr>
          <a:xfrm>
            <a:off x="466683" y="1197949"/>
            <a:ext cx="6934242" cy="3231654"/>
          </a:xfrm>
          <a:prstGeom prst="rect">
            <a:avLst/>
          </a:prstGeom>
        </p:spPr>
        <p:txBody>
          <a:bodyPr wrap="square" rIns="0" bIns="0">
            <a:sp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Clr>
                <a:schemeClr val="accent5"/>
              </a:buClr>
              <a:buFont typeface="Arial" panose="020B0604020202020204" pitchFamily="34" charset="0"/>
              <a:buChar char="•"/>
              <a:defRPr sz="1800" kern="1200">
                <a:solidFill>
                  <a:schemeClr val="tx1"/>
                </a:solidFill>
                <a:latin typeface="+mn-lt"/>
                <a:ea typeface="+mn-ea"/>
                <a:cs typeface="Calibri" panose="020F0502020204030204" pitchFamily="34" charset="0"/>
              </a:defRPr>
            </a:lvl2pPr>
            <a:lvl3pPr marL="400050" indent="-171450" algn="l" defTabSz="914400" rtl="0" eaLnBrk="1" latinLnBrk="0" hangingPunct="1">
              <a:lnSpc>
                <a:spcPct val="100000"/>
              </a:lnSpc>
              <a:spcBef>
                <a:spcPts val="600"/>
              </a:spcBef>
              <a:buClr>
                <a:schemeClr val="accent5"/>
              </a:buClr>
              <a:buFont typeface="Arial" panose="020B0604020202020204" pitchFamily="34" charset="0"/>
              <a:buChar char="–"/>
              <a:defRPr sz="1600" kern="1200">
                <a:solidFill>
                  <a:schemeClr val="tx1"/>
                </a:solidFill>
                <a:latin typeface="+mn-lt"/>
                <a:ea typeface="+mn-ea"/>
                <a:cs typeface="Calibri" panose="020F0502020204030204" pitchFamily="34" charset="0"/>
              </a:defRPr>
            </a:lvl3pPr>
            <a:lvl4pPr marL="627063" indent="-169863"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4pPr>
            <a:lvl5pPr marL="857250" indent="-171450"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000" lvl="1" indent="0">
              <a:spcBef>
                <a:spcPts val="0"/>
              </a:spcBef>
              <a:spcAft>
                <a:spcPts val="1500"/>
              </a:spcAft>
              <a:buNone/>
            </a:pPr>
            <a:r>
              <a:rPr lang="en-US" sz="1200" b="1" dirty="0">
                <a:latin typeface="Georgia" panose="02040502050405020303" pitchFamily="18" charset="0"/>
              </a:rPr>
              <a:t>Bluetooth-</a:t>
            </a:r>
            <a:r>
              <a:rPr lang="en-US" sz="1200" b="1" dirty="0" err="1">
                <a:latin typeface="Georgia" panose="02040502050405020303" pitchFamily="18" charset="0"/>
              </a:rPr>
              <a:t>Zugriff</a:t>
            </a:r>
            <a:r>
              <a:rPr lang="en-US" sz="1200" dirty="0">
                <a:latin typeface="Georgia" panose="02040502050405020303" pitchFamily="18" charset="0"/>
              </a:rPr>
              <a:t> </a:t>
            </a:r>
            <a:r>
              <a:rPr lang="en-US" sz="1200" b="1" dirty="0" err="1">
                <a:latin typeface="Georgia" panose="02040502050405020303" pitchFamily="18" charset="0"/>
              </a:rPr>
              <a:t>erlauben</a:t>
            </a:r>
            <a:r>
              <a:rPr lang="en-US" sz="1200" b="1" dirty="0">
                <a:latin typeface="Georgia" panose="02040502050405020303" pitchFamily="18" charset="0"/>
              </a:rPr>
              <a:t>, </a:t>
            </a:r>
            <a:r>
              <a:rPr lang="en-US" sz="1200" dirty="0">
                <a:latin typeface="Georgia" panose="02040502050405020303" pitchFamily="18" charset="0"/>
              </a:rPr>
              <a:t>falls Sie </a:t>
            </a:r>
            <a:r>
              <a:rPr lang="en-US" sz="1200" dirty="0" err="1">
                <a:latin typeface="Georgia" panose="02040502050405020303" pitchFamily="18" charset="0"/>
              </a:rPr>
              <a:t>dazu</a:t>
            </a:r>
            <a:r>
              <a:rPr lang="en-US" sz="1200" dirty="0">
                <a:latin typeface="Georgia" panose="02040502050405020303" pitchFamily="18" charset="0"/>
              </a:rPr>
              <a:t> </a:t>
            </a:r>
            <a:r>
              <a:rPr lang="en-US" sz="1200" dirty="0" err="1">
                <a:latin typeface="Georgia" panose="02040502050405020303" pitchFamily="18" charset="0"/>
              </a:rPr>
              <a:t>aufgefordert</a:t>
            </a:r>
            <a:r>
              <a:rPr lang="en-US" sz="1200" dirty="0">
                <a:latin typeface="Georgia" panose="02040502050405020303" pitchFamily="18" charset="0"/>
              </a:rPr>
              <a:t> </a:t>
            </a:r>
            <a:r>
              <a:rPr lang="en-US" sz="1200" dirty="0" err="1">
                <a:latin typeface="Georgia" panose="02040502050405020303" pitchFamily="18" charset="0"/>
              </a:rPr>
              <a:t>werden</a:t>
            </a:r>
            <a:r>
              <a:rPr lang="en-US" sz="1200"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Wohnland</a:t>
            </a:r>
            <a:r>
              <a:rPr lang="en-US" sz="1200" b="1" dirty="0">
                <a:latin typeface="Georgia" panose="02040502050405020303" pitchFamily="18" charset="0"/>
              </a:rPr>
              <a:t> </a:t>
            </a:r>
            <a:r>
              <a:rPr lang="en-US" sz="1200" b="1" dirty="0" err="1">
                <a:latin typeface="Georgia" panose="02040502050405020303" pitchFamily="18" charset="0"/>
              </a:rPr>
              <a:t>bestätigen</a:t>
            </a:r>
            <a:r>
              <a:rPr lang="en-US" sz="1200" b="1"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Endnutzer-Lizenzvereinbarung</a:t>
            </a:r>
            <a:r>
              <a:rPr lang="en-US" sz="1200" b="1" dirty="0">
                <a:latin typeface="Georgia" panose="02040502050405020303" pitchFamily="18" charset="0"/>
              </a:rPr>
              <a:t>, die </a:t>
            </a:r>
            <a:r>
              <a:rPr lang="en-US" sz="1200" b="1" dirty="0" err="1">
                <a:latin typeface="Georgia" panose="02040502050405020303" pitchFamily="18" charset="0"/>
              </a:rPr>
              <a:t>Nutzungsbedingungen</a:t>
            </a:r>
            <a:r>
              <a:rPr lang="en-US" sz="1200" b="1" dirty="0">
                <a:latin typeface="Georgia" panose="02040502050405020303" pitchFamily="18" charset="0"/>
              </a:rPr>
              <a:t> und die </a:t>
            </a:r>
            <a:r>
              <a:rPr lang="en-US" sz="1200" b="1" dirty="0" err="1">
                <a:latin typeface="Georgia" panose="02040502050405020303" pitchFamily="18" charset="0"/>
              </a:rPr>
              <a:t>Datenschutzerklärung</a:t>
            </a:r>
            <a:r>
              <a:rPr lang="en-US" sz="1200" b="1" dirty="0">
                <a:latin typeface="Georgia" panose="02040502050405020303" pitchFamily="18" charset="0"/>
              </a:rPr>
              <a:t> </a:t>
            </a:r>
            <a:r>
              <a:rPr lang="en-US" sz="1200" dirty="0" err="1">
                <a:latin typeface="Georgia" panose="02040502050405020303" pitchFamily="18" charset="0"/>
              </a:rPr>
              <a:t>lesen</a:t>
            </a:r>
            <a:r>
              <a:rPr lang="en-US" sz="1200" dirty="0">
                <a:latin typeface="Georgia" panose="02040502050405020303" pitchFamily="18" charset="0"/>
              </a:rPr>
              <a:t> und </a:t>
            </a:r>
            <a:r>
              <a:rPr lang="en-US" sz="1200" dirty="0" err="1">
                <a:latin typeface="Georgia" panose="02040502050405020303" pitchFamily="18" charset="0"/>
              </a:rPr>
              <a:t>akzeptieren</a:t>
            </a:r>
            <a:r>
              <a:rPr lang="en-US" sz="1200" dirty="0">
                <a:latin typeface="Georgia" panose="02040502050405020303" pitchFamily="18" charset="0"/>
              </a:rPr>
              <a:t>.</a:t>
            </a:r>
            <a:endParaRPr lang="en-US" sz="1200" b="1" dirty="0">
              <a:latin typeface="Georgia" panose="02040502050405020303" pitchFamily="18" charset="0"/>
            </a:endParaRPr>
          </a:p>
          <a:p>
            <a:pPr marL="342000" lvl="1" indent="0">
              <a:spcBef>
                <a:spcPts val="0"/>
              </a:spcBef>
              <a:spcAft>
                <a:spcPts val="1500"/>
              </a:spcAft>
              <a:buNone/>
            </a:pPr>
            <a:r>
              <a:rPr lang="de-DE" sz="1200" b="1" dirty="0">
                <a:latin typeface="Georgia" panose="02040502050405020303" pitchFamily="18" charset="0"/>
              </a:rPr>
              <a:t>Konto erstellen </a:t>
            </a:r>
            <a:r>
              <a:rPr lang="de-DE" sz="1200" dirty="0">
                <a:latin typeface="Georgia" panose="02040502050405020303" pitchFamily="18" charset="0"/>
              </a:rPr>
              <a:t>– diesen Schritt können Sie auch überspringen. Sie können sich später </a:t>
            </a:r>
            <a:br>
              <a:rPr lang="de-DE" sz="1200" dirty="0">
                <a:latin typeface="Georgia" panose="02040502050405020303" pitchFamily="18" charset="0"/>
              </a:rPr>
            </a:br>
            <a:r>
              <a:rPr lang="de-DE" sz="1200" dirty="0">
                <a:latin typeface="Georgia" panose="02040502050405020303" pitchFamily="18" charset="0"/>
              </a:rPr>
              <a:t>über „</a:t>
            </a:r>
            <a:r>
              <a:rPr lang="de-DE" sz="1200" b="1" dirty="0">
                <a:latin typeface="Georgia" panose="02040502050405020303" pitchFamily="18" charset="0"/>
              </a:rPr>
              <a:t>Einstellungen</a:t>
            </a:r>
            <a:r>
              <a:rPr lang="de-DE" sz="1200" dirty="0">
                <a:latin typeface="Georgia" panose="02040502050405020303" pitchFamily="18" charset="0"/>
              </a:rPr>
              <a:t>“ bei „</a:t>
            </a:r>
            <a:r>
              <a:rPr lang="de-DE" sz="1200" b="1" dirty="0">
                <a:latin typeface="Georgia" panose="02040502050405020303" pitchFamily="18" charset="0"/>
              </a:rPr>
              <a:t>Kontoeinstellungen</a:t>
            </a:r>
            <a:r>
              <a:rPr lang="de-DE" sz="1200" dirty="0">
                <a:latin typeface="Georgia" panose="02040502050405020303" pitchFamily="18" charset="0"/>
              </a:rPr>
              <a:t>“ in Ihr vorhandenes LibreView</a:t>
            </a:r>
            <a:r>
              <a:rPr lang="de-DE" sz="1200" baseline="30000" dirty="0">
                <a:latin typeface="Georgia" panose="02040502050405020303" pitchFamily="18" charset="0"/>
              </a:rPr>
              <a:t>3</a:t>
            </a:r>
            <a:r>
              <a:rPr lang="de-DE" sz="1200" dirty="0">
                <a:latin typeface="Georgia" panose="02040502050405020303" pitchFamily="18" charset="0"/>
              </a:rPr>
              <a:t>-Konto einloggen.</a:t>
            </a:r>
          </a:p>
          <a:p>
            <a:pPr marL="342000" lvl="1" indent="0">
              <a:spcBef>
                <a:spcPts val="0"/>
              </a:spcBef>
              <a:spcAft>
                <a:spcPts val="1500"/>
              </a:spcAft>
              <a:buNone/>
            </a:pPr>
            <a:r>
              <a:rPr lang="en-US" sz="1200" b="1" dirty="0" err="1">
                <a:latin typeface="Georgia" panose="02040502050405020303" pitchFamily="18" charset="0"/>
              </a:rPr>
              <a:t>Auswahl</a:t>
            </a:r>
            <a:r>
              <a:rPr lang="en-US" sz="1200" b="1" dirty="0">
                <a:latin typeface="Georgia" panose="02040502050405020303" pitchFamily="18" charset="0"/>
              </a:rPr>
              <a:t> </a:t>
            </a:r>
            <a:r>
              <a:rPr lang="en-US" sz="1200" b="1" dirty="0" err="1">
                <a:latin typeface="Georgia" panose="02040502050405020303" pitchFamily="18" charset="0"/>
              </a:rPr>
              <a:t>zu</a:t>
            </a:r>
            <a:r>
              <a:rPr lang="en-US" sz="1200" b="1" dirty="0">
                <a:latin typeface="Georgia" panose="02040502050405020303" pitchFamily="18" charset="0"/>
              </a:rPr>
              <a:t> </a:t>
            </a:r>
            <a:r>
              <a:rPr lang="en-US" sz="1200" b="1" dirty="0" err="1">
                <a:latin typeface="Georgia" panose="02040502050405020303" pitchFamily="18" charset="0"/>
              </a:rPr>
              <a:t>Forschungsarbeiten</a:t>
            </a:r>
            <a:r>
              <a:rPr lang="en-US" sz="1200" b="1" dirty="0">
                <a:latin typeface="Georgia" panose="02040502050405020303" pitchFamily="18" charset="0"/>
              </a:rPr>
              <a:t> </a:t>
            </a:r>
            <a:r>
              <a:rPr lang="en-US" sz="1200" dirty="0" err="1">
                <a:latin typeface="Georgia" panose="02040502050405020303" pitchFamily="18" charset="0"/>
              </a:rPr>
              <a:t>treffen</a:t>
            </a:r>
            <a:r>
              <a:rPr lang="en-US" sz="1200" dirty="0">
                <a:latin typeface="Georgia" panose="02040502050405020303" pitchFamily="18" charset="0"/>
              </a:rPr>
              <a:t>, </a:t>
            </a:r>
            <a:r>
              <a:rPr lang="de-DE" sz="1200" dirty="0">
                <a:latin typeface="Georgia" panose="02040502050405020303" pitchFamily="18" charset="0"/>
              </a:rPr>
              <a:t>wenn Sie ein Konto erstellen</a:t>
            </a:r>
            <a:r>
              <a:rPr lang="en-US" sz="1200"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Maßeinheiten</a:t>
            </a:r>
            <a:r>
              <a:rPr lang="en-US" sz="1200" dirty="0">
                <a:latin typeface="Georgia" panose="02040502050405020303" pitchFamily="18" charset="0"/>
              </a:rPr>
              <a:t> (mg/dL </a:t>
            </a:r>
            <a:r>
              <a:rPr lang="en-US" sz="1200" dirty="0" err="1">
                <a:latin typeface="Georgia" panose="02040502050405020303" pitchFamily="18" charset="0"/>
              </a:rPr>
              <a:t>oder</a:t>
            </a:r>
            <a:r>
              <a:rPr lang="en-US" sz="1200" dirty="0">
                <a:latin typeface="Georgia" panose="02040502050405020303" pitchFamily="18" charset="0"/>
              </a:rPr>
              <a:t> mmol/L) </a:t>
            </a:r>
            <a:r>
              <a:rPr lang="en-US" sz="1200" dirty="0" err="1">
                <a:latin typeface="Georgia" panose="02040502050405020303" pitchFamily="18" charset="0"/>
              </a:rPr>
              <a:t>wählen</a:t>
            </a:r>
            <a:r>
              <a:rPr lang="en-US" sz="1200" dirty="0">
                <a:latin typeface="Georgia" panose="02040502050405020303" pitchFamily="18" charset="0"/>
              </a:rPr>
              <a:t>. </a:t>
            </a:r>
            <a:br>
              <a:rPr lang="en-US" sz="1200" dirty="0">
                <a:latin typeface="Georgia" panose="02040502050405020303" pitchFamily="18" charset="0"/>
              </a:rPr>
            </a:br>
            <a:r>
              <a:rPr lang="en-US" sz="1200" b="1" dirty="0" err="1">
                <a:latin typeface="Georgia" panose="02040502050405020303" pitchFamily="18" charset="0"/>
              </a:rPr>
              <a:t>Kohlenhydrate</a:t>
            </a:r>
            <a:r>
              <a:rPr lang="en-US" sz="1200" dirty="0">
                <a:latin typeface="Georgia" panose="02040502050405020303" pitchFamily="18" charset="0"/>
              </a:rPr>
              <a:t> in Gramm </a:t>
            </a:r>
            <a:r>
              <a:rPr lang="en-US" sz="1200" dirty="0" err="1">
                <a:latin typeface="Georgia" panose="02040502050405020303" pitchFamily="18" charset="0"/>
              </a:rPr>
              <a:t>oder</a:t>
            </a:r>
            <a:r>
              <a:rPr lang="en-US" sz="1200" dirty="0">
                <a:latin typeface="Georgia" panose="02040502050405020303" pitchFamily="18" charset="0"/>
              </a:rPr>
              <a:t> </a:t>
            </a:r>
            <a:r>
              <a:rPr lang="en-US" sz="1200" dirty="0" err="1">
                <a:latin typeface="Georgia" panose="02040502050405020303" pitchFamily="18" charset="0"/>
              </a:rPr>
              <a:t>Broteinheiten</a:t>
            </a:r>
            <a:r>
              <a:rPr lang="en-US" sz="1200" dirty="0">
                <a:latin typeface="Georgia" panose="02040502050405020303" pitchFamily="18" charset="0"/>
              </a:rPr>
              <a:t> </a:t>
            </a:r>
            <a:r>
              <a:rPr lang="en-US" sz="1200" dirty="0" err="1">
                <a:latin typeface="Georgia" panose="02040502050405020303" pitchFamily="18" charset="0"/>
              </a:rPr>
              <a:t>anzeigen</a:t>
            </a:r>
            <a:r>
              <a:rPr lang="en-US" sz="1200" dirty="0">
                <a:latin typeface="Georgia" panose="02040502050405020303" pitchFamily="18" charset="0"/>
              </a:rPr>
              <a:t> </a:t>
            </a:r>
            <a:r>
              <a:rPr lang="en-US" sz="1200" dirty="0" err="1">
                <a:latin typeface="Georgia" panose="02040502050405020303" pitchFamily="18" charset="0"/>
              </a:rPr>
              <a:t>lassen</a:t>
            </a:r>
            <a:r>
              <a:rPr lang="en-US" sz="1200"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Funktionen</a:t>
            </a:r>
            <a:r>
              <a:rPr lang="en-US" sz="1200" b="1" dirty="0">
                <a:latin typeface="Georgia" panose="02040502050405020303" pitchFamily="18" charset="0"/>
              </a:rPr>
              <a:t> der App </a:t>
            </a:r>
            <a:r>
              <a:rPr lang="en-US" sz="1200" dirty="0" err="1">
                <a:latin typeface="Georgia" panose="02040502050405020303" pitchFamily="18" charset="0"/>
              </a:rPr>
              <a:t>kennenlernen</a:t>
            </a:r>
            <a:r>
              <a:rPr lang="en-US" sz="1200" dirty="0">
                <a:latin typeface="Georgia" panose="02040502050405020303" pitchFamily="18" charset="0"/>
              </a:rPr>
              <a:t> und </a:t>
            </a:r>
            <a:r>
              <a:rPr lang="en-US" sz="1200" dirty="0" err="1">
                <a:latin typeface="Georgia" panose="02040502050405020303" pitchFamily="18" charset="0"/>
              </a:rPr>
              <a:t>mit</a:t>
            </a:r>
            <a:r>
              <a:rPr lang="en-US" sz="1200" dirty="0">
                <a:latin typeface="Georgia" panose="02040502050405020303" pitchFamily="18" charset="0"/>
              </a:rPr>
              <a:t> Klick auf „</a:t>
            </a:r>
            <a:r>
              <a:rPr lang="en-US" sz="1200" b="1" dirty="0">
                <a:latin typeface="Georgia" panose="02040502050405020303" pitchFamily="18" charset="0"/>
              </a:rPr>
              <a:t>Weiter</a:t>
            </a:r>
            <a:r>
              <a:rPr lang="en-US" sz="1200" dirty="0">
                <a:latin typeface="Georgia" panose="02040502050405020303" pitchFamily="18" charset="0"/>
              </a:rPr>
              <a:t>“ </a:t>
            </a:r>
            <a:r>
              <a:rPr lang="en-US" sz="1200" dirty="0" err="1">
                <a:latin typeface="Georgia" panose="02040502050405020303" pitchFamily="18" charset="0"/>
              </a:rPr>
              <a:t>bestätigen</a:t>
            </a:r>
            <a:r>
              <a:rPr lang="en-US" sz="1200" dirty="0">
                <a:latin typeface="Georgia" panose="02040502050405020303" pitchFamily="18" charset="0"/>
              </a:rPr>
              <a:t>.</a:t>
            </a:r>
          </a:p>
        </p:txBody>
      </p:sp>
      <p:grpSp>
        <p:nvGrpSpPr>
          <p:cNvPr id="22" name="Gruppieren 21">
            <a:extLst>
              <a:ext uri="{FF2B5EF4-FFF2-40B4-BE49-F238E27FC236}">
                <a16:creationId xmlns:a16="http://schemas.microsoft.com/office/drawing/2014/main" id="{DF8BE05D-1009-2EE9-FEB2-45BA2D3DA5C1}"/>
              </a:ext>
            </a:extLst>
          </p:cNvPr>
          <p:cNvGrpSpPr/>
          <p:nvPr/>
        </p:nvGrpSpPr>
        <p:grpSpPr>
          <a:xfrm>
            <a:off x="892661" y="1517203"/>
            <a:ext cx="6372000" cy="2603726"/>
            <a:chOff x="892661" y="1517203"/>
            <a:chExt cx="6372000" cy="2603726"/>
          </a:xfrm>
        </p:grpSpPr>
        <p:cxnSp>
          <p:nvCxnSpPr>
            <p:cNvPr id="13" name="Gerade Verbindung 23">
              <a:extLst>
                <a:ext uri="{FF2B5EF4-FFF2-40B4-BE49-F238E27FC236}">
                  <a16:creationId xmlns:a16="http://schemas.microsoft.com/office/drawing/2014/main" id="{95430567-7652-354E-9550-4FAF364751D3}"/>
                </a:ext>
              </a:extLst>
            </p:cNvPr>
            <p:cNvCxnSpPr>
              <a:cxnSpLocks/>
            </p:cNvCxnSpPr>
            <p:nvPr/>
          </p:nvCxnSpPr>
          <p:spPr>
            <a:xfrm>
              <a:off x="892661" y="1517203"/>
              <a:ext cx="6372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5" name="Gerade Verbindung 25">
              <a:extLst>
                <a:ext uri="{FF2B5EF4-FFF2-40B4-BE49-F238E27FC236}">
                  <a16:creationId xmlns:a16="http://schemas.microsoft.com/office/drawing/2014/main" id="{B19E7C30-EE9A-E49D-EA1D-6D1DD96A3748}"/>
                </a:ext>
              </a:extLst>
            </p:cNvPr>
            <p:cNvCxnSpPr>
              <a:cxnSpLocks/>
            </p:cNvCxnSpPr>
            <p:nvPr/>
          </p:nvCxnSpPr>
          <p:spPr>
            <a:xfrm>
              <a:off x="892661" y="1903569"/>
              <a:ext cx="6372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6" name="Gerade Verbindung 29">
              <a:extLst>
                <a:ext uri="{FF2B5EF4-FFF2-40B4-BE49-F238E27FC236}">
                  <a16:creationId xmlns:a16="http://schemas.microsoft.com/office/drawing/2014/main" id="{82EF4FEE-6C3B-A9D2-6F66-679B14C4C4AD}"/>
                </a:ext>
              </a:extLst>
            </p:cNvPr>
            <p:cNvCxnSpPr>
              <a:cxnSpLocks/>
            </p:cNvCxnSpPr>
            <p:nvPr/>
          </p:nvCxnSpPr>
          <p:spPr>
            <a:xfrm>
              <a:off x="892661" y="3213701"/>
              <a:ext cx="6372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8" name="Gerade Verbindung 29">
              <a:extLst>
                <a:ext uri="{FF2B5EF4-FFF2-40B4-BE49-F238E27FC236}">
                  <a16:creationId xmlns:a16="http://schemas.microsoft.com/office/drawing/2014/main" id="{E9805A18-F4AC-6B63-33D7-8C9209C83171}"/>
                </a:ext>
              </a:extLst>
            </p:cNvPr>
            <p:cNvCxnSpPr>
              <a:cxnSpLocks/>
            </p:cNvCxnSpPr>
            <p:nvPr/>
          </p:nvCxnSpPr>
          <p:spPr>
            <a:xfrm>
              <a:off x="892661" y="3576700"/>
              <a:ext cx="6372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9" name="Gerade Verbindung 29">
              <a:extLst>
                <a:ext uri="{FF2B5EF4-FFF2-40B4-BE49-F238E27FC236}">
                  <a16:creationId xmlns:a16="http://schemas.microsoft.com/office/drawing/2014/main" id="{364E3561-550A-51A6-7A2F-24AC42BDDE18}"/>
                </a:ext>
              </a:extLst>
            </p:cNvPr>
            <p:cNvCxnSpPr>
              <a:cxnSpLocks/>
            </p:cNvCxnSpPr>
            <p:nvPr/>
          </p:nvCxnSpPr>
          <p:spPr>
            <a:xfrm>
              <a:off x="892661" y="4120929"/>
              <a:ext cx="6372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0" name="Gerade Verbindung 25">
              <a:extLst>
                <a:ext uri="{FF2B5EF4-FFF2-40B4-BE49-F238E27FC236}">
                  <a16:creationId xmlns:a16="http://schemas.microsoft.com/office/drawing/2014/main" id="{683BB67E-E917-8413-F9A1-5445BED41EC5}"/>
                </a:ext>
              </a:extLst>
            </p:cNvPr>
            <p:cNvCxnSpPr>
              <a:cxnSpLocks/>
            </p:cNvCxnSpPr>
            <p:nvPr/>
          </p:nvCxnSpPr>
          <p:spPr>
            <a:xfrm>
              <a:off x="892661" y="2458406"/>
              <a:ext cx="6372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931B11BB-9839-2CE7-2A7D-8F4A4C58F8DF}"/>
              </a:ext>
            </a:extLst>
          </p:cNvPr>
          <p:cNvSpPr/>
          <p:nvPr/>
        </p:nvSpPr>
        <p:spPr>
          <a:xfrm>
            <a:off x="508231" y="1243286"/>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1</a:t>
            </a:r>
          </a:p>
        </p:txBody>
      </p:sp>
      <p:sp>
        <p:nvSpPr>
          <p:cNvPr id="24" name="Oval 23">
            <a:extLst>
              <a:ext uri="{FF2B5EF4-FFF2-40B4-BE49-F238E27FC236}">
                <a16:creationId xmlns:a16="http://schemas.microsoft.com/office/drawing/2014/main" id="{86B87B60-6479-9739-CDFD-C1B5CB90DA2C}"/>
              </a:ext>
            </a:extLst>
          </p:cNvPr>
          <p:cNvSpPr/>
          <p:nvPr/>
        </p:nvSpPr>
        <p:spPr>
          <a:xfrm>
            <a:off x="508231" y="1600337"/>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25" name="Oval 24">
            <a:extLst>
              <a:ext uri="{FF2B5EF4-FFF2-40B4-BE49-F238E27FC236}">
                <a16:creationId xmlns:a16="http://schemas.microsoft.com/office/drawing/2014/main" id="{4B655448-D7F5-2566-E527-2CC1EF51E27A}"/>
              </a:ext>
            </a:extLst>
          </p:cNvPr>
          <p:cNvSpPr/>
          <p:nvPr/>
        </p:nvSpPr>
        <p:spPr>
          <a:xfrm>
            <a:off x="508231" y="1966097"/>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6" name="Oval 25">
            <a:extLst>
              <a:ext uri="{FF2B5EF4-FFF2-40B4-BE49-F238E27FC236}">
                <a16:creationId xmlns:a16="http://schemas.microsoft.com/office/drawing/2014/main" id="{53F462D1-FBAF-AC80-6CC3-4C81F539C1CB}"/>
              </a:ext>
            </a:extLst>
          </p:cNvPr>
          <p:cNvSpPr/>
          <p:nvPr/>
        </p:nvSpPr>
        <p:spPr>
          <a:xfrm>
            <a:off x="508231" y="2521967"/>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27" name="Oval 26">
            <a:extLst>
              <a:ext uri="{FF2B5EF4-FFF2-40B4-BE49-F238E27FC236}">
                <a16:creationId xmlns:a16="http://schemas.microsoft.com/office/drawing/2014/main" id="{E97552A2-241F-9900-E0BF-62E5F5C9CD50}"/>
              </a:ext>
            </a:extLst>
          </p:cNvPr>
          <p:cNvSpPr/>
          <p:nvPr/>
        </p:nvSpPr>
        <p:spPr>
          <a:xfrm>
            <a:off x="508231" y="3262848"/>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5</a:t>
            </a:r>
          </a:p>
        </p:txBody>
      </p:sp>
      <p:sp>
        <p:nvSpPr>
          <p:cNvPr id="28" name="Oval 27">
            <a:extLst>
              <a:ext uri="{FF2B5EF4-FFF2-40B4-BE49-F238E27FC236}">
                <a16:creationId xmlns:a16="http://schemas.microsoft.com/office/drawing/2014/main" id="{BB9FC75F-4B9C-0338-EE9A-9B332A15939F}"/>
              </a:ext>
            </a:extLst>
          </p:cNvPr>
          <p:cNvSpPr/>
          <p:nvPr/>
        </p:nvSpPr>
        <p:spPr>
          <a:xfrm>
            <a:off x="508231" y="3630189"/>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6</a:t>
            </a:r>
          </a:p>
        </p:txBody>
      </p:sp>
      <p:sp>
        <p:nvSpPr>
          <p:cNvPr id="29" name="Oval 28">
            <a:extLst>
              <a:ext uri="{FF2B5EF4-FFF2-40B4-BE49-F238E27FC236}">
                <a16:creationId xmlns:a16="http://schemas.microsoft.com/office/drawing/2014/main" id="{C40300CA-5C19-09A7-5A24-1B0C3C362EAD}"/>
              </a:ext>
            </a:extLst>
          </p:cNvPr>
          <p:cNvSpPr/>
          <p:nvPr/>
        </p:nvSpPr>
        <p:spPr>
          <a:xfrm>
            <a:off x="508231" y="4189954"/>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7</a:t>
            </a:r>
          </a:p>
        </p:txBody>
      </p:sp>
      <p:sp>
        <p:nvSpPr>
          <p:cNvPr id="31" name="Abgerundetes Rechteck 30">
            <a:extLst>
              <a:ext uri="{FF2B5EF4-FFF2-40B4-BE49-F238E27FC236}">
                <a16:creationId xmlns:a16="http://schemas.microsoft.com/office/drawing/2014/main" id="{4D55C496-84A8-974D-E01F-0903E66F44B5}"/>
              </a:ext>
            </a:extLst>
          </p:cNvPr>
          <p:cNvSpPr/>
          <p:nvPr/>
        </p:nvSpPr>
        <p:spPr>
          <a:xfrm>
            <a:off x="7576977" y="1218573"/>
            <a:ext cx="1080000" cy="2235324"/>
          </a:xfrm>
          <a:prstGeom prst="roundRect">
            <a:avLst>
              <a:gd name="adj" fmla="val 0"/>
            </a:avLst>
          </a:prstGeom>
          <a:ln w="9525">
            <a:solidFill>
              <a:srgbClr val="001489"/>
            </a:solidFill>
          </a:ln>
        </p:spPr>
        <p:txBody>
          <a:bodyPr wrap="square">
            <a:spAutoFit/>
          </a:bodyPr>
          <a:lstStyle/>
          <a:p>
            <a:pPr>
              <a:spcAft>
                <a:spcPts val="800"/>
              </a:spcAft>
            </a:pPr>
            <a:r>
              <a:rPr lang="en-US" sz="1050" b="1" dirty="0" err="1">
                <a:cs typeface="Calibri" panose="020F0502020204030204" pitchFamily="34" charset="0"/>
              </a:rPr>
              <a:t>Hinweis</a:t>
            </a:r>
            <a:r>
              <a:rPr lang="en-US" sz="1050" b="1" dirty="0">
                <a:cs typeface="Calibri" panose="020F0502020204030204" pitchFamily="34" charset="0"/>
              </a:rPr>
              <a:t>: </a:t>
            </a:r>
            <a:br>
              <a:rPr lang="en-US" sz="1050" b="1" dirty="0">
                <a:cs typeface="Calibri" panose="020F0502020204030204" pitchFamily="34" charset="0"/>
              </a:rPr>
            </a:br>
            <a:r>
              <a:rPr lang="en-US" sz="1050" dirty="0" err="1">
                <a:cs typeface="Calibri" panose="020F0502020204030204" pitchFamily="34" charset="0"/>
              </a:rPr>
              <a:t>Damit</a:t>
            </a:r>
            <a:r>
              <a:rPr lang="en-US" sz="1050" dirty="0">
                <a:cs typeface="Calibri" panose="020F0502020204030204" pitchFamily="34" charset="0"/>
              </a:rPr>
              <a:t> Sie </a:t>
            </a:r>
            <a:r>
              <a:rPr lang="en-US" sz="1050" dirty="0" err="1">
                <a:cs typeface="Calibri" panose="020F0502020204030204" pitchFamily="34" charset="0"/>
              </a:rPr>
              <a:t>Zuckerwerte</a:t>
            </a:r>
            <a:r>
              <a:rPr lang="en-US" sz="1050" dirty="0">
                <a:cs typeface="Calibri" panose="020F0502020204030204" pitchFamily="34" charset="0"/>
              </a:rPr>
              <a:t> </a:t>
            </a:r>
            <a:r>
              <a:rPr lang="en-US" sz="1050" dirty="0" err="1">
                <a:cs typeface="Calibri" panose="020F0502020204030204" pitchFamily="34" charset="0"/>
              </a:rPr>
              <a:t>erhalten</a:t>
            </a:r>
            <a:r>
              <a:rPr lang="en-US" sz="1050" dirty="0">
                <a:cs typeface="Calibri" panose="020F0502020204030204" pitchFamily="34" charset="0"/>
              </a:rPr>
              <a:t> </a:t>
            </a:r>
            <a:r>
              <a:rPr lang="en-US" sz="1050" dirty="0" err="1">
                <a:cs typeface="Calibri" panose="020F0502020204030204" pitchFamily="34" charset="0"/>
              </a:rPr>
              <a:t>können</a:t>
            </a:r>
            <a:r>
              <a:rPr lang="en-US" sz="1050" dirty="0">
                <a:cs typeface="Calibri" panose="020F0502020204030204" pitchFamily="34" charset="0"/>
              </a:rPr>
              <a:t>, </a:t>
            </a:r>
            <a:r>
              <a:rPr lang="en-US" sz="1050" dirty="0" err="1">
                <a:cs typeface="Calibri" panose="020F0502020204030204" pitchFamily="34" charset="0"/>
              </a:rPr>
              <a:t>darf</a:t>
            </a:r>
            <a:r>
              <a:rPr lang="en-US" sz="1050" dirty="0">
                <a:cs typeface="Calibri" panose="020F0502020204030204" pitchFamily="34" charset="0"/>
              </a:rPr>
              <a:t> die </a:t>
            </a:r>
            <a:r>
              <a:rPr lang="en-US" sz="1050" dirty="0" err="1">
                <a:cs typeface="Calibri" panose="020F0502020204030204" pitchFamily="34" charset="0"/>
              </a:rPr>
              <a:t>FreeStyle</a:t>
            </a:r>
            <a:r>
              <a:rPr lang="en-US" sz="1050" dirty="0">
                <a:cs typeface="Calibri" panose="020F0502020204030204" pitchFamily="34" charset="0"/>
              </a:rPr>
              <a:t> Libre 3 App </a:t>
            </a:r>
            <a:r>
              <a:rPr lang="en-US" sz="1050" dirty="0" err="1">
                <a:cs typeface="Calibri" panose="020F0502020204030204" pitchFamily="34" charset="0"/>
              </a:rPr>
              <a:t>nicht</a:t>
            </a:r>
            <a:r>
              <a:rPr lang="en-US" sz="1050" dirty="0">
                <a:cs typeface="Calibri" panose="020F0502020204030204" pitchFamily="34" charset="0"/>
              </a:rPr>
              <a:t> </a:t>
            </a:r>
            <a:r>
              <a:rPr lang="en-US" sz="1050" dirty="0" err="1">
                <a:cs typeface="Calibri" panose="020F0502020204030204" pitchFamily="34" charset="0"/>
              </a:rPr>
              <a:t>beendet</a:t>
            </a:r>
            <a:r>
              <a:rPr lang="en-US" sz="1050" dirty="0">
                <a:cs typeface="Calibri" panose="020F0502020204030204" pitchFamily="34" charset="0"/>
              </a:rPr>
              <a:t> </a:t>
            </a:r>
            <a:r>
              <a:rPr lang="en-US" sz="1050" dirty="0" err="1">
                <a:cs typeface="Calibri" panose="020F0502020204030204" pitchFamily="34" charset="0"/>
              </a:rPr>
              <a:t>werden</a:t>
            </a:r>
            <a:r>
              <a:rPr lang="en-US" sz="1050" dirty="0">
                <a:cs typeface="Calibri" panose="020F0502020204030204" pitchFamily="34" charset="0"/>
              </a:rPr>
              <a:t>. Lassen Sie die App </a:t>
            </a:r>
            <a:r>
              <a:rPr lang="en-US" sz="1050" dirty="0" err="1">
                <a:cs typeface="Calibri" panose="020F0502020204030204" pitchFamily="34" charset="0"/>
              </a:rPr>
              <a:t>dauerhaft</a:t>
            </a:r>
            <a:r>
              <a:rPr lang="en-US" sz="1050" dirty="0">
                <a:cs typeface="Calibri" panose="020F0502020204030204" pitchFamily="34" charset="0"/>
              </a:rPr>
              <a:t> </a:t>
            </a:r>
            <a:r>
              <a:rPr lang="en-US" sz="1050" dirty="0" err="1">
                <a:cs typeface="Calibri" panose="020F0502020204030204" pitchFamily="34" charset="0"/>
              </a:rPr>
              <a:t>im</a:t>
            </a:r>
            <a:r>
              <a:rPr lang="en-US" sz="1050" dirty="0">
                <a:cs typeface="Calibri" panose="020F0502020204030204" pitchFamily="34" charset="0"/>
              </a:rPr>
              <a:t> </a:t>
            </a:r>
            <a:r>
              <a:rPr lang="en-US" sz="1050" dirty="0" err="1">
                <a:cs typeface="Calibri" panose="020F0502020204030204" pitchFamily="34" charset="0"/>
              </a:rPr>
              <a:t>Hintergrund</a:t>
            </a:r>
            <a:r>
              <a:rPr lang="en-US" sz="1050" dirty="0">
                <a:cs typeface="Calibri" panose="020F0502020204030204" pitchFamily="34" charset="0"/>
              </a:rPr>
              <a:t> </a:t>
            </a:r>
            <a:r>
              <a:rPr lang="en-US" sz="1050" dirty="0" err="1">
                <a:cs typeface="Calibri" panose="020F0502020204030204" pitchFamily="34" charset="0"/>
              </a:rPr>
              <a:t>geöffnet</a:t>
            </a:r>
            <a:r>
              <a:rPr lang="en-US" sz="1050" dirty="0">
                <a:cs typeface="Calibri" panose="020F0502020204030204" pitchFamily="34" charset="0"/>
              </a:rPr>
              <a:t>.</a:t>
            </a:r>
          </a:p>
        </p:txBody>
      </p:sp>
    </p:spTree>
    <p:extLst>
      <p:ext uri="{BB962C8B-B14F-4D97-AF65-F5344CB8AC3E}">
        <p14:creationId xmlns:p14="http://schemas.microsoft.com/office/powerpoint/2010/main" val="3425201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22</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So starten Sie Ihren Sensor mit Ihrem iPhone</a:t>
            </a:r>
            <a:r>
              <a:rPr lang="de-DE" baseline="30000" dirty="0"/>
              <a:t>1</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392000"/>
            <a:ext cx="8136000" cy="465750"/>
          </a:xfrm>
        </p:spPr>
        <p:txBody>
          <a:bodyPr/>
          <a:lstStyle/>
          <a:p>
            <a:r>
              <a:rPr lang="de-DE" dirty="0">
                <a:solidFill>
                  <a:schemeClr val="tx1"/>
                </a:solidFill>
              </a:rPr>
              <a:t>*Die NFC-Schnittstelle ist nicht an jeder Stelle Ihres Smartphones gleich stark. Es kann daher kurz dauern, bis Sie die richtige Scan-Position gefunden haben. Ein einmaliger Scan des Sensors ist nötig,  um ihn zu aktivieren.</a:t>
            </a:r>
            <a:br>
              <a:rPr lang="de-DE" dirty="0">
                <a:solidFill>
                  <a:schemeClr val="tx1"/>
                </a:solidFill>
              </a:rPr>
            </a:br>
            <a:r>
              <a:rPr lang="de-DE" b="1" dirty="0">
                <a:solidFill>
                  <a:schemeClr val="tx1"/>
                </a:solidFill>
              </a:rPr>
              <a:t>1</a:t>
            </a:r>
            <a:r>
              <a:rPr lang="de-DE" b="1" dirty="0"/>
              <a:t>.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a:t>Der Sensor ist 60 Minuten nach der Aktivierung </a:t>
            </a:r>
            <a:r>
              <a:rPr lang="de-DE" dirty="0" err="1"/>
              <a:t>für</a:t>
            </a:r>
            <a:r>
              <a:rPr lang="de-DE" dirty="0"/>
              <a:t> die Glukosemessung bereit.</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object 113">
            <a:extLst>
              <a:ext uri="{FF2B5EF4-FFF2-40B4-BE49-F238E27FC236}">
                <a16:creationId xmlns:a16="http://schemas.microsoft.com/office/drawing/2014/main" id="{71231FC2-B6C7-3210-D648-18E34A02EBB0}"/>
              </a:ext>
            </a:extLst>
          </p:cNvPr>
          <p:cNvSpPr txBox="1"/>
          <p:nvPr/>
        </p:nvSpPr>
        <p:spPr>
          <a:xfrm>
            <a:off x="2197856" y="2988000"/>
            <a:ext cx="1449739" cy="746417"/>
          </a:xfrm>
          <a:prstGeom prst="rect">
            <a:avLst/>
          </a:prstGeom>
        </p:spPr>
        <p:txBody>
          <a:bodyPr vert="horz" wrap="square" lIns="0" tIns="7678" rIns="0" bIns="0" rtlCol="0">
            <a:spAutoFit/>
          </a:bodyPr>
          <a:lstStyle/>
          <a:p>
            <a:pPr marL="7677" marR="3071" indent="21112">
              <a:spcBef>
                <a:spcPts val="60"/>
              </a:spcBef>
            </a:pPr>
            <a:r>
              <a:rPr lang="de-DE" sz="1200">
                <a:latin typeface="Georgia" panose="02040502050405020303" pitchFamily="18" charset="0"/>
                <a:cs typeface="Calibri" panose="020F0502020204030204" pitchFamily="34" charset="0"/>
              </a:rPr>
              <a:t>Klicken Sie auf </a:t>
            </a:r>
            <a:r>
              <a:rPr lang="de-DE" sz="1200" b="1">
                <a:latin typeface="Georgia" panose="02040502050405020303" pitchFamily="18" charset="0"/>
                <a:cs typeface="Calibri" panose="020F0502020204030204" pitchFamily="34" charset="0"/>
              </a:rPr>
              <a:t>„Weiter“</a:t>
            </a:r>
            <a:r>
              <a:rPr lang="de-DE" sz="1200">
                <a:latin typeface="Georgia" panose="02040502050405020303" pitchFamily="18" charset="0"/>
                <a:cs typeface="Calibri" panose="020F0502020204030204" pitchFamily="34" charset="0"/>
              </a:rPr>
              <a:t>, wenn </a:t>
            </a:r>
            <a:br>
              <a:rPr lang="de-DE" sz="1200">
                <a:latin typeface="Georgia" panose="02040502050405020303" pitchFamily="18" charset="0"/>
                <a:cs typeface="Calibri" panose="020F0502020204030204" pitchFamily="34" charset="0"/>
              </a:rPr>
            </a:br>
            <a:r>
              <a:rPr lang="de-DE" sz="1200">
                <a:latin typeface="Georgia" panose="02040502050405020303" pitchFamily="18" charset="0"/>
                <a:cs typeface="Calibri" panose="020F0502020204030204" pitchFamily="34" charset="0"/>
              </a:rPr>
              <a:t>Sie den Hinweis gelesen haben.</a:t>
            </a:r>
          </a:p>
        </p:txBody>
      </p:sp>
      <p:sp>
        <p:nvSpPr>
          <p:cNvPr id="13" name="object 118">
            <a:extLst>
              <a:ext uri="{FF2B5EF4-FFF2-40B4-BE49-F238E27FC236}">
                <a16:creationId xmlns:a16="http://schemas.microsoft.com/office/drawing/2014/main" id="{1B909EA8-FFAC-272E-C4DD-1F5111C27955}"/>
              </a:ext>
            </a:extLst>
          </p:cNvPr>
          <p:cNvSpPr/>
          <p:nvPr/>
        </p:nvSpPr>
        <p:spPr>
          <a:xfrm>
            <a:off x="1984316" y="189850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15" name="object 41">
            <a:extLst>
              <a:ext uri="{FF2B5EF4-FFF2-40B4-BE49-F238E27FC236}">
                <a16:creationId xmlns:a16="http://schemas.microsoft.com/office/drawing/2014/main" id="{E7042D58-D499-709D-DF58-77719F9781C8}"/>
              </a:ext>
            </a:extLst>
          </p:cNvPr>
          <p:cNvSpPr txBox="1"/>
          <p:nvPr/>
        </p:nvSpPr>
        <p:spPr>
          <a:xfrm>
            <a:off x="503238" y="2988000"/>
            <a:ext cx="1518696" cy="746417"/>
          </a:xfrm>
          <a:prstGeom prst="rect">
            <a:avLst/>
          </a:prstGeom>
        </p:spPr>
        <p:txBody>
          <a:bodyPr vert="horz" wrap="square" lIns="0" tIns="7678" rIns="0" bIns="0" rtlCol="0">
            <a:spAutoFit/>
          </a:bodyPr>
          <a:lstStyle/>
          <a:p>
            <a:pPr marL="7677" marR="3071">
              <a:spcBef>
                <a:spcPts val="60"/>
              </a:spcBef>
            </a:pPr>
            <a:r>
              <a:rPr lang="de-DE" sz="1200" b="1">
                <a:latin typeface="Georgia" panose="02040502050405020303" pitchFamily="18" charset="0"/>
                <a:cs typeface="Calibri" panose="020F0502020204030204" pitchFamily="34" charset="0"/>
              </a:rPr>
              <a:t>Erlauben</a:t>
            </a:r>
            <a:r>
              <a:rPr lang="de-DE" sz="1200">
                <a:latin typeface="Georgia" panose="02040502050405020303" pitchFamily="18" charset="0"/>
                <a:cs typeface="Calibri" panose="020F0502020204030204" pitchFamily="34" charset="0"/>
              </a:rPr>
              <a:t> Sie </a:t>
            </a:r>
            <a:r>
              <a:rPr lang="de-DE" sz="1200" b="1">
                <a:latin typeface="Georgia" panose="02040502050405020303" pitchFamily="18" charset="0"/>
                <a:cs typeface="Calibri" panose="020F0502020204030204" pitchFamily="34" charset="0"/>
              </a:rPr>
              <a:t>Mitteilungen</a:t>
            </a:r>
            <a:r>
              <a:rPr sz="1200">
                <a:latin typeface="Georgia" panose="02040502050405020303" pitchFamily="18" charset="0"/>
                <a:cs typeface="Calibri" panose="020F0502020204030204" pitchFamily="34" charset="0"/>
              </a:rPr>
              <a:t>,</a:t>
            </a:r>
            <a:r>
              <a:rPr lang="de-DE" sz="1200">
                <a:latin typeface="Georgia" panose="02040502050405020303" pitchFamily="18" charset="0"/>
                <a:cs typeface="Calibri" panose="020F0502020204030204" pitchFamily="34" charset="0"/>
              </a:rPr>
              <a:t> </a:t>
            </a:r>
            <a:br>
              <a:rPr lang="de-DE" sz="1200">
                <a:latin typeface="Georgia" panose="02040502050405020303" pitchFamily="18" charset="0"/>
                <a:cs typeface="Calibri" panose="020F0502020204030204" pitchFamily="34" charset="0"/>
              </a:rPr>
            </a:br>
            <a:r>
              <a:rPr sz="1200" err="1">
                <a:latin typeface="Georgia" panose="02040502050405020303" pitchFamily="18" charset="0"/>
                <a:cs typeface="Calibri" panose="020F0502020204030204" pitchFamily="34" charset="0"/>
              </a:rPr>
              <a:t>wenn</a:t>
            </a:r>
            <a:r>
              <a:rPr sz="1200">
                <a:latin typeface="Georgia" panose="02040502050405020303" pitchFamily="18" charset="0"/>
                <a:cs typeface="Calibri" panose="020F0502020204030204" pitchFamily="34" charset="0"/>
              </a:rPr>
              <a:t> Sie </a:t>
            </a:r>
            <a:r>
              <a:rPr sz="1200" err="1">
                <a:latin typeface="Georgia" panose="02040502050405020303" pitchFamily="18" charset="0"/>
                <a:cs typeface="Calibri" panose="020F0502020204030204" pitchFamily="34" charset="0"/>
              </a:rPr>
              <a:t>dazu</a:t>
            </a:r>
            <a:r>
              <a:rPr sz="1200">
                <a:latin typeface="Georgia" panose="02040502050405020303" pitchFamily="18" charset="0"/>
                <a:cs typeface="Calibri" panose="020F0502020204030204" pitchFamily="34" charset="0"/>
              </a:rPr>
              <a:t> </a:t>
            </a:r>
            <a:r>
              <a:rPr sz="1200" spc="-6" err="1">
                <a:latin typeface="Georgia" panose="02040502050405020303" pitchFamily="18" charset="0"/>
                <a:cs typeface="Calibri" panose="020F0502020204030204" pitchFamily="34" charset="0"/>
              </a:rPr>
              <a:t>aufgefor</a:t>
            </a:r>
            <a:r>
              <a:rPr sz="1200" err="1">
                <a:latin typeface="Georgia" panose="02040502050405020303" pitchFamily="18" charset="0"/>
                <a:cs typeface="Calibri" panose="020F0502020204030204" pitchFamily="34" charset="0"/>
              </a:rPr>
              <a:t>dert</a:t>
            </a:r>
            <a:r>
              <a:rPr sz="1200" spc="-3">
                <a:latin typeface="Georgia" panose="02040502050405020303" pitchFamily="18" charset="0"/>
                <a:cs typeface="Calibri" panose="020F0502020204030204" pitchFamily="34" charset="0"/>
              </a:rPr>
              <a:t> </a:t>
            </a:r>
            <a:r>
              <a:rPr sz="1200" spc="-3" err="1">
                <a:latin typeface="Georgia" panose="02040502050405020303" pitchFamily="18" charset="0"/>
                <a:cs typeface="Calibri" panose="020F0502020204030204" pitchFamily="34" charset="0"/>
              </a:rPr>
              <a:t>werden</a:t>
            </a:r>
            <a:r>
              <a:rPr sz="1200" spc="-3">
                <a:latin typeface="Georgia" panose="02040502050405020303" pitchFamily="18" charset="0"/>
                <a:cs typeface="Calibri" panose="020F0502020204030204" pitchFamily="34" charset="0"/>
              </a:rPr>
              <a:t>.</a:t>
            </a:r>
            <a:endParaRPr sz="1200">
              <a:latin typeface="Georgia" panose="02040502050405020303" pitchFamily="18" charset="0"/>
              <a:cs typeface="Calibri" panose="020F0502020204030204" pitchFamily="34" charset="0"/>
            </a:endParaRPr>
          </a:p>
        </p:txBody>
      </p:sp>
      <p:sp>
        <p:nvSpPr>
          <p:cNvPr id="16" name="Oval 102">
            <a:extLst>
              <a:ext uri="{FF2B5EF4-FFF2-40B4-BE49-F238E27FC236}">
                <a16:creationId xmlns:a16="http://schemas.microsoft.com/office/drawing/2014/main" id="{F0668D98-C073-C872-EB04-4D8B895A2C2B}"/>
              </a:ext>
            </a:extLst>
          </p:cNvPr>
          <p:cNvSpPr/>
          <p:nvPr/>
        </p:nvSpPr>
        <p:spPr>
          <a:xfrm>
            <a:off x="506269" y="125020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pic>
        <p:nvPicPr>
          <p:cNvPr id="17" name="Grafik 16">
            <a:extLst>
              <a:ext uri="{FF2B5EF4-FFF2-40B4-BE49-F238E27FC236}">
                <a16:creationId xmlns:a16="http://schemas.microsoft.com/office/drawing/2014/main" id="{85A6888A-2E07-1F02-DF0E-0F8E9FE6B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0960" y="1083771"/>
            <a:ext cx="1104157" cy="1936800"/>
          </a:xfrm>
          <a:prstGeom prst="rect">
            <a:avLst/>
          </a:prstGeom>
        </p:spPr>
      </p:pic>
      <p:sp>
        <p:nvSpPr>
          <p:cNvPr id="18" name="Oval 102">
            <a:extLst>
              <a:ext uri="{FF2B5EF4-FFF2-40B4-BE49-F238E27FC236}">
                <a16:creationId xmlns:a16="http://schemas.microsoft.com/office/drawing/2014/main" id="{469F0FD6-F7D6-1838-7817-418E107EEA55}"/>
              </a:ext>
            </a:extLst>
          </p:cNvPr>
          <p:cNvSpPr/>
          <p:nvPr/>
        </p:nvSpPr>
        <p:spPr>
          <a:xfrm>
            <a:off x="2154463" y="125020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19" name="object 53">
            <a:extLst>
              <a:ext uri="{FF2B5EF4-FFF2-40B4-BE49-F238E27FC236}">
                <a16:creationId xmlns:a16="http://schemas.microsoft.com/office/drawing/2014/main" id="{53012090-02E9-2436-6CF3-8F1533BD3A36}"/>
              </a:ext>
            </a:extLst>
          </p:cNvPr>
          <p:cNvSpPr/>
          <p:nvPr/>
        </p:nvSpPr>
        <p:spPr>
          <a:xfrm>
            <a:off x="2024025" y="2988000"/>
            <a:ext cx="64771"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pic>
        <p:nvPicPr>
          <p:cNvPr id="20" name="Grafik 19">
            <a:extLst>
              <a:ext uri="{FF2B5EF4-FFF2-40B4-BE49-F238E27FC236}">
                <a16:creationId xmlns:a16="http://schemas.microsoft.com/office/drawing/2014/main" id="{8EE7EFEB-F1A9-2DCB-DB52-EA1F68EFB7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20291" y="1083771"/>
            <a:ext cx="1104157" cy="1936799"/>
          </a:xfrm>
          <a:prstGeom prst="rect">
            <a:avLst/>
          </a:prstGeom>
        </p:spPr>
      </p:pic>
      <p:sp>
        <p:nvSpPr>
          <p:cNvPr id="22" name="object 74">
            <a:extLst>
              <a:ext uri="{FF2B5EF4-FFF2-40B4-BE49-F238E27FC236}">
                <a16:creationId xmlns:a16="http://schemas.microsoft.com/office/drawing/2014/main" id="{EA5A1C89-0740-DF7E-1274-24315EB7FA69}"/>
              </a:ext>
            </a:extLst>
          </p:cNvPr>
          <p:cNvSpPr/>
          <p:nvPr/>
        </p:nvSpPr>
        <p:spPr>
          <a:xfrm>
            <a:off x="5216626" y="1901441"/>
            <a:ext cx="75591" cy="154309"/>
          </a:xfrm>
          <a:custGeom>
            <a:avLst/>
            <a:gdLst/>
            <a:ahLst/>
            <a:cxnLst/>
            <a:rect l="l" t="t" r="r" b="b"/>
            <a:pathLst>
              <a:path w="93344" h="186055">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3" name="Oval 102">
            <a:extLst>
              <a:ext uri="{FF2B5EF4-FFF2-40B4-BE49-F238E27FC236}">
                <a16:creationId xmlns:a16="http://schemas.microsoft.com/office/drawing/2014/main" id="{B2210F2D-8CBE-AA58-C6DE-BE9DFB7A4324}"/>
              </a:ext>
            </a:extLst>
          </p:cNvPr>
          <p:cNvSpPr/>
          <p:nvPr/>
        </p:nvSpPr>
        <p:spPr>
          <a:xfrm>
            <a:off x="5394860" y="125020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24" name="object 114">
            <a:extLst>
              <a:ext uri="{FF2B5EF4-FFF2-40B4-BE49-F238E27FC236}">
                <a16:creationId xmlns:a16="http://schemas.microsoft.com/office/drawing/2014/main" id="{1CFA2404-AD90-99A5-1669-D79850600C67}"/>
              </a:ext>
            </a:extLst>
          </p:cNvPr>
          <p:cNvSpPr txBox="1"/>
          <p:nvPr/>
        </p:nvSpPr>
        <p:spPr>
          <a:xfrm>
            <a:off x="5474377" y="2988000"/>
            <a:ext cx="1666950" cy="931083"/>
          </a:xfrm>
          <a:prstGeom prst="rect">
            <a:avLst/>
          </a:prstGeom>
        </p:spPr>
        <p:txBody>
          <a:bodyPr vert="horz" wrap="square" lIns="0" tIns="7678" rIns="0" bIns="0" rtlCol="0">
            <a:spAutoFit/>
          </a:bodyPr>
          <a:lstStyle/>
          <a:p>
            <a:pPr marL="23031" marR="50669">
              <a:spcBef>
                <a:spcPts val="60"/>
              </a:spcBef>
            </a:pPr>
            <a:r>
              <a:rPr lang="de-DE" sz="1200" dirty="0">
                <a:latin typeface="Georgia" panose="02040502050405020303" pitchFamily="18" charset="0"/>
                <a:cs typeface="Calibri" panose="020F0502020204030204" pitchFamily="34" charset="0"/>
              </a:rPr>
              <a:t>Halten Sie Ihr </a:t>
            </a:r>
            <a:r>
              <a:rPr sz="1200" dirty="0">
                <a:latin typeface="Georgia" panose="02040502050405020303" pitchFamily="18" charset="0"/>
                <a:cs typeface="Calibri" panose="020F0502020204030204" pitchFamily="34" charset="0"/>
              </a:rPr>
              <a:t>Smartphone</a:t>
            </a:r>
            <a:r>
              <a:rPr lang="de-DE" sz="1200" baseline="30000" dirty="0">
                <a:latin typeface="Georgia" panose="02040502050405020303" pitchFamily="18" charset="0"/>
                <a:cs typeface="Calibri" panose="020F0502020204030204" pitchFamily="34" charset="0"/>
              </a:rPr>
              <a:t>1</a:t>
            </a:r>
            <a:r>
              <a:rPr sz="1200"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mit</a:t>
            </a:r>
            <a:r>
              <a:rPr sz="1200" dirty="0">
                <a:latin typeface="Georgia" panose="02040502050405020303" pitchFamily="18" charset="0"/>
                <a:cs typeface="Calibri" panose="020F0502020204030204" pitchFamily="34" charset="0"/>
              </a:rPr>
              <a:t> </a:t>
            </a:r>
            <a:br>
              <a:rPr lang="de-DE" sz="1200" dirty="0">
                <a:latin typeface="Georgia" panose="02040502050405020303" pitchFamily="18" charset="0"/>
                <a:cs typeface="Calibri" panose="020F0502020204030204" pitchFamily="34" charset="0"/>
              </a:rPr>
            </a:br>
            <a:r>
              <a:rPr sz="1200" dirty="0">
                <a:latin typeface="Georgia" panose="02040502050405020303" pitchFamily="18" charset="0"/>
                <a:cs typeface="Calibri" panose="020F0502020204030204" pitchFamily="34" charset="0"/>
              </a:rPr>
              <a:t>dem</a:t>
            </a:r>
            <a:r>
              <a:rPr sz="1200" spc="3" dirty="0">
                <a:latin typeface="Georgia" panose="02040502050405020303" pitchFamily="18" charset="0"/>
                <a:cs typeface="Calibri" panose="020F0502020204030204" pitchFamily="34" charset="0"/>
              </a:rPr>
              <a:t> </a:t>
            </a:r>
            <a:r>
              <a:rPr lang="de-DE" sz="1200" b="1" dirty="0">
                <a:latin typeface="Georgia" panose="02040502050405020303" pitchFamily="18" charset="0"/>
                <a:cs typeface="Calibri" panose="020F0502020204030204" pitchFamily="34" charset="0"/>
              </a:rPr>
              <a:t>oberen</a:t>
            </a:r>
            <a:r>
              <a:rPr lang="de-DE" sz="1200" b="1" spc="-21" dirty="0">
                <a:latin typeface="Georgia" panose="02040502050405020303" pitchFamily="18" charset="0"/>
                <a:cs typeface="Calibri" panose="020F0502020204030204" pitchFamily="34" charset="0"/>
              </a:rPr>
              <a:t> </a:t>
            </a:r>
            <a:r>
              <a:rPr lang="de-DE" sz="1200" b="1" dirty="0">
                <a:latin typeface="Georgia" panose="02040502050405020303" pitchFamily="18" charset="0"/>
                <a:cs typeface="Calibri" panose="020F0502020204030204" pitchFamily="34" charset="0"/>
              </a:rPr>
              <a:t>Rand</a:t>
            </a:r>
            <a:r>
              <a:rPr lang="de-DE" sz="1200" b="1" spc="-21" dirty="0">
                <a:latin typeface="Georgia" panose="02040502050405020303" pitchFamily="18" charset="0"/>
                <a:cs typeface="Calibri" panose="020F0502020204030204" pitchFamily="34" charset="0"/>
              </a:rPr>
              <a:t> </a:t>
            </a:r>
            <a:r>
              <a:rPr sz="1200" dirty="0">
                <a:latin typeface="Georgia" panose="02040502050405020303" pitchFamily="18" charset="0"/>
                <a:cs typeface="Calibri" panose="020F0502020204030204" pitchFamily="34" charset="0"/>
              </a:rPr>
              <a:t>nah</a:t>
            </a:r>
            <a:r>
              <a:rPr sz="1200" spc="-18" dirty="0">
                <a:latin typeface="Georgia" panose="02040502050405020303" pitchFamily="18" charset="0"/>
                <a:cs typeface="Calibri" panose="020F0502020204030204" pitchFamily="34" charset="0"/>
              </a:rPr>
              <a:t> </a:t>
            </a:r>
            <a:r>
              <a:rPr sz="1200" dirty="0">
                <a:latin typeface="Georgia" panose="02040502050405020303" pitchFamily="18" charset="0"/>
                <a:cs typeface="Calibri" panose="020F0502020204030204" pitchFamily="34" charset="0"/>
              </a:rPr>
              <a:t>an </a:t>
            </a:r>
            <a:r>
              <a:rPr sz="1200" spc="-163" dirty="0">
                <a:latin typeface="Georgia" panose="02040502050405020303" pitchFamily="18" charset="0"/>
                <a:cs typeface="Calibri" panose="020F0502020204030204" pitchFamily="34" charset="0"/>
              </a:rPr>
              <a:t> </a:t>
            </a:r>
            <a:r>
              <a:rPr sz="1200" dirty="0">
                <a:latin typeface="Georgia" panose="02040502050405020303" pitchFamily="18" charset="0"/>
                <a:cs typeface="Calibri" panose="020F0502020204030204" pitchFamily="34" charset="0"/>
              </a:rPr>
              <a:t>den</a:t>
            </a:r>
            <a:r>
              <a:rPr sz="1200" spc="-9" dirty="0">
                <a:latin typeface="Georgia" panose="02040502050405020303" pitchFamily="18" charset="0"/>
                <a:cs typeface="Calibri" panose="020F0502020204030204" pitchFamily="34" charset="0"/>
              </a:rPr>
              <a:t> </a:t>
            </a:r>
            <a:r>
              <a:rPr sz="1200" dirty="0">
                <a:latin typeface="Georgia" panose="02040502050405020303" pitchFamily="18" charset="0"/>
                <a:cs typeface="Calibri" panose="020F0502020204030204" pitchFamily="34" charset="0"/>
              </a:rPr>
              <a:t>Senso</a:t>
            </a:r>
            <a:r>
              <a:rPr lang="de-DE" sz="1200" dirty="0">
                <a:latin typeface="Georgia" panose="02040502050405020303" pitchFamily="18" charset="0"/>
                <a:cs typeface="Calibri" panose="020F0502020204030204" pitchFamily="34" charset="0"/>
              </a:rPr>
              <a:t>r</a:t>
            </a:r>
            <a:r>
              <a:rPr sz="1200" dirty="0">
                <a:latin typeface="Georgia" panose="02040502050405020303" pitchFamily="18" charset="0"/>
                <a:cs typeface="Calibri" panose="020F0502020204030204" pitchFamily="34" charset="0"/>
              </a:rPr>
              <a:t>,</a:t>
            </a:r>
            <a:r>
              <a:rPr lang="de-DE" sz="1200" dirty="0">
                <a:latin typeface="Georgia" panose="02040502050405020303" pitchFamily="18" charset="0"/>
                <a:cs typeface="Calibri" panose="020F0502020204030204" pitchFamily="34" charset="0"/>
              </a:rPr>
              <a:t> </a:t>
            </a:r>
            <a:br>
              <a:rPr lang="de-DE" sz="1200" dirty="0">
                <a:latin typeface="Georgia" panose="02040502050405020303" pitchFamily="18" charset="0"/>
                <a:cs typeface="Calibri" panose="020F0502020204030204" pitchFamily="34" charset="0"/>
              </a:rPr>
            </a:br>
            <a:r>
              <a:rPr sz="1200" dirty="0">
                <a:latin typeface="Georgia" panose="02040502050405020303" pitchFamily="18" charset="0"/>
                <a:cs typeface="Calibri" panose="020F0502020204030204" pitchFamily="34" charset="0"/>
              </a:rPr>
              <a:t>um</a:t>
            </a:r>
            <a:r>
              <a:rPr sz="1200" spc="-12"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ihn</a:t>
            </a:r>
            <a:r>
              <a:rPr sz="1200" spc="-12"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zu</a:t>
            </a:r>
            <a:r>
              <a:rPr sz="1200" spc="-12"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aktivieren</a:t>
            </a:r>
            <a:r>
              <a:rPr sz="1200" dirty="0">
                <a:latin typeface="Georgia" panose="02040502050405020303" pitchFamily="18" charset="0"/>
                <a:cs typeface="Calibri" panose="020F0502020204030204" pitchFamily="34" charset="0"/>
              </a:rPr>
              <a:t>.*</a:t>
            </a:r>
          </a:p>
        </p:txBody>
      </p:sp>
      <p:sp>
        <p:nvSpPr>
          <p:cNvPr id="25" name="object 118">
            <a:extLst>
              <a:ext uri="{FF2B5EF4-FFF2-40B4-BE49-F238E27FC236}">
                <a16:creationId xmlns:a16="http://schemas.microsoft.com/office/drawing/2014/main" id="{529FFF0E-3813-2C60-0C5E-79EE53ABEEC3}"/>
              </a:ext>
            </a:extLst>
          </p:cNvPr>
          <p:cNvSpPr/>
          <p:nvPr/>
        </p:nvSpPr>
        <p:spPr>
          <a:xfrm>
            <a:off x="3588498" y="189850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6" name="Oval 102">
            <a:extLst>
              <a:ext uri="{FF2B5EF4-FFF2-40B4-BE49-F238E27FC236}">
                <a16:creationId xmlns:a16="http://schemas.microsoft.com/office/drawing/2014/main" id="{9B095525-C344-DE55-76E1-0E30FF3B5AF9}"/>
              </a:ext>
            </a:extLst>
          </p:cNvPr>
          <p:cNvSpPr/>
          <p:nvPr/>
        </p:nvSpPr>
        <p:spPr>
          <a:xfrm>
            <a:off x="3788743" y="125020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7" name="object 113">
            <a:extLst>
              <a:ext uri="{FF2B5EF4-FFF2-40B4-BE49-F238E27FC236}">
                <a16:creationId xmlns:a16="http://schemas.microsoft.com/office/drawing/2014/main" id="{F7733C6A-4589-F091-EC85-615AF1070977}"/>
              </a:ext>
            </a:extLst>
          </p:cNvPr>
          <p:cNvSpPr txBox="1"/>
          <p:nvPr/>
        </p:nvSpPr>
        <p:spPr>
          <a:xfrm>
            <a:off x="3775883" y="2988000"/>
            <a:ext cx="1408141" cy="587399"/>
          </a:xfrm>
          <a:prstGeom prst="rect">
            <a:avLst/>
          </a:prstGeom>
        </p:spPr>
        <p:txBody>
          <a:bodyPr vert="horz" wrap="square" lIns="0" tIns="7678" rIns="0" bIns="0" rtlCol="0">
            <a:spAutoFit/>
          </a:bodyPr>
          <a:lstStyle/>
          <a:p>
            <a:pPr marL="7677" marR="3071" indent="21112">
              <a:spcBef>
                <a:spcPts val="60"/>
              </a:spcBef>
            </a:pPr>
            <a:r>
              <a:rPr lang="de-DE" sz="1200">
                <a:latin typeface="Georgia" panose="02040502050405020303" pitchFamily="18" charset="0"/>
                <a:cs typeface="Calibri" panose="020F0502020204030204" pitchFamily="34" charset="0"/>
              </a:rPr>
              <a:t>Klicken Sie </a:t>
            </a:r>
          </a:p>
          <a:p>
            <a:pPr marL="7677" marR="3071" indent="21112">
              <a:spcBef>
                <a:spcPts val="60"/>
              </a:spcBef>
            </a:pPr>
            <a:r>
              <a:rPr lang="de-DE" sz="1200" b="1">
                <a:latin typeface="Georgia" panose="02040502050405020303" pitchFamily="18" charset="0"/>
                <a:cs typeface="Calibri" panose="020F0502020204030204" pitchFamily="34" charset="0"/>
              </a:rPr>
              <a:t>„Neuen Sensor scannen“</a:t>
            </a:r>
            <a:r>
              <a:rPr lang="de-DE" sz="1200">
                <a:latin typeface="Georgia" panose="02040502050405020303" pitchFamily="18" charset="0"/>
                <a:cs typeface="Calibri" panose="020F0502020204030204" pitchFamily="34" charset="0"/>
              </a:rPr>
              <a:t>.</a:t>
            </a:r>
          </a:p>
        </p:txBody>
      </p:sp>
      <p:grpSp>
        <p:nvGrpSpPr>
          <p:cNvPr id="28" name="Gruppieren 27">
            <a:extLst>
              <a:ext uri="{FF2B5EF4-FFF2-40B4-BE49-F238E27FC236}">
                <a16:creationId xmlns:a16="http://schemas.microsoft.com/office/drawing/2014/main" id="{912C25B6-7ABC-ECD5-4537-1BFC27161111}"/>
              </a:ext>
            </a:extLst>
          </p:cNvPr>
          <p:cNvGrpSpPr/>
          <p:nvPr/>
        </p:nvGrpSpPr>
        <p:grpSpPr>
          <a:xfrm>
            <a:off x="6580600" y="2065277"/>
            <a:ext cx="603657" cy="770910"/>
            <a:chOff x="6580600" y="2065277"/>
            <a:chExt cx="603657" cy="770910"/>
          </a:xfrm>
        </p:grpSpPr>
        <p:pic>
          <p:nvPicPr>
            <p:cNvPr id="29" name="Grafik 28" descr="Ein Bild, das drinnen, weiß, dunkel enthält.&#10;&#10;Automatisch generierte Beschreibung">
              <a:extLst>
                <a:ext uri="{FF2B5EF4-FFF2-40B4-BE49-F238E27FC236}">
                  <a16:creationId xmlns:a16="http://schemas.microsoft.com/office/drawing/2014/main" id="{9028BED8-902C-A737-717D-673F5733A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5927" y="2387857"/>
              <a:ext cx="448330" cy="448330"/>
            </a:xfrm>
            <a:prstGeom prst="rect">
              <a:avLst/>
            </a:prstGeom>
          </p:spPr>
        </p:pic>
        <p:pic>
          <p:nvPicPr>
            <p:cNvPr id="30" name="Grafik 29">
              <a:extLst>
                <a:ext uri="{FF2B5EF4-FFF2-40B4-BE49-F238E27FC236}">
                  <a16:creationId xmlns:a16="http://schemas.microsoft.com/office/drawing/2014/main" id="{1202F2EE-B549-6D38-C496-14EC2130CE5E}"/>
                </a:ext>
              </a:extLst>
            </p:cNvPr>
            <p:cNvPicPr>
              <a:picLocks noChangeAspect="1"/>
            </p:cNvPicPr>
            <p:nvPr/>
          </p:nvPicPr>
          <p:blipFill>
            <a:blip r:embed="rId6"/>
            <a:stretch>
              <a:fillRect/>
            </a:stretch>
          </p:blipFill>
          <p:spPr>
            <a:xfrm>
              <a:off x="6580600" y="2065277"/>
              <a:ext cx="596535" cy="371016"/>
            </a:xfrm>
            <a:prstGeom prst="rect">
              <a:avLst/>
            </a:prstGeom>
          </p:spPr>
        </p:pic>
      </p:grpSp>
      <p:sp>
        <p:nvSpPr>
          <p:cNvPr id="31" name="object 52">
            <a:extLst>
              <a:ext uri="{FF2B5EF4-FFF2-40B4-BE49-F238E27FC236}">
                <a16:creationId xmlns:a16="http://schemas.microsoft.com/office/drawing/2014/main" id="{25A3CD0C-2F9E-1B17-79C8-81A4EE01BE4C}"/>
              </a:ext>
            </a:extLst>
          </p:cNvPr>
          <p:cNvSpPr/>
          <p:nvPr/>
        </p:nvSpPr>
        <p:spPr>
          <a:xfrm>
            <a:off x="3628936" y="2988000"/>
            <a:ext cx="0"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sp>
        <p:nvSpPr>
          <p:cNvPr id="32" name="object 52">
            <a:extLst>
              <a:ext uri="{FF2B5EF4-FFF2-40B4-BE49-F238E27FC236}">
                <a16:creationId xmlns:a16="http://schemas.microsoft.com/office/drawing/2014/main" id="{7281C6F1-ED1F-88D1-F149-6BBAA2E97EBD}"/>
              </a:ext>
            </a:extLst>
          </p:cNvPr>
          <p:cNvSpPr/>
          <p:nvPr/>
        </p:nvSpPr>
        <p:spPr>
          <a:xfrm>
            <a:off x="5216626" y="2988000"/>
            <a:ext cx="0"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sp>
        <p:nvSpPr>
          <p:cNvPr id="33" name="object 52">
            <a:extLst>
              <a:ext uri="{FF2B5EF4-FFF2-40B4-BE49-F238E27FC236}">
                <a16:creationId xmlns:a16="http://schemas.microsoft.com/office/drawing/2014/main" id="{AAEB887C-FAD0-00E5-695C-CE928EBCC128}"/>
              </a:ext>
            </a:extLst>
          </p:cNvPr>
          <p:cNvSpPr/>
          <p:nvPr/>
        </p:nvSpPr>
        <p:spPr>
          <a:xfrm>
            <a:off x="7043409" y="2997134"/>
            <a:ext cx="100306" cy="229587"/>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pic>
        <p:nvPicPr>
          <p:cNvPr id="34" name="Grafik 33">
            <a:extLst>
              <a:ext uri="{FF2B5EF4-FFF2-40B4-BE49-F238E27FC236}">
                <a16:creationId xmlns:a16="http://schemas.microsoft.com/office/drawing/2014/main" id="{4CAB2D10-437F-F230-DCFB-310CA6FD9E6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6868" y="1083771"/>
            <a:ext cx="1104156" cy="1936799"/>
          </a:xfrm>
          <a:prstGeom prst="rect">
            <a:avLst/>
          </a:prstGeom>
        </p:spPr>
      </p:pic>
      <p:pic>
        <p:nvPicPr>
          <p:cNvPr id="35" name="Grafik 34">
            <a:extLst>
              <a:ext uri="{FF2B5EF4-FFF2-40B4-BE49-F238E27FC236}">
                <a16:creationId xmlns:a16="http://schemas.microsoft.com/office/drawing/2014/main" id="{2F620EFD-B501-3081-5D58-8100345ADD3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47068" y="1083771"/>
            <a:ext cx="1104156" cy="1936798"/>
          </a:xfrm>
          <a:prstGeom prst="rect">
            <a:avLst/>
          </a:prstGeom>
        </p:spPr>
      </p:pic>
      <p:sp>
        <p:nvSpPr>
          <p:cNvPr id="36" name="object 115">
            <a:extLst>
              <a:ext uri="{FF2B5EF4-FFF2-40B4-BE49-F238E27FC236}">
                <a16:creationId xmlns:a16="http://schemas.microsoft.com/office/drawing/2014/main" id="{B43C8CA6-7567-A9CA-0689-E5C929210509}"/>
              </a:ext>
            </a:extLst>
          </p:cNvPr>
          <p:cNvSpPr txBox="1"/>
          <p:nvPr/>
        </p:nvSpPr>
        <p:spPr>
          <a:xfrm>
            <a:off x="7278883" y="2988000"/>
            <a:ext cx="1581573" cy="931083"/>
          </a:xfrm>
          <a:prstGeom prst="rect">
            <a:avLst/>
          </a:prstGeom>
        </p:spPr>
        <p:txBody>
          <a:bodyPr vert="horz" wrap="square" lIns="0" tIns="7678" rIns="0" bIns="0" rtlCol="0">
            <a:spAutoFit/>
          </a:bodyPr>
          <a:lstStyle/>
          <a:p>
            <a:pPr marL="7677">
              <a:spcBef>
                <a:spcPts val="60"/>
              </a:spcBef>
            </a:pPr>
            <a:r>
              <a:rPr lang="de-DE" sz="1200" dirty="0">
                <a:latin typeface="Georgia" panose="02040502050405020303" pitchFamily="18" charset="0"/>
                <a:cs typeface="Calibri" panose="020F0502020204030204" pitchFamily="34" charset="0"/>
              </a:rPr>
              <a:t>Ihr</a:t>
            </a:r>
            <a:r>
              <a:rPr lang="de-DE" sz="1200" spc="-15"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Sensor</a:t>
            </a:r>
            <a:r>
              <a:rPr lang="de-DE" sz="1200" spc="-15"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ist</a:t>
            </a:r>
            <a:r>
              <a:rPr lang="de-DE" sz="1200" spc="-15" dirty="0">
                <a:latin typeface="Georgia" panose="02040502050405020303" pitchFamily="18" charset="0"/>
                <a:cs typeface="Calibri" panose="020F0502020204030204" pitchFamily="34" charset="0"/>
              </a:rPr>
              <a:t> in</a:t>
            </a:r>
            <a:r>
              <a:rPr lang="de-DE" sz="1200" dirty="0">
                <a:latin typeface="Georgia" panose="02040502050405020303" pitchFamily="18" charset="0"/>
                <a:cs typeface="Calibri" panose="020F0502020204030204" pitchFamily="34" charset="0"/>
              </a:rPr>
              <a:t> </a:t>
            </a:r>
            <a:br>
              <a:rPr lang="de-DE" sz="1200" dirty="0">
                <a:latin typeface="Georgia" panose="02040502050405020303" pitchFamily="18" charset="0"/>
                <a:cs typeface="Calibri" panose="020F0502020204030204" pitchFamily="34" charset="0"/>
              </a:rPr>
            </a:br>
            <a:r>
              <a:rPr lang="de-DE" sz="1200" b="1" dirty="0">
                <a:latin typeface="Georgia" panose="02040502050405020303" pitchFamily="18" charset="0"/>
                <a:cs typeface="Calibri" panose="020F0502020204030204" pitchFamily="34" charset="0"/>
              </a:rPr>
              <a:t>60</a:t>
            </a:r>
            <a:r>
              <a:rPr lang="de-DE" sz="1200" b="1" spc="-15" dirty="0">
                <a:latin typeface="Georgia" panose="02040502050405020303" pitchFamily="18" charset="0"/>
                <a:cs typeface="Calibri" panose="020F0502020204030204" pitchFamily="34" charset="0"/>
              </a:rPr>
              <a:t> </a:t>
            </a:r>
            <a:r>
              <a:rPr lang="de-DE" sz="1200" b="1" dirty="0">
                <a:latin typeface="Georgia" panose="02040502050405020303" pitchFamily="18" charset="0"/>
                <a:cs typeface="Calibri" panose="020F0502020204030204" pitchFamily="34" charset="0"/>
              </a:rPr>
              <a:t>Minuten</a:t>
            </a:r>
            <a:r>
              <a:rPr lang="de-DE" sz="1200" b="1" spc="-15" dirty="0">
                <a:latin typeface="Georgia" panose="02040502050405020303" pitchFamily="18" charset="0"/>
                <a:cs typeface="Calibri" panose="020F0502020204030204" pitchFamily="34" charset="0"/>
              </a:rPr>
              <a:t> </a:t>
            </a:r>
            <a:r>
              <a:rPr lang="de-DE" sz="1200" spc="-3" dirty="0">
                <a:latin typeface="Georgia" panose="02040502050405020303" pitchFamily="18" charset="0"/>
                <a:cs typeface="Calibri" panose="020F0502020204030204" pitchFamily="34" charset="0"/>
              </a:rPr>
              <a:t>einsatzbereit </a:t>
            </a:r>
            <a:r>
              <a:rPr lang="de-DE" sz="1200" dirty="0">
                <a:latin typeface="Georgia" panose="02040502050405020303" pitchFamily="18" charset="0"/>
                <a:cs typeface="Calibri" panose="020F0502020204030204" pitchFamily="34" charset="0"/>
              </a:rPr>
              <a:t>und zeigt Ihre </a:t>
            </a:r>
            <a:r>
              <a:rPr lang="de-DE" sz="1200" spc="-6" dirty="0">
                <a:latin typeface="Georgia" panose="02040502050405020303" pitchFamily="18" charset="0"/>
                <a:cs typeface="Calibri" panose="020F0502020204030204" pitchFamily="34" charset="0"/>
              </a:rPr>
              <a:t>Zuckerwerte</a:t>
            </a:r>
            <a:r>
              <a:rPr lang="de-DE" sz="1200" spc="-30"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automatisch</a:t>
            </a:r>
            <a:r>
              <a:rPr lang="de-DE" sz="1200" spc="-30" dirty="0">
                <a:latin typeface="Georgia" panose="02040502050405020303" pitchFamily="18" charset="0"/>
                <a:cs typeface="Calibri" panose="020F0502020204030204" pitchFamily="34" charset="0"/>
              </a:rPr>
              <a:t> </a:t>
            </a:r>
            <a:r>
              <a:rPr lang="de-DE" sz="1200" dirty="0">
                <a:latin typeface="Georgia" panose="02040502050405020303" pitchFamily="18" charset="0"/>
                <a:cs typeface="Calibri" panose="020F0502020204030204" pitchFamily="34" charset="0"/>
              </a:rPr>
              <a:t>an.</a:t>
            </a:r>
            <a:r>
              <a:rPr lang="de-DE" sz="1200" baseline="30000" dirty="0">
                <a:latin typeface="Georgia" panose="02040502050405020303" pitchFamily="18" charset="0"/>
                <a:cs typeface="Calibri" panose="020F0502020204030204" pitchFamily="34" charset="0"/>
              </a:rPr>
              <a:t>3</a:t>
            </a:r>
          </a:p>
        </p:txBody>
      </p:sp>
      <p:sp>
        <p:nvSpPr>
          <p:cNvPr id="37" name="object 118">
            <a:extLst>
              <a:ext uri="{FF2B5EF4-FFF2-40B4-BE49-F238E27FC236}">
                <a16:creationId xmlns:a16="http://schemas.microsoft.com/office/drawing/2014/main" id="{48205EE0-E669-332E-5CFA-3C3CA4E08055}"/>
              </a:ext>
            </a:extLst>
          </p:cNvPr>
          <p:cNvSpPr/>
          <p:nvPr/>
        </p:nvSpPr>
        <p:spPr>
          <a:xfrm>
            <a:off x="7079088" y="189850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38" name="Oval 102">
            <a:extLst>
              <a:ext uri="{FF2B5EF4-FFF2-40B4-BE49-F238E27FC236}">
                <a16:creationId xmlns:a16="http://schemas.microsoft.com/office/drawing/2014/main" id="{3BFF29A4-B773-D915-BA10-5CB65570F4AD}"/>
              </a:ext>
            </a:extLst>
          </p:cNvPr>
          <p:cNvSpPr/>
          <p:nvPr/>
        </p:nvSpPr>
        <p:spPr>
          <a:xfrm>
            <a:off x="7320241" y="125020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5</a:t>
            </a:r>
          </a:p>
        </p:txBody>
      </p:sp>
      <p:pic>
        <p:nvPicPr>
          <p:cNvPr id="39" name="Grafik 38">
            <a:extLst>
              <a:ext uri="{FF2B5EF4-FFF2-40B4-BE49-F238E27FC236}">
                <a16:creationId xmlns:a16="http://schemas.microsoft.com/office/drawing/2014/main" id="{D2FC7D8D-5CD8-7D54-88AB-6C985DF11F6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463792" y="1083771"/>
            <a:ext cx="1104155" cy="1936798"/>
          </a:xfrm>
          <a:prstGeom prst="rect">
            <a:avLst/>
          </a:prstGeom>
        </p:spPr>
      </p:pic>
      <p:pic>
        <p:nvPicPr>
          <p:cNvPr id="40" name="Grafik 39">
            <a:extLst>
              <a:ext uri="{FF2B5EF4-FFF2-40B4-BE49-F238E27FC236}">
                <a16:creationId xmlns:a16="http://schemas.microsoft.com/office/drawing/2014/main" id="{FFEA752A-F291-6BAE-ECC1-C2B3290B7E6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5400000">
            <a:off x="6515260" y="2585328"/>
            <a:ext cx="277584" cy="184380"/>
          </a:xfrm>
          <a:prstGeom prst="rect">
            <a:avLst/>
          </a:prstGeom>
        </p:spPr>
      </p:pic>
      <p:sp>
        <p:nvSpPr>
          <p:cNvPr id="41" name="Abgerundetes Rechteck 3">
            <a:extLst>
              <a:ext uri="{FF2B5EF4-FFF2-40B4-BE49-F238E27FC236}">
                <a16:creationId xmlns:a16="http://schemas.microsoft.com/office/drawing/2014/main" id="{395D5305-9482-3590-0DE6-5D8546439057}"/>
              </a:ext>
            </a:extLst>
          </p:cNvPr>
          <p:cNvSpPr/>
          <p:nvPr/>
        </p:nvSpPr>
        <p:spPr>
          <a:xfrm>
            <a:off x="505694" y="4104000"/>
            <a:ext cx="8143004" cy="288000"/>
          </a:xfrm>
          <a:prstGeom prst="roundRect">
            <a:avLst>
              <a:gd name="adj" fmla="val 0"/>
            </a:avLst>
          </a:prstGeom>
          <a:ln w="9525">
            <a:solidFill>
              <a:srgbClr val="001489"/>
            </a:solidFill>
          </a:ln>
        </p:spPr>
        <p:txBody>
          <a:bodyPr wrap="square">
            <a:spAutoFit/>
          </a:bodyPr>
          <a:lstStyle/>
          <a:p>
            <a:pPr>
              <a:tabLst>
                <a:tab pos="2617788" algn="l"/>
              </a:tabLst>
            </a:pPr>
            <a:r>
              <a:rPr lang="de-DE" sz="1100" dirty="0">
                <a:latin typeface="Calibri" panose="020F0502020204030204" pitchFamily="34" charset="0"/>
                <a:cs typeface="Calibri" panose="020F0502020204030204" pitchFamily="34" charset="0"/>
              </a:rPr>
              <a:t>Bluetooth muss beim Starten eines </a:t>
            </a:r>
            <a:r>
              <a:rPr lang="de-DE" sz="1100" dirty="0" err="1">
                <a:latin typeface="Calibri" panose="020F0502020204030204" pitchFamily="34" charset="0"/>
                <a:cs typeface="Calibri" panose="020F0502020204030204" pitchFamily="34" charset="0"/>
              </a:rPr>
              <a:t>FreeStyle</a:t>
            </a:r>
            <a:r>
              <a:rPr lang="de-DE" sz="1100" dirty="0">
                <a:latin typeface="Calibri" panose="020F0502020204030204" pitchFamily="34" charset="0"/>
                <a:cs typeface="Calibri" panose="020F0502020204030204" pitchFamily="34" charset="0"/>
              </a:rPr>
              <a:t> Libre Sensors aktiviert sein und dauerhaft eingeschaltet bleiben.</a:t>
            </a:r>
          </a:p>
        </p:txBody>
      </p:sp>
      <p:pic>
        <p:nvPicPr>
          <p:cNvPr id="42" name="Grafik 41">
            <a:extLst>
              <a:ext uri="{FF2B5EF4-FFF2-40B4-BE49-F238E27FC236}">
                <a16:creationId xmlns:a16="http://schemas.microsoft.com/office/drawing/2014/main" id="{A2DF05CC-A646-D503-616D-FA8D2425FCA8}"/>
              </a:ext>
            </a:extLst>
          </p:cNvPr>
          <p:cNvPicPr>
            <a:picLocks/>
          </p:cNvPicPr>
          <p:nvPr/>
        </p:nvPicPr>
        <p:blipFill>
          <a:blip r:embed="rId11" cstate="print">
            <a:extLst>
              <a:ext uri="{28A0092B-C50C-407E-A947-70E740481C1C}">
                <a14:useLocalDpi xmlns:a14="http://schemas.microsoft.com/office/drawing/2010/main" val="0"/>
              </a:ext>
            </a:extLst>
          </a:blip>
          <a:srcRect/>
          <a:stretch/>
        </p:blipFill>
        <p:spPr>
          <a:xfrm>
            <a:off x="8475488" y="1689226"/>
            <a:ext cx="450836" cy="450836"/>
          </a:xfrm>
          <a:prstGeom prst="rect">
            <a:avLst/>
          </a:prstGeom>
        </p:spPr>
      </p:pic>
    </p:spTree>
    <p:extLst>
      <p:ext uri="{BB962C8B-B14F-4D97-AF65-F5344CB8AC3E}">
        <p14:creationId xmlns:p14="http://schemas.microsoft.com/office/powerpoint/2010/main" val="140943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23</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latin typeface="Georgia" panose="02040502050405020303" pitchFamily="18" charset="0"/>
                <a:cs typeface="Calibri" panose="020F0502020204030204" pitchFamily="34" charset="0"/>
              </a:rPr>
              <a:t>App auf Ihrem Android-Smartphone</a:t>
            </a:r>
            <a:r>
              <a:rPr lang="de-DE" baseline="30000" dirty="0">
                <a:latin typeface="Georgia" panose="02040502050405020303" pitchFamily="18" charset="0"/>
                <a:cs typeface="Calibri" panose="020F0502020204030204" pitchFamily="34" charset="0"/>
              </a:rPr>
              <a:t>1</a:t>
            </a:r>
            <a:r>
              <a:rPr lang="de-DE" dirty="0">
                <a:latin typeface="Georgia" panose="02040502050405020303" pitchFamily="18" charset="0"/>
                <a:cs typeface="Calibri" panose="020F0502020204030204" pitchFamily="34" charset="0"/>
              </a:rPr>
              <a:t> einrichten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a:t>
            </a:r>
            <a:r>
              <a:rPr lang="de-DE" b="1" dirty="0">
                <a:solidFill>
                  <a:schemeClr val="tx1"/>
                </a:solidFill>
              </a:rPr>
              <a:t>. </a:t>
            </a:r>
            <a:r>
              <a:rPr lang="de-DE" dirty="0" err="1">
                <a:solidFill>
                  <a:schemeClr val="tx1"/>
                </a:solidFill>
              </a:rPr>
              <a:t>LibreView</a:t>
            </a:r>
            <a:r>
              <a:rPr lang="de-DE" dirty="0">
                <a:solidFill>
                  <a:schemeClr val="tx1"/>
                </a:solidFill>
              </a:rPr>
              <a:t> ist eine cloudbasierte Anwendung. Die </a:t>
            </a:r>
            <a:r>
              <a:rPr lang="de-DE" dirty="0" err="1">
                <a:solidFill>
                  <a:schemeClr val="tx1"/>
                </a:solidFill>
              </a:rPr>
              <a:t>LibreView</a:t>
            </a:r>
            <a:r>
              <a:rPr lang="de-DE" dirty="0">
                <a:solidFill>
                  <a:schemeClr val="tx1"/>
                </a:solidFill>
              </a:rPr>
              <a:t> Website ist nur mit bestimmten Betriebssystemen und Browsern kompatibel. Weitere Informationen finden Sie unter </a:t>
            </a:r>
            <a:r>
              <a:rPr lang="de-DE" dirty="0" err="1">
                <a:solidFill>
                  <a:schemeClr val="tx1"/>
                </a:solidFill>
              </a:rPr>
              <a:t>www.LibreView.com</a:t>
            </a:r>
            <a:r>
              <a:rPr lang="de-DE" dirty="0">
                <a:solidFill>
                  <a:schemeClr val="tx1"/>
                </a:solidFill>
              </a:rPr>
              <a:t>. </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Abgerundetes Rechteck 11">
            <a:extLst>
              <a:ext uri="{FF2B5EF4-FFF2-40B4-BE49-F238E27FC236}">
                <a16:creationId xmlns:a16="http://schemas.microsoft.com/office/drawing/2014/main" id="{8D9887C0-7095-3CC8-252F-349880ADAA50}"/>
              </a:ext>
            </a:extLst>
          </p:cNvPr>
          <p:cNvSpPr/>
          <p:nvPr/>
        </p:nvSpPr>
        <p:spPr>
          <a:xfrm>
            <a:off x="7438638" y="1227351"/>
            <a:ext cx="1384640" cy="2663378"/>
          </a:xfrm>
          <a:prstGeom prst="roundRect">
            <a:avLst>
              <a:gd name="adj" fmla="val 0"/>
            </a:avLst>
          </a:prstGeom>
          <a:ln w="9525">
            <a:solidFill>
              <a:srgbClr val="001489"/>
            </a:solidFill>
          </a:ln>
        </p:spPr>
        <p:txBody>
          <a:bodyPr wrap="square" bIns="90000">
            <a:spAutoFit/>
          </a:bodyPr>
          <a:lstStyle/>
          <a:p>
            <a:pPr>
              <a:spcAft>
                <a:spcPts val="800"/>
              </a:spcAft>
            </a:pPr>
            <a:r>
              <a:rPr lang="en-US" sz="1050" b="1" dirty="0" err="1">
                <a:cs typeface="Calibri" panose="020F0502020204030204" pitchFamily="34" charset="0"/>
              </a:rPr>
              <a:t>Hinweis</a:t>
            </a:r>
            <a:r>
              <a:rPr lang="en-US" sz="1050" b="1" dirty="0">
                <a:cs typeface="Calibri" panose="020F0502020204030204" pitchFamily="34" charset="0"/>
              </a:rPr>
              <a:t>: </a:t>
            </a:r>
            <a:r>
              <a:rPr lang="en-US" sz="1050" dirty="0" err="1">
                <a:cs typeface="Calibri" panose="020F0502020204030204" pitchFamily="34" charset="0"/>
              </a:rPr>
              <a:t>Erlauben</a:t>
            </a:r>
            <a:r>
              <a:rPr lang="en-US" sz="1050" dirty="0">
                <a:cs typeface="Calibri" panose="020F0502020204030204" pitchFamily="34" charset="0"/>
              </a:rPr>
              <a:t> Sie der App, den </a:t>
            </a:r>
            <a:r>
              <a:rPr lang="en-US" sz="1050" dirty="0" err="1">
                <a:cs typeface="Calibri" panose="020F0502020204030204" pitchFamily="34" charset="0"/>
              </a:rPr>
              <a:t>Gerätestandort</a:t>
            </a:r>
            <a:r>
              <a:rPr lang="en-US" sz="1050" dirty="0">
                <a:cs typeface="Calibri" panose="020F0502020204030204" pitchFamily="34" charset="0"/>
              </a:rPr>
              <a:t> </a:t>
            </a:r>
            <a:r>
              <a:rPr lang="en-US" sz="1050" dirty="0" err="1">
                <a:cs typeface="Calibri" panose="020F0502020204030204" pitchFamily="34" charset="0"/>
              </a:rPr>
              <a:t>abzurufen</a:t>
            </a:r>
            <a:r>
              <a:rPr lang="en-US" sz="1050" dirty="0">
                <a:cs typeface="Calibri" panose="020F0502020204030204" pitchFamily="34" charset="0"/>
              </a:rPr>
              <a:t>.</a:t>
            </a:r>
          </a:p>
          <a:p>
            <a:pPr>
              <a:spcAft>
                <a:spcPts val="848"/>
              </a:spcAft>
            </a:pPr>
            <a:r>
              <a:rPr lang="de-DE" sz="1050" dirty="0">
                <a:cs typeface="Calibri" panose="020F0502020204030204" pitchFamily="34" charset="0"/>
              </a:rPr>
              <a:t>Es muss die Standortberechtigung aktiviert sein, damit sich das System mit Bluetooth-Geräten verbinden kann. Sowohl </a:t>
            </a:r>
            <a:r>
              <a:rPr lang="de-DE" sz="1050" dirty="0" err="1">
                <a:cs typeface="Calibri" panose="020F0502020204030204" pitchFamily="34" charset="0"/>
              </a:rPr>
              <a:t>FreeStyle</a:t>
            </a:r>
            <a:r>
              <a:rPr lang="de-DE" sz="1050" dirty="0">
                <a:cs typeface="Calibri" panose="020F0502020204030204" pitchFamily="34" charset="0"/>
              </a:rPr>
              <a:t> Libre Sensoren als auch die </a:t>
            </a:r>
            <a:r>
              <a:rPr lang="de-DE" sz="1050" dirty="0" err="1">
                <a:cs typeface="Calibri" panose="020F0502020204030204" pitchFamily="34" charset="0"/>
              </a:rPr>
              <a:t>FreeStyle</a:t>
            </a:r>
            <a:r>
              <a:rPr lang="de-DE" sz="1050" dirty="0">
                <a:cs typeface="Calibri" panose="020F0502020204030204" pitchFamily="34" charset="0"/>
              </a:rPr>
              <a:t> Libre 3 App erfassen Ihren Standort nicht.</a:t>
            </a:r>
          </a:p>
        </p:txBody>
      </p:sp>
      <p:sp>
        <p:nvSpPr>
          <p:cNvPr id="13" name="Content Placeholder 7">
            <a:extLst>
              <a:ext uri="{FF2B5EF4-FFF2-40B4-BE49-F238E27FC236}">
                <a16:creationId xmlns:a16="http://schemas.microsoft.com/office/drawing/2014/main" id="{0DEED50B-6C79-4062-009F-C7831FFBC83D}"/>
              </a:ext>
            </a:extLst>
          </p:cNvPr>
          <p:cNvSpPr txBox="1">
            <a:spLocks/>
          </p:cNvSpPr>
          <p:nvPr/>
        </p:nvSpPr>
        <p:spPr>
          <a:xfrm>
            <a:off x="466683" y="1197949"/>
            <a:ext cx="6934242" cy="3231654"/>
          </a:xfrm>
          <a:prstGeom prst="rect">
            <a:avLst/>
          </a:prstGeom>
        </p:spPr>
        <p:txBody>
          <a:bodyPr wrap="square" rIns="0" bIns="0">
            <a:sp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Clr>
                <a:schemeClr val="accent5"/>
              </a:buClr>
              <a:buFont typeface="Arial" panose="020B0604020202020204" pitchFamily="34" charset="0"/>
              <a:buChar char="•"/>
              <a:defRPr sz="1800" kern="1200">
                <a:solidFill>
                  <a:schemeClr val="tx1"/>
                </a:solidFill>
                <a:latin typeface="+mn-lt"/>
                <a:ea typeface="+mn-ea"/>
                <a:cs typeface="Calibri" panose="020F0502020204030204" pitchFamily="34" charset="0"/>
              </a:defRPr>
            </a:lvl2pPr>
            <a:lvl3pPr marL="400050" indent="-171450" algn="l" defTabSz="914400" rtl="0" eaLnBrk="1" latinLnBrk="0" hangingPunct="1">
              <a:lnSpc>
                <a:spcPct val="100000"/>
              </a:lnSpc>
              <a:spcBef>
                <a:spcPts val="600"/>
              </a:spcBef>
              <a:buClr>
                <a:schemeClr val="accent5"/>
              </a:buClr>
              <a:buFont typeface="Arial" panose="020B0604020202020204" pitchFamily="34" charset="0"/>
              <a:buChar char="–"/>
              <a:defRPr sz="1600" kern="1200">
                <a:solidFill>
                  <a:schemeClr val="tx1"/>
                </a:solidFill>
                <a:latin typeface="+mn-lt"/>
                <a:ea typeface="+mn-ea"/>
                <a:cs typeface="Calibri" panose="020F0502020204030204" pitchFamily="34" charset="0"/>
              </a:defRPr>
            </a:lvl3pPr>
            <a:lvl4pPr marL="627063" indent="-169863"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4pPr>
            <a:lvl5pPr marL="857250" indent="-171450"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000" lvl="1" indent="0">
              <a:spcBef>
                <a:spcPts val="0"/>
              </a:spcBef>
              <a:spcAft>
                <a:spcPts val="1500"/>
              </a:spcAft>
              <a:buNone/>
            </a:pPr>
            <a:r>
              <a:rPr lang="en-US" sz="1200" b="1" dirty="0">
                <a:latin typeface="Georgia" panose="02040502050405020303" pitchFamily="18" charset="0"/>
              </a:rPr>
              <a:t>Bluetooth-</a:t>
            </a:r>
            <a:r>
              <a:rPr lang="en-US" sz="1200" b="1" dirty="0" err="1">
                <a:latin typeface="Georgia" panose="02040502050405020303" pitchFamily="18" charset="0"/>
              </a:rPr>
              <a:t>Zugriff</a:t>
            </a:r>
            <a:r>
              <a:rPr lang="en-US" sz="1200" dirty="0">
                <a:latin typeface="Georgia" panose="02040502050405020303" pitchFamily="18" charset="0"/>
              </a:rPr>
              <a:t> </a:t>
            </a:r>
            <a:r>
              <a:rPr lang="en-US" sz="1200" b="1" dirty="0" err="1">
                <a:latin typeface="Georgia" panose="02040502050405020303" pitchFamily="18" charset="0"/>
              </a:rPr>
              <a:t>erlauben</a:t>
            </a:r>
            <a:r>
              <a:rPr lang="en-US" sz="1200" b="1" dirty="0">
                <a:latin typeface="Georgia" panose="02040502050405020303" pitchFamily="18" charset="0"/>
              </a:rPr>
              <a:t> und NFC </a:t>
            </a:r>
            <a:r>
              <a:rPr lang="en-US" sz="1200" b="1" dirty="0" err="1">
                <a:latin typeface="Georgia" panose="02040502050405020303" pitchFamily="18" charset="0"/>
              </a:rPr>
              <a:t>aktivieren</a:t>
            </a:r>
            <a:r>
              <a:rPr lang="en-US" sz="1200" b="1" dirty="0">
                <a:latin typeface="Georgia" panose="02040502050405020303" pitchFamily="18" charset="0"/>
              </a:rPr>
              <a:t>, </a:t>
            </a:r>
            <a:r>
              <a:rPr lang="en-US" sz="1200" dirty="0">
                <a:latin typeface="Georgia" panose="02040502050405020303" pitchFamily="18" charset="0"/>
              </a:rPr>
              <a:t>falls Sie </a:t>
            </a:r>
            <a:r>
              <a:rPr lang="en-US" sz="1200" dirty="0" err="1">
                <a:latin typeface="Georgia" panose="02040502050405020303" pitchFamily="18" charset="0"/>
              </a:rPr>
              <a:t>dazu</a:t>
            </a:r>
            <a:r>
              <a:rPr lang="en-US" sz="1200" dirty="0">
                <a:latin typeface="Georgia" panose="02040502050405020303" pitchFamily="18" charset="0"/>
              </a:rPr>
              <a:t> </a:t>
            </a:r>
            <a:r>
              <a:rPr lang="en-US" sz="1200" dirty="0" err="1">
                <a:latin typeface="Georgia" panose="02040502050405020303" pitchFamily="18" charset="0"/>
              </a:rPr>
              <a:t>aufgefordert</a:t>
            </a:r>
            <a:r>
              <a:rPr lang="en-US" sz="1200" dirty="0">
                <a:latin typeface="Georgia" panose="02040502050405020303" pitchFamily="18" charset="0"/>
              </a:rPr>
              <a:t> </a:t>
            </a:r>
            <a:r>
              <a:rPr lang="en-US" sz="1200" dirty="0" err="1">
                <a:latin typeface="Georgia" panose="02040502050405020303" pitchFamily="18" charset="0"/>
              </a:rPr>
              <a:t>werden</a:t>
            </a:r>
            <a:r>
              <a:rPr lang="en-US" sz="1200"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Wohnland</a:t>
            </a:r>
            <a:r>
              <a:rPr lang="en-US" sz="1200" b="1" dirty="0">
                <a:latin typeface="Georgia" panose="02040502050405020303" pitchFamily="18" charset="0"/>
              </a:rPr>
              <a:t> </a:t>
            </a:r>
            <a:r>
              <a:rPr lang="en-US" sz="1200" b="1" dirty="0" err="1">
                <a:latin typeface="Georgia" panose="02040502050405020303" pitchFamily="18" charset="0"/>
              </a:rPr>
              <a:t>bestätigen</a:t>
            </a:r>
            <a:r>
              <a:rPr lang="en-US" sz="1200" b="1"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Endnutzer-Lizenzvereinbarung</a:t>
            </a:r>
            <a:r>
              <a:rPr lang="en-US" sz="1200" b="1" dirty="0">
                <a:latin typeface="Georgia" panose="02040502050405020303" pitchFamily="18" charset="0"/>
              </a:rPr>
              <a:t>, die </a:t>
            </a:r>
            <a:r>
              <a:rPr lang="en-US" sz="1200" b="1" dirty="0" err="1">
                <a:latin typeface="Georgia" panose="02040502050405020303" pitchFamily="18" charset="0"/>
              </a:rPr>
              <a:t>Nutzungsbedingungen</a:t>
            </a:r>
            <a:r>
              <a:rPr lang="en-US" sz="1200" b="1" dirty="0">
                <a:latin typeface="Georgia" panose="02040502050405020303" pitchFamily="18" charset="0"/>
              </a:rPr>
              <a:t> und die </a:t>
            </a:r>
            <a:r>
              <a:rPr lang="en-US" sz="1200" b="1" dirty="0" err="1">
                <a:latin typeface="Georgia" panose="02040502050405020303" pitchFamily="18" charset="0"/>
              </a:rPr>
              <a:t>Datenschutzerklärung</a:t>
            </a:r>
            <a:r>
              <a:rPr lang="en-US" sz="1200" b="1" dirty="0">
                <a:latin typeface="Georgia" panose="02040502050405020303" pitchFamily="18" charset="0"/>
              </a:rPr>
              <a:t> </a:t>
            </a:r>
            <a:r>
              <a:rPr lang="en-US" sz="1200" dirty="0" err="1">
                <a:latin typeface="Georgia" panose="02040502050405020303" pitchFamily="18" charset="0"/>
              </a:rPr>
              <a:t>lesen</a:t>
            </a:r>
            <a:r>
              <a:rPr lang="en-US" sz="1200" dirty="0">
                <a:latin typeface="Georgia" panose="02040502050405020303" pitchFamily="18" charset="0"/>
              </a:rPr>
              <a:t> und </a:t>
            </a:r>
            <a:r>
              <a:rPr lang="en-US" sz="1200" dirty="0" err="1">
                <a:latin typeface="Georgia" panose="02040502050405020303" pitchFamily="18" charset="0"/>
              </a:rPr>
              <a:t>akzeptieren</a:t>
            </a:r>
            <a:r>
              <a:rPr lang="en-US" sz="1200" dirty="0">
                <a:latin typeface="Georgia" panose="02040502050405020303" pitchFamily="18" charset="0"/>
              </a:rPr>
              <a:t>.</a:t>
            </a:r>
            <a:endParaRPr lang="en-US" sz="1200" b="1" dirty="0">
              <a:latin typeface="Georgia" panose="02040502050405020303" pitchFamily="18" charset="0"/>
            </a:endParaRPr>
          </a:p>
          <a:p>
            <a:pPr marL="342000" lvl="1" indent="0">
              <a:spcBef>
                <a:spcPts val="0"/>
              </a:spcBef>
              <a:spcAft>
                <a:spcPts val="1500"/>
              </a:spcAft>
              <a:buNone/>
            </a:pPr>
            <a:r>
              <a:rPr lang="de-DE" sz="1200" dirty="0">
                <a:latin typeface="Georgia" panose="02040502050405020303" pitchFamily="18" charset="0"/>
              </a:rPr>
              <a:t>Konto erstellen – diesen Schritt können Sie auch überspringen. Sie können sich später </a:t>
            </a:r>
            <a:br>
              <a:rPr lang="de-DE" sz="1200" dirty="0">
                <a:latin typeface="Georgia" panose="02040502050405020303" pitchFamily="18" charset="0"/>
              </a:rPr>
            </a:br>
            <a:r>
              <a:rPr lang="de-DE" sz="1200" dirty="0">
                <a:latin typeface="Georgia" panose="02040502050405020303" pitchFamily="18" charset="0"/>
              </a:rPr>
              <a:t>über „</a:t>
            </a:r>
            <a:r>
              <a:rPr lang="de-DE" sz="1200" b="1" dirty="0">
                <a:latin typeface="Georgia" panose="02040502050405020303" pitchFamily="18" charset="0"/>
              </a:rPr>
              <a:t>Einstellungen</a:t>
            </a:r>
            <a:r>
              <a:rPr lang="de-DE" sz="1200" dirty="0">
                <a:latin typeface="Georgia" panose="02040502050405020303" pitchFamily="18" charset="0"/>
              </a:rPr>
              <a:t>“ bei „</a:t>
            </a:r>
            <a:r>
              <a:rPr lang="de-DE" sz="1200" b="1" dirty="0">
                <a:latin typeface="Georgia" panose="02040502050405020303" pitchFamily="18" charset="0"/>
              </a:rPr>
              <a:t>Kontoeinstellungen</a:t>
            </a:r>
            <a:r>
              <a:rPr lang="de-DE" sz="1200" dirty="0">
                <a:latin typeface="Georgia" panose="02040502050405020303" pitchFamily="18" charset="0"/>
              </a:rPr>
              <a:t>“ in Ihr vorhandenes LibreView</a:t>
            </a:r>
            <a:r>
              <a:rPr lang="de-DE" sz="1200" baseline="30000" dirty="0">
                <a:latin typeface="Georgia" panose="02040502050405020303" pitchFamily="18" charset="0"/>
              </a:rPr>
              <a:t>3</a:t>
            </a:r>
            <a:r>
              <a:rPr lang="de-DE" sz="1200" dirty="0">
                <a:latin typeface="Georgia" panose="02040502050405020303" pitchFamily="18" charset="0"/>
              </a:rPr>
              <a:t>-Konto einloggen.</a:t>
            </a:r>
          </a:p>
          <a:p>
            <a:pPr marL="342000" lvl="1" indent="0">
              <a:spcBef>
                <a:spcPts val="0"/>
              </a:spcBef>
              <a:spcAft>
                <a:spcPts val="1500"/>
              </a:spcAft>
              <a:buNone/>
            </a:pPr>
            <a:r>
              <a:rPr lang="en-US" sz="1200" b="1" dirty="0" err="1">
                <a:latin typeface="Georgia" panose="02040502050405020303" pitchFamily="18" charset="0"/>
              </a:rPr>
              <a:t>Auswahl</a:t>
            </a:r>
            <a:r>
              <a:rPr lang="en-US" sz="1200" b="1" dirty="0">
                <a:latin typeface="Georgia" panose="02040502050405020303" pitchFamily="18" charset="0"/>
              </a:rPr>
              <a:t> </a:t>
            </a:r>
            <a:r>
              <a:rPr lang="en-US" sz="1200" b="1" dirty="0" err="1">
                <a:latin typeface="Georgia" panose="02040502050405020303" pitchFamily="18" charset="0"/>
              </a:rPr>
              <a:t>zu</a:t>
            </a:r>
            <a:r>
              <a:rPr lang="en-US" sz="1200" b="1" dirty="0">
                <a:latin typeface="Georgia" panose="02040502050405020303" pitchFamily="18" charset="0"/>
              </a:rPr>
              <a:t> </a:t>
            </a:r>
            <a:r>
              <a:rPr lang="en-US" sz="1200" b="1" dirty="0" err="1">
                <a:latin typeface="Georgia" panose="02040502050405020303" pitchFamily="18" charset="0"/>
              </a:rPr>
              <a:t>Forschungsarbeiten</a:t>
            </a:r>
            <a:r>
              <a:rPr lang="en-US" sz="1200" b="1" dirty="0">
                <a:latin typeface="Georgia" panose="02040502050405020303" pitchFamily="18" charset="0"/>
              </a:rPr>
              <a:t> </a:t>
            </a:r>
            <a:r>
              <a:rPr lang="en-US" sz="1200" dirty="0" err="1">
                <a:latin typeface="Georgia" panose="02040502050405020303" pitchFamily="18" charset="0"/>
              </a:rPr>
              <a:t>treffen</a:t>
            </a:r>
            <a:r>
              <a:rPr lang="de-DE" sz="1200" dirty="0">
                <a:latin typeface="Georgia" panose="02040502050405020303" pitchFamily="18" charset="0"/>
              </a:rPr>
              <a:t>, wenn Sie ein Konto erstellen</a:t>
            </a:r>
            <a:r>
              <a:rPr lang="en-US" sz="1200"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Maßeinheiten</a:t>
            </a:r>
            <a:r>
              <a:rPr lang="en-US" sz="1200" dirty="0">
                <a:latin typeface="Georgia" panose="02040502050405020303" pitchFamily="18" charset="0"/>
              </a:rPr>
              <a:t> (mg/dL </a:t>
            </a:r>
            <a:r>
              <a:rPr lang="en-US" sz="1200" dirty="0" err="1">
                <a:latin typeface="Georgia" panose="02040502050405020303" pitchFamily="18" charset="0"/>
              </a:rPr>
              <a:t>oder</a:t>
            </a:r>
            <a:r>
              <a:rPr lang="en-US" sz="1200" dirty="0">
                <a:latin typeface="Georgia" panose="02040502050405020303" pitchFamily="18" charset="0"/>
              </a:rPr>
              <a:t> mmol/L) </a:t>
            </a:r>
            <a:r>
              <a:rPr lang="en-US" sz="1200" dirty="0" err="1">
                <a:latin typeface="Georgia" panose="02040502050405020303" pitchFamily="18" charset="0"/>
              </a:rPr>
              <a:t>wählen</a:t>
            </a:r>
            <a:r>
              <a:rPr lang="en-US" sz="1200" dirty="0">
                <a:latin typeface="Georgia" panose="02040502050405020303" pitchFamily="18" charset="0"/>
              </a:rPr>
              <a:t>, </a:t>
            </a:r>
            <a:r>
              <a:rPr lang="en-US" sz="1200" b="1" dirty="0" err="1">
                <a:latin typeface="Georgia" panose="02040502050405020303" pitchFamily="18" charset="0"/>
              </a:rPr>
              <a:t>Kohlenhydrate</a:t>
            </a:r>
            <a:r>
              <a:rPr lang="en-US" sz="1200" dirty="0">
                <a:latin typeface="Georgia" panose="02040502050405020303" pitchFamily="18" charset="0"/>
              </a:rPr>
              <a:t> in Gramm </a:t>
            </a:r>
            <a:r>
              <a:rPr lang="en-US" sz="1200" dirty="0" err="1">
                <a:latin typeface="Georgia" panose="02040502050405020303" pitchFamily="18" charset="0"/>
              </a:rPr>
              <a:t>oder</a:t>
            </a:r>
            <a:r>
              <a:rPr lang="en-US" sz="1200" dirty="0">
                <a:latin typeface="Georgia" panose="02040502050405020303" pitchFamily="18" charset="0"/>
              </a:rPr>
              <a:t> </a:t>
            </a:r>
            <a:r>
              <a:rPr lang="en-US" sz="1200" dirty="0" err="1">
                <a:latin typeface="Georgia" panose="02040502050405020303" pitchFamily="18" charset="0"/>
              </a:rPr>
              <a:t>Broteinheiten</a:t>
            </a:r>
            <a:r>
              <a:rPr lang="en-US" sz="1200" dirty="0">
                <a:latin typeface="Georgia" panose="02040502050405020303" pitchFamily="18" charset="0"/>
              </a:rPr>
              <a:t> </a:t>
            </a:r>
            <a:r>
              <a:rPr lang="en-US" sz="1200" dirty="0" err="1">
                <a:latin typeface="Georgia" panose="02040502050405020303" pitchFamily="18" charset="0"/>
              </a:rPr>
              <a:t>anzeigen</a:t>
            </a:r>
            <a:r>
              <a:rPr lang="en-US" sz="1200" dirty="0">
                <a:latin typeface="Georgia" panose="02040502050405020303" pitchFamily="18" charset="0"/>
              </a:rPr>
              <a:t> </a:t>
            </a:r>
            <a:r>
              <a:rPr lang="en-US" sz="1200" dirty="0" err="1">
                <a:latin typeface="Georgia" panose="02040502050405020303" pitchFamily="18" charset="0"/>
              </a:rPr>
              <a:t>lassen</a:t>
            </a:r>
            <a:r>
              <a:rPr lang="en-US" sz="1200" dirty="0">
                <a:latin typeface="Georgia" panose="02040502050405020303" pitchFamily="18" charset="0"/>
              </a:rPr>
              <a:t> und </a:t>
            </a:r>
            <a:r>
              <a:rPr lang="en-US" sz="1200" dirty="0" err="1">
                <a:latin typeface="Georgia" panose="02040502050405020303" pitchFamily="18" charset="0"/>
              </a:rPr>
              <a:t>erlauben</a:t>
            </a:r>
            <a:r>
              <a:rPr lang="en-US" sz="1200" dirty="0">
                <a:latin typeface="Georgia" panose="02040502050405020303" pitchFamily="18" charset="0"/>
              </a:rPr>
              <a:t>, </a:t>
            </a:r>
            <a:r>
              <a:rPr lang="en-US" sz="1200" dirty="0" err="1">
                <a:latin typeface="Georgia" panose="02040502050405020303" pitchFamily="18" charset="0"/>
              </a:rPr>
              <a:t>dass</a:t>
            </a:r>
            <a:r>
              <a:rPr lang="en-US" sz="1200" dirty="0">
                <a:latin typeface="Georgia" panose="02040502050405020303" pitchFamily="18" charset="0"/>
              </a:rPr>
              <a:t> die </a:t>
            </a:r>
            <a:r>
              <a:rPr lang="en-US" sz="1200" b="1" dirty="0">
                <a:latin typeface="Georgia" panose="02040502050405020303" pitchFamily="18" charset="0"/>
              </a:rPr>
              <a:t>App </a:t>
            </a:r>
            <a:r>
              <a:rPr lang="en-US" sz="1200" b="1" dirty="0" err="1">
                <a:latin typeface="Georgia" panose="02040502050405020303" pitchFamily="18" charset="0"/>
              </a:rPr>
              <a:t>dauerhaft</a:t>
            </a:r>
            <a:r>
              <a:rPr lang="en-US" sz="1200" b="1" dirty="0">
                <a:latin typeface="Georgia" panose="02040502050405020303" pitchFamily="18" charset="0"/>
              </a:rPr>
              <a:t> </a:t>
            </a:r>
            <a:r>
              <a:rPr lang="en-US" sz="1200" b="1" dirty="0" err="1">
                <a:latin typeface="Georgia" panose="02040502050405020303" pitchFamily="18" charset="0"/>
              </a:rPr>
              <a:t>im</a:t>
            </a:r>
            <a:r>
              <a:rPr lang="en-US" sz="1200" b="1" dirty="0">
                <a:latin typeface="Georgia" panose="02040502050405020303" pitchFamily="18" charset="0"/>
              </a:rPr>
              <a:t> </a:t>
            </a:r>
            <a:r>
              <a:rPr lang="en-US" sz="1200" b="1" dirty="0" err="1">
                <a:latin typeface="Georgia" panose="02040502050405020303" pitchFamily="18" charset="0"/>
              </a:rPr>
              <a:t>Hintergrund</a:t>
            </a:r>
            <a:r>
              <a:rPr lang="en-US" sz="1200" b="1" dirty="0">
                <a:latin typeface="Georgia" panose="02040502050405020303" pitchFamily="18" charset="0"/>
              </a:rPr>
              <a:t> </a:t>
            </a:r>
            <a:r>
              <a:rPr lang="en-US" sz="1200" dirty="0" err="1">
                <a:latin typeface="Georgia" panose="02040502050405020303" pitchFamily="18" charset="0"/>
              </a:rPr>
              <a:t>ausgeführt</a:t>
            </a:r>
            <a:r>
              <a:rPr lang="en-US" sz="1200" dirty="0">
                <a:latin typeface="Georgia" panose="02040502050405020303" pitchFamily="18" charset="0"/>
              </a:rPr>
              <a:t> </a:t>
            </a:r>
            <a:r>
              <a:rPr lang="en-US" sz="1200" dirty="0" err="1">
                <a:latin typeface="Georgia" panose="02040502050405020303" pitchFamily="18" charset="0"/>
              </a:rPr>
              <a:t>wird</a:t>
            </a:r>
            <a:r>
              <a:rPr lang="en-US" sz="1200" dirty="0">
                <a:latin typeface="Georgia" panose="02040502050405020303" pitchFamily="18" charset="0"/>
              </a:rPr>
              <a:t>.</a:t>
            </a:r>
          </a:p>
          <a:p>
            <a:pPr marL="342000" lvl="1" indent="0">
              <a:spcBef>
                <a:spcPts val="0"/>
              </a:spcBef>
              <a:spcAft>
                <a:spcPts val="1500"/>
              </a:spcAft>
              <a:buNone/>
            </a:pPr>
            <a:r>
              <a:rPr lang="en-US" sz="1200" b="1" dirty="0" err="1">
                <a:latin typeface="Georgia" panose="02040502050405020303" pitchFamily="18" charset="0"/>
              </a:rPr>
              <a:t>Funktionen</a:t>
            </a:r>
            <a:r>
              <a:rPr lang="en-US" sz="1200" b="1" dirty="0">
                <a:latin typeface="Georgia" panose="02040502050405020303" pitchFamily="18" charset="0"/>
              </a:rPr>
              <a:t> der App </a:t>
            </a:r>
            <a:r>
              <a:rPr lang="en-US" sz="1200" dirty="0" err="1">
                <a:latin typeface="Georgia" panose="02040502050405020303" pitchFamily="18" charset="0"/>
              </a:rPr>
              <a:t>kennenlernen</a:t>
            </a:r>
            <a:r>
              <a:rPr lang="en-US" sz="1200" dirty="0">
                <a:latin typeface="Georgia" panose="02040502050405020303" pitchFamily="18" charset="0"/>
              </a:rPr>
              <a:t> und </a:t>
            </a:r>
            <a:r>
              <a:rPr lang="en-US" sz="1200" dirty="0" err="1">
                <a:latin typeface="Georgia" panose="02040502050405020303" pitchFamily="18" charset="0"/>
              </a:rPr>
              <a:t>mit</a:t>
            </a:r>
            <a:r>
              <a:rPr lang="en-US" sz="1200" dirty="0">
                <a:latin typeface="Georgia" panose="02040502050405020303" pitchFamily="18" charset="0"/>
              </a:rPr>
              <a:t> Klick auf „</a:t>
            </a:r>
            <a:r>
              <a:rPr lang="en-US" sz="1200" b="1" dirty="0" err="1">
                <a:latin typeface="Georgia" panose="02040502050405020303" pitchFamily="18" charset="0"/>
              </a:rPr>
              <a:t>Weiter</a:t>
            </a:r>
            <a:r>
              <a:rPr lang="en-US" sz="1200" dirty="0">
                <a:latin typeface="Georgia" panose="02040502050405020303" pitchFamily="18" charset="0"/>
              </a:rPr>
              <a:t>“ </a:t>
            </a:r>
            <a:r>
              <a:rPr lang="en-US" sz="1200" dirty="0" err="1">
                <a:latin typeface="Georgia" panose="02040502050405020303" pitchFamily="18" charset="0"/>
              </a:rPr>
              <a:t>bestätigen</a:t>
            </a:r>
            <a:endParaRPr lang="en-US" sz="1200" dirty="0">
              <a:latin typeface="Georgia" panose="02040502050405020303" pitchFamily="18" charset="0"/>
            </a:endParaRPr>
          </a:p>
        </p:txBody>
      </p:sp>
      <p:sp>
        <p:nvSpPr>
          <p:cNvPr id="15" name="Oval 14">
            <a:extLst>
              <a:ext uri="{FF2B5EF4-FFF2-40B4-BE49-F238E27FC236}">
                <a16:creationId xmlns:a16="http://schemas.microsoft.com/office/drawing/2014/main" id="{73D43189-8014-285A-F0D0-0FB0EF1BE889}"/>
              </a:ext>
            </a:extLst>
          </p:cNvPr>
          <p:cNvSpPr/>
          <p:nvPr/>
        </p:nvSpPr>
        <p:spPr>
          <a:xfrm>
            <a:off x="508231" y="1243286"/>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1</a:t>
            </a:r>
          </a:p>
        </p:txBody>
      </p:sp>
      <p:sp>
        <p:nvSpPr>
          <p:cNvPr id="16" name="Oval 15">
            <a:extLst>
              <a:ext uri="{FF2B5EF4-FFF2-40B4-BE49-F238E27FC236}">
                <a16:creationId xmlns:a16="http://schemas.microsoft.com/office/drawing/2014/main" id="{EFD36920-D006-D338-395F-3F5ABC165298}"/>
              </a:ext>
            </a:extLst>
          </p:cNvPr>
          <p:cNvSpPr/>
          <p:nvPr/>
        </p:nvSpPr>
        <p:spPr>
          <a:xfrm>
            <a:off x="508231" y="1600337"/>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17" name="Oval 16">
            <a:extLst>
              <a:ext uri="{FF2B5EF4-FFF2-40B4-BE49-F238E27FC236}">
                <a16:creationId xmlns:a16="http://schemas.microsoft.com/office/drawing/2014/main" id="{D5F3F441-8841-AE7A-0A2B-11A25FDD66B8}"/>
              </a:ext>
            </a:extLst>
          </p:cNvPr>
          <p:cNvSpPr/>
          <p:nvPr/>
        </p:nvSpPr>
        <p:spPr>
          <a:xfrm>
            <a:off x="508231" y="1966097"/>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18" name="Oval 17">
            <a:extLst>
              <a:ext uri="{FF2B5EF4-FFF2-40B4-BE49-F238E27FC236}">
                <a16:creationId xmlns:a16="http://schemas.microsoft.com/office/drawing/2014/main" id="{B7DD0CE1-1331-13B7-DC7D-9C82FAED95B9}"/>
              </a:ext>
            </a:extLst>
          </p:cNvPr>
          <p:cNvSpPr/>
          <p:nvPr/>
        </p:nvSpPr>
        <p:spPr>
          <a:xfrm>
            <a:off x="508231" y="2527358"/>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19" name="Oval 18">
            <a:extLst>
              <a:ext uri="{FF2B5EF4-FFF2-40B4-BE49-F238E27FC236}">
                <a16:creationId xmlns:a16="http://schemas.microsoft.com/office/drawing/2014/main" id="{323F35A5-9A17-FBBF-CC6C-0DA6CE0027BB}"/>
              </a:ext>
            </a:extLst>
          </p:cNvPr>
          <p:cNvSpPr/>
          <p:nvPr/>
        </p:nvSpPr>
        <p:spPr>
          <a:xfrm>
            <a:off x="508231" y="3269499"/>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5</a:t>
            </a:r>
          </a:p>
        </p:txBody>
      </p:sp>
      <p:sp>
        <p:nvSpPr>
          <p:cNvPr id="20" name="Oval 19">
            <a:extLst>
              <a:ext uri="{FF2B5EF4-FFF2-40B4-BE49-F238E27FC236}">
                <a16:creationId xmlns:a16="http://schemas.microsoft.com/office/drawing/2014/main" id="{1D368F16-C676-C18E-0C2D-6F270014A38F}"/>
              </a:ext>
            </a:extLst>
          </p:cNvPr>
          <p:cNvSpPr/>
          <p:nvPr/>
        </p:nvSpPr>
        <p:spPr>
          <a:xfrm>
            <a:off x="508231" y="3636907"/>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6</a:t>
            </a:r>
          </a:p>
        </p:txBody>
      </p:sp>
      <p:sp>
        <p:nvSpPr>
          <p:cNvPr id="22" name="Oval 21">
            <a:extLst>
              <a:ext uri="{FF2B5EF4-FFF2-40B4-BE49-F238E27FC236}">
                <a16:creationId xmlns:a16="http://schemas.microsoft.com/office/drawing/2014/main" id="{75DF60DA-79C3-21AA-E6FF-A2091E1AA3B3}"/>
              </a:ext>
            </a:extLst>
          </p:cNvPr>
          <p:cNvSpPr/>
          <p:nvPr/>
        </p:nvSpPr>
        <p:spPr>
          <a:xfrm>
            <a:off x="508231" y="4196672"/>
            <a:ext cx="224945" cy="224945"/>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7</a:t>
            </a:r>
          </a:p>
        </p:txBody>
      </p:sp>
      <p:cxnSp>
        <p:nvCxnSpPr>
          <p:cNvPr id="24" name="Gerade Verbindung 23">
            <a:extLst>
              <a:ext uri="{FF2B5EF4-FFF2-40B4-BE49-F238E27FC236}">
                <a16:creationId xmlns:a16="http://schemas.microsoft.com/office/drawing/2014/main" id="{D78DEA24-816B-4CFD-19D2-CD142FE7E6D3}"/>
              </a:ext>
            </a:extLst>
          </p:cNvPr>
          <p:cNvCxnSpPr>
            <a:cxnSpLocks/>
          </p:cNvCxnSpPr>
          <p:nvPr/>
        </p:nvCxnSpPr>
        <p:spPr>
          <a:xfrm>
            <a:off x="892661" y="1517203"/>
            <a:ext cx="6408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5" name="Gerade Verbindung 25">
            <a:extLst>
              <a:ext uri="{FF2B5EF4-FFF2-40B4-BE49-F238E27FC236}">
                <a16:creationId xmlns:a16="http://schemas.microsoft.com/office/drawing/2014/main" id="{3EE49A5D-CF8C-39CA-43C8-69D25E55D2E5}"/>
              </a:ext>
            </a:extLst>
          </p:cNvPr>
          <p:cNvCxnSpPr>
            <a:cxnSpLocks/>
          </p:cNvCxnSpPr>
          <p:nvPr/>
        </p:nvCxnSpPr>
        <p:spPr>
          <a:xfrm>
            <a:off x="892661" y="1903569"/>
            <a:ext cx="6408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6" name="Gerade Verbindung 29">
            <a:extLst>
              <a:ext uri="{FF2B5EF4-FFF2-40B4-BE49-F238E27FC236}">
                <a16:creationId xmlns:a16="http://schemas.microsoft.com/office/drawing/2014/main" id="{2D6C5085-D297-2111-8300-75ED0171988A}"/>
              </a:ext>
            </a:extLst>
          </p:cNvPr>
          <p:cNvCxnSpPr>
            <a:cxnSpLocks/>
          </p:cNvCxnSpPr>
          <p:nvPr/>
        </p:nvCxnSpPr>
        <p:spPr>
          <a:xfrm>
            <a:off x="892661" y="3207467"/>
            <a:ext cx="6408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8" name="Gerade Verbindung 29">
            <a:extLst>
              <a:ext uri="{FF2B5EF4-FFF2-40B4-BE49-F238E27FC236}">
                <a16:creationId xmlns:a16="http://schemas.microsoft.com/office/drawing/2014/main" id="{AF1267A6-22B3-E217-D5EC-80082B75874A}"/>
              </a:ext>
            </a:extLst>
          </p:cNvPr>
          <p:cNvCxnSpPr>
            <a:cxnSpLocks/>
          </p:cNvCxnSpPr>
          <p:nvPr/>
        </p:nvCxnSpPr>
        <p:spPr>
          <a:xfrm>
            <a:off x="892661" y="3573583"/>
            <a:ext cx="6408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9" name="Gerade Verbindung 29">
            <a:extLst>
              <a:ext uri="{FF2B5EF4-FFF2-40B4-BE49-F238E27FC236}">
                <a16:creationId xmlns:a16="http://schemas.microsoft.com/office/drawing/2014/main" id="{457BA518-63B6-B23F-2A24-2ABAC0746AB7}"/>
              </a:ext>
            </a:extLst>
          </p:cNvPr>
          <p:cNvCxnSpPr>
            <a:cxnSpLocks/>
          </p:cNvCxnSpPr>
          <p:nvPr/>
        </p:nvCxnSpPr>
        <p:spPr>
          <a:xfrm>
            <a:off x="892661" y="4141582"/>
            <a:ext cx="6408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30" name="Gerade Verbindung 25">
            <a:extLst>
              <a:ext uri="{FF2B5EF4-FFF2-40B4-BE49-F238E27FC236}">
                <a16:creationId xmlns:a16="http://schemas.microsoft.com/office/drawing/2014/main" id="{7BDC7A19-72AF-24DD-2B28-A06FF444EA1D}"/>
              </a:ext>
            </a:extLst>
          </p:cNvPr>
          <p:cNvCxnSpPr>
            <a:cxnSpLocks/>
          </p:cNvCxnSpPr>
          <p:nvPr/>
        </p:nvCxnSpPr>
        <p:spPr>
          <a:xfrm>
            <a:off x="892661" y="2458406"/>
            <a:ext cx="6408000"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44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24</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a:xfrm>
            <a:off x="502919" y="569594"/>
            <a:ext cx="8332967" cy="390526"/>
          </a:xfrm>
        </p:spPr>
        <p:txBody>
          <a:bodyPr/>
          <a:lstStyle/>
          <a:p>
            <a:r>
              <a:rPr lang="de-DE" sz="2400" dirty="0"/>
              <a:t>So starten Sie Ihren Sensor mit Ihrem Android-Smartphone</a:t>
            </a:r>
            <a:r>
              <a:rPr lang="de-DE" sz="2400" baseline="30000" dirty="0"/>
              <a:t>1</a:t>
            </a:r>
            <a:br>
              <a:rPr lang="de-DE" sz="2400" dirty="0"/>
            </a:b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433171"/>
            <a:ext cx="8136000" cy="424579"/>
          </a:xfrm>
        </p:spPr>
        <p:txBody>
          <a:bodyPr/>
          <a:lstStyle/>
          <a:p>
            <a:r>
              <a:rPr lang="de-DE" dirty="0"/>
              <a:t>*Die NFC-Schnittstelle ist nicht an jeder Stelle Ihres Smartphones gleich stark. Es kann daher kurz  dauern, bis Sie die richtige Scan-Position gefunden haben. Ein einmaliger Scan des Sensors ist nötig,  um ihn zu aktivieren.</a:t>
            </a:r>
            <a:br>
              <a:rPr lang="en-US" b="1" dirty="0"/>
            </a:br>
            <a:r>
              <a:rPr lang="en-US" b="1" dirty="0"/>
              <a:t>1</a:t>
            </a:r>
            <a:r>
              <a:rPr lang="de-DE" b="1" dirty="0"/>
              <a:t>.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a:t>Der Sensor ist 60 Minuten nach der Aktivierung </a:t>
            </a:r>
            <a:r>
              <a:rPr lang="de-DE" dirty="0" err="1"/>
              <a:t>für</a:t>
            </a:r>
            <a:r>
              <a:rPr lang="de-DE" dirty="0"/>
              <a:t> die Glukosemessung bereit.</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2" name="Grafik 11">
            <a:extLst>
              <a:ext uri="{FF2B5EF4-FFF2-40B4-BE49-F238E27FC236}">
                <a16:creationId xmlns:a16="http://schemas.microsoft.com/office/drawing/2014/main" id="{7B5EEC09-3C04-96CA-2541-61DC536B71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5196" y="1009658"/>
            <a:ext cx="963937" cy="1936800"/>
          </a:xfrm>
          <a:prstGeom prst="rect">
            <a:avLst/>
          </a:prstGeom>
        </p:spPr>
      </p:pic>
      <p:sp>
        <p:nvSpPr>
          <p:cNvPr id="13" name="Oval 102">
            <a:extLst>
              <a:ext uri="{FF2B5EF4-FFF2-40B4-BE49-F238E27FC236}">
                <a16:creationId xmlns:a16="http://schemas.microsoft.com/office/drawing/2014/main" id="{4AB9F620-BCF9-2046-64B1-76EF44A71EA4}"/>
              </a:ext>
            </a:extLst>
          </p:cNvPr>
          <p:cNvSpPr/>
          <p:nvPr/>
        </p:nvSpPr>
        <p:spPr>
          <a:xfrm>
            <a:off x="7169767"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15" name="Oval 102">
            <a:extLst>
              <a:ext uri="{FF2B5EF4-FFF2-40B4-BE49-F238E27FC236}">
                <a16:creationId xmlns:a16="http://schemas.microsoft.com/office/drawing/2014/main" id="{A713C180-2FB8-A50F-055A-27624BFEA8A5}"/>
              </a:ext>
            </a:extLst>
          </p:cNvPr>
          <p:cNvSpPr/>
          <p:nvPr/>
        </p:nvSpPr>
        <p:spPr>
          <a:xfrm>
            <a:off x="4550762"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16" name="Oval 102">
            <a:extLst>
              <a:ext uri="{FF2B5EF4-FFF2-40B4-BE49-F238E27FC236}">
                <a16:creationId xmlns:a16="http://schemas.microsoft.com/office/drawing/2014/main" id="{9D1A5164-9835-4277-4B5D-668DE2E04B16}"/>
              </a:ext>
            </a:extLst>
          </p:cNvPr>
          <p:cNvSpPr/>
          <p:nvPr/>
        </p:nvSpPr>
        <p:spPr>
          <a:xfrm>
            <a:off x="506269"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17" name="Oval 102">
            <a:extLst>
              <a:ext uri="{FF2B5EF4-FFF2-40B4-BE49-F238E27FC236}">
                <a16:creationId xmlns:a16="http://schemas.microsoft.com/office/drawing/2014/main" id="{8F55E4CF-D571-354F-4257-76EE7FEA3B41}"/>
              </a:ext>
            </a:extLst>
          </p:cNvPr>
          <p:cNvSpPr/>
          <p:nvPr/>
        </p:nvSpPr>
        <p:spPr>
          <a:xfrm>
            <a:off x="2334001"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pic>
        <p:nvPicPr>
          <p:cNvPr id="18" name="Grafik 17">
            <a:extLst>
              <a:ext uri="{FF2B5EF4-FFF2-40B4-BE49-F238E27FC236}">
                <a16:creationId xmlns:a16="http://schemas.microsoft.com/office/drawing/2014/main" id="{5D4E4115-F23C-0418-9826-F4B67CD03CDA}"/>
              </a:ext>
            </a:extLst>
          </p:cNvPr>
          <p:cNvPicPr>
            <a:picLocks noChangeAspect="1"/>
          </p:cNvPicPr>
          <p:nvPr/>
        </p:nvPicPr>
        <p:blipFill>
          <a:blip r:embed="rId3"/>
          <a:stretch>
            <a:fillRect/>
          </a:stretch>
        </p:blipFill>
        <p:spPr>
          <a:xfrm>
            <a:off x="5936131" y="1974196"/>
            <a:ext cx="596535" cy="371016"/>
          </a:xfrm>
          <a:prstGeom prst="rect">
            <a:avLst/>
          </a:prstGeom>
        </p:spPr>
      </p:pic>
      <p:pic>
        <p:nvPicPr>
          <p:cNvPr id="20" name="Grafik 19">
            <a:extLst>
              <a:ext uri="{FF2B5EF4-FFF2-40B4-BE49-F238E27FC236}">
                <a16:creationId xmlns:a16="http://schemas.microsoft.com/office/drawing/2014/main" id="{940FA91F-B00B-B6A9-DAEA-2D6A279E0BC5}"/>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475488" y="1689226"/>
            <a:ext cx="450836" cy="450836"/>
          </a:xfrm>
          <a:prstGeom prst="rect">
            <a:avLst/>
          </a:prstGeom>
        </p:spPr>
      </p:pic>
      <p:sp>
        <p:nvSpPr>
          <p:cNvPr id="23" name="object 118">
            <a:extLst>
              <a:ext uri="{FF2B5EF4-FFF2-40B4-BE49-F238E27FC236}">
                <a16:creationId xmlns:a16="http://schemas.microsoft.com/office/drawing/2014/main" id="{88481516-29F8-3B14-64DA-0FC769B11A13}"/>
              </a:ext>
            </a:extLst>
          </p:cNvPr>
          <p:cNvSpPr/>
          <p:nvPr/>
        </p:nvSpPr>
        <p:spPr>
          <a:xfrm>
            <a:off x="2027594" y="1832139"/>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4" name="object 118">
            <a:extLst>
              <a:ext uri="{FF2B5EF4-FFF2-40B4-BE49-F238E27FC236}">
                <a16:creationId xmlns:a16="http://schemas.microsoft.com/office/drawing/2014/main" id="{276AB552-7A96-17D4-2E78-964F5D87384A}"/>
              </a:ext>
            </a:extLst>
          </p:cNvPr>
          <p:cNvSpPr/>
          <p:nvPr/>
        </p:nvSpPr>
        <p:spPr>
          <a:xfrm>
            <a:off x="7010591" y="1832139"/>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5" name="object 118">
            <a:extLst>
              <a:ext uri="{FF2B5EF4-FFF2-40B4-BE49-F238E27FC236}">
                <a16:creationId xmlns:a16="http://schemas.microsoft.com/office/drawing/2014/main" id="{1E4A82CF-98E3-E2A8-F713-D78768162EAE}"/>
              </a:ext>
            </a:extLst>
          </p:cNvPr>
          <p:cNvSpPr/>
          <p:nvPr/>
        </p:nvSpPr>
        <p:spPr>
          <a:xfrm>
            <a:off x="3836352" y="1832139"/>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pic>
        <p:nvPicPr>
          <p:cNvPr id="26" name="Grafik 25">
            <a:extLst>
              <a:ext uri="{FF2B5EF4-FFF2-40B4-BE49-F238E27FC236}">
                <a16:creationId xmlns:a16="http://schemas.microsoft.com/office/drawing/2014/main" id="{45827216-B239-999C-BE92-3C75D321EB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86921" y="1009658"/>
            <a:ext cx="963937" cy="1936799"/>
          </a:xfrm>
          <a:prstGeom prst="rect">
            <a:avLst/>
          </a:prstGeom>
        </p:spPr>
      </p:pic>
      <p:pic>
        <p:nvPicPr>
          <p:cNvPr id="27" name="Grafik 26">
            <a:extLst>
              <a:ext uri="{FF2B5EF4-FFF2-40B4-BE49-F238E27FC236}">
                <a16:creationId xmlns:a16="http://schemas.microsoft.com/office/drawing/2014/main" id="{954ED1DA-5646-BF4F-97D2-38CF1D3456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39657" y="1009658"/>
            <a:ext cx="963936" cy="1936799"/>
          </a:xfrm>
          <a:prstGeom prst="rect">
            <a:avLst/>
          </a:prstGeom>
        </p:spPr>
      </p:pic>
      <p:pic>
        <p:nvPicPr>
          <p:cNvPr id="28" name="Grafik 27">
            <a:extLst>
              <a:ext uri="{FF2B5EF4-FFF2-40B4-BE49-F238E27FC236}">
                <a16:creationId xmlns:a16="http://schemas.microsoft.com/office/drawing/2014/main" id="{CB74695E-2716-943C-BEEE-0490EC4B8B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424595" y="1009659"/>
            <a:ext cx="963936" cy="1936797"/>
          </a:xfrm>
          <a:prstGeom prst="rect">
            <a:avLst/>
          </a:prstGeom>
        </p:spPr>
      </p:pic>
      <p:pic>
        <p:nvPicPr>
          <p:cNvPr id="29" name="Grafik 28" descr="Ein Bild, das weiß, dunkel, Geschirr, Porzellan enthält.&#10;&#10;Automatisch generierte Beschreibung">
            <a:extLst>
              <a:ext uri="{FF2B5EF4-FFF2-40B4-BE49-F238E27FC236}">
                <a16:creationId xmlns:a16="http://schemas.microsoft.com/office/drawing/2014/main" id="{F6125D28-F93C-F922-B6E7-A3D2BBD24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897" y="2303008"/>
            <a:ext cx="471625" cy="471625"/>
          </a:xfrm>
          <a:prstGeom prst="rect">
            <a:avLst/>
          </a:prstGeom>
        </p:spPr>
      </p:pic>
      <p:sp>
        <p:nvSpPr>
          <p:cNvPr id="30" name="object 41">
            <a:extLst>
              <a:ext uri="{FF2B5EF4-FFF2-40B4-BE49-F238E27FC236}">
                <a16:creationId xmlns:a16="http://schemas.microsoft.com/office/drawing/2014/main" id="{68F8A3FE-6F50-8715-23FA-577707092002}"/>
              </a:ext>
            </a:extLst>
          </p:cNvPr>
          <p:cNvSpPr txBox="1"/>
          <p:nvPr/>
        </p:nvSpPr>
        <p:spPr>
          <a:xfrm>
            <a:off x="502921" y="2921634"/>
            <a:ext cx="1512252" cy="746417"/>
          </a:xfrm>
          <a:prstGeom prst="rect">
            <a:avLst/>
          </a:prstGeom>
        </p:spPr>
        <p:txBody>
          <a:bodyPr vert="horz" wrap="square" lIns="0" tIns="7678" rIns="0" bIns="0" rtlCol="0">
            <a:spAutoFit/>
          </a:bodyPr>
          <a:lstStyle/>
          <a:p>
            <a:pPr marL="7677" marR="3071">
              <a:spcBef>
                <a:spcPts val="60"/>
              </a:spcBef>
            </a:pPr>
            <a:r>
              <a:rPr lang="de-DE" sz="1200" dirty="0">
                <a:latin typeface="Georgia" panose="02040502050405020303" pitchFamily="18" charset="0"/>
                <a:cs typeface="Calibri" panose="020F0502020204030204" pitchFamily="34" charset="0"/>
              </a:rPr>
              <a:t>Erlauben Sie es </a:t>
            </a:r>
            <a:br>
              <a:rPr lang="de-DE" sz="1200" dirty="0">
                <a:latin typeface="Georgia" panose="02040502050405020303" pitchFamily="18" charset="0"/>
                <a:cs typeface="Calibri" panose="020F0502020204030204" pitchFamily="34" charset="0"/>
              </a:rPr>
            </a:br>
            <a:r>
              <a:rPr lang="de-DE" sz="1200" dirty="0">
                <a:latin typeface="Georgia" panose="02040502050405020303" pitchFamily="18" charset="0"/>
                <a:cs typeface="Calibri" panose="020F0502020204030204" pitchFamily="34" charset="0"/>
              </a:rPr>
              <a:t>der App, immer im </a:t>
            </a:r>
            <a:r>
              <a:rPr lang="de-DE" sz="1200" b="1" dirty="0">
                <a:latin typeface="Georgia" panose="02040502050405020303" pitchFamily="18" charset="0"/>
                <a:cs typeface="Calibri" panose="020F0502020204030204" pitchFamily="34" charset="0"/>
              </a:rPr>
              <a:t>Hintergrund zu laufen.</a:t>
            </a:r>
          </a:p>
        </p:txBody>
      </p:sp>
      <p:sp>
        <p:nvSpPr>
          <p:cNvPr id="31" name="object 113">
            <a:extLst>
              <a:ext uri="{FF2B5EF4-FFF2-40B4-BE49-F238E27FC236}">
                <a16:creationId xmlns:a16="http://schemas.microsoft.com/office/drawing/2014/main" id="{EE32FE02-272D-56B1-CC74-58796833916D}"/>
              </a:ext>
            </a:extLst>
          </p:cNvPr>
          <p:cNvSpPr txBox="1"/>
          <p:nvPr/>
        </p:nvSpPr>
        <p:spPr>
          <a:xfrm>
            <a:off x="2346539" y="2921634"/>
            <a:ext cx="1327218" cy="561751"/>
          </a:xfrm>
          <a:prstGeom prst="rect">
            <a:avLst/>
          </a:prstGeom>
        </p:spPr>
        <p:txBody>
          <a:bodyPr vert="horz" wrap="square" lIns="0" tIns="7678" rIns="0" bIns="0" rtlCol="0">
            <a:spAutoFit/>
          </a:bodyPr>
          <a:lstStyle/>
          <a:p>
            <a:pPr marR="3071">
              <a:spcBef>
                <a:spcPts val="60"/>
              </a:spcBef>
            </a:pPr>
            <a:r>
              <a:rPr lang="de-DE" sz="1200">
                <a:latin typeface="Georgia" panose="02040502050405020303" pitchFamily="18" charset="0"/>
                <a:cs typeface="Calibri" panose="020F0502020204030204" pitchFamily="34" charset="0"/>
              </a:rPr>
              <a:t>Bringen Sie Ihren Sensor vorsichtig </a:t>
            </a:r>
            <a:r>
              <a:rPr lang="de-DE" sz="1200" b="1">
                <a:latin typeface="Georgia" panose="02040502050405020303" pitchFamily="18" charset="0"/>
                <a:cs typeface="Calibri" panose="020F0502020204030204" pitchFamily="34" charset="0"/>
              </a:rPr>
              <a:t>am Oberarm an.</a:t>
            </a:r>
          </a:p>
        </p:txBody>
      </p:sp>
      <p:sp>
        <p:nvSpPr>
          <p:cNvPr id="32" name="object 114">
            <a:extLst>
              <a:ext uri="{FF2B5EF4-FFF2-40B4-BE49-F238E27FC236}">
                <a16:creationId xmlns:a16="http://schemas.microsoft.com/office/drawing/2014/main" id="{24D359C4-B804-CE96-535D-D8CF322716A2}"/>
              </a:ext>
            </a:extLst>
          </p:cNvPr>
          <p:cNvSpPr txBox="1"/>
          <p:nvPr/>
        </p:nvSpPr>
        <p:spPr>
          <a:xfrm>
            <a:off x="7407952" y="2921634"/>
            <a:ext cx="1256299" cy="561751"/>
          </a:xfrm>
          <a:prstGeom prst="rect">
            <a:avLst/>
          </a:prstGeom>
        </p:spPr>
        <p:txBody>
          <a:bodyPr vert="horz" wrap="square" lIns="0" tIns="7678" rIns="0" bIns="0" rtlCol="0">
            <a:spAutoFit/>
          </a:bodyPr>
          <a:lstStyle/>
          <a:p>
            <a:pPr marR="50669">
              <a:spcBef>
                <a:spcPts val="60"/>
              </a:spcBef>
            </a:pPr>
            <a:r>
              <a:rPr lang="de-DE" sz="1200" dirty="0">
                <a:latin typeface="Georgia" panose="02040502050405020303" pitchFamily="18" charset="0"/>
                <a:cs typeface="Calibri" panose="020F0502020204030204" pitchFamily="34" charset="0"/>
              </a:rPr>
              <a:t>Ihr Sensor ist in </a:t>
            </a:r>
            <a:br>
              <a:rPr lang="de-DE" sz="1200" dirty="0">
                <a:latin typeface="Georgia" panose="02040502050405020303" pitchFamily="18" charset="0"/>
                <a:cs typeface="Calibri" panose="020F0502020204030204" pitchFamily="34" charset="0"/>
              </a:rPr>
            </a:br>
            <a:r>
              <a:rPr lang="de-DE" sz="1200" b="1" dirty="0">
                <a:latin typeface="Georgia" panose="02040502050405020303" pitchFamily="18" charset="0"/>
                <a:cs typeface="Calibri" panose="020F0502020204030204" pitchFamily="34" charset="0"/>
              </a:rPr>
              <a:t>60 Minuten </a:t>
            </a:r>
            <a:r>
              <a:rPr lang="de-DE" sz="1200" dirty="0">
                <a:latin typeface="Georgia" panose="02040502050405020303" pitchFamily="18" charset="0"/>
                <a:cs typeface="Calibri" panose="020F0502020204030204" pitchFamily="34" charset="0"/>
              </a:rPr>
              <a:t>einsatzbereit.</a:t>
            </a:r>
            <a:r>
              <a:rPr lang="de-DE" sz="1200" baseline="30000" dirty="0">
                <a:latin typeface="Georgia" panose="02040502050405020303" pitchFamily="18" charset="0"/>
                <a:cs typeface="Calibri" panose="020F0502020204030204" pitchFamily="34" charset="0"/>
              </a:rPr>
              <a:t>3</a:t>
            </a:r>
          </a:p>
        </p:txBody>
      </p:sp>
      <p:sp>
        <p:nvSpPr>
          <p:cNvPr id="33" name="object 113">
            <a:extLst>
              <a:ext uri="{FF2B5EF4-FFF2-40B4-BE49-F238E27FC236}">
                <a16:creationId xmlns:a16="http://schemas.microsoft.com/office/drawing/2014/main" id="{07285AE4-62E0-2378-5696-66A18CDABF9A}"/>
              </a:ext>
            </a:extLst>
          </p:cNvPr>
          <p:cNvSpPr txBox="1"/>
          <p:nvPr/>
        </p:nvSpPr>
        <p:spPr>
          <a:xfrm>
            <a:off x="4026993" y="2921634"/>
            <a:ext cx="3094861" cy="746417"/>
          </a:xfrm>
          <a:prstGeom prst="rect">
            <a:avLst/>
          </a:prstGeom>
        </p:spPr>
        <p:txBody>
          <a:bodyPr vert="horz" wrap="square" lIns="0" tIns="7678" rIns="0" bIns="0" rtlCol="0">
            <a:spAutoFit/>
          </a:bodyPr>
          <a:lstStyle/>
          <a:p>
            <a:pPr marL="7677" marR="3071">
              <a:spcBef>
                <a:spcPts val="60"/>
              </a:spcBef>
            </a:pPr>
            <a:r>
              <a:rPr lang="de-DE" sz="1200" dirty="0">
                <a:latin typeface="Georgia" panose="02040502050405020303" pitchFamily="18" charset="0"/>
                <a:cs typeface="Calibri" panose="020F0502020204030204" pitchFamily="34" charset="0"/>
              </a:rPr>
              <a:t>Scannen Sie Ihren Sensor mit der </a:t>
            </a:r>
            <a:r>
              <a:rPr lang="de-DE" sz="1200" b="1" dirty="0">
                <a:latin typeface="Georgia" panose="02040502050405020303" pitchFamily="18" charset="0"/>
                <a:cs typeface="Calibri" panose="020F0502020204030204" pitchFamily="34" charset="0"/>
              </a:rPr>
              <a:t>Rückseite Ihres Smartphones.</a:t>
            </a:r>
            <a:r>
              <a:rPr lang="de-DE" sz="1200" dirty="0">
                <a:latin typeface="Georgia" panose="02040502050405020303" pitchFamily="18" charset="0"/>
                <a:cs typeface="Calibri" panose="020F0502020204030204" pitchFamily="34" charset="0"/>
              </a:rPr>
              <a:t> Jedes Smartphone-Modell ist anders. </a:t>
            </a:r>
            <a:r>
              <a:rPr lang="de-DE" sz="1200" b="1" dirty="0">
                <a:latin typeface="Georgia" panose="02040502050405020303" pitchFamily="18" charset="0"/>
                <a:cs typeface="Calibri" panose="020F0502020204030204" pitchFamily="34" charset="0"/>
              </a:rPr>
              <a:t>Bewegen</a:t>
            </a:r>
            <a:r>
              <a:rPr lang="de-DE" sz="1200" dirty="0">
                <a:latin typeface="Georgia" panose="02040502050405020303" pitchFamily="18" charset="0"/>
                <a:cs typeface="Calibri" panose="020F0502020204030204" pitchFamily="34" charset="0"/>
              </a:rPr>
              <a:t> Sie Ihr Smartphone </a:t>
            </a:r>
            <a:r>
              <a:rPr lang="de-DE" sz="1200" b="1" dirty="0">
                <a:latin typeface="Georgia" panose="02040502050405020303" pitchFamily="18" charset="0"/>
                <a:cs typeface="Calibri" panose="020F0502020204030204" pitchFamily="34" charset="0"/>
              </a:rPr>
              <a:t>langsam</a:t>
            </a:r>
            <a:r>
              <a:rPr lang="de-DE" sz="1200" dirty="0">
                <a:latin typeface="Georgia" panose="02040502050405020303" pitchFamily="18" charset="0"/>
                <a:cs typeface="Calibri" panose="020F0502020204030204" pitchFamily="34" charset="0"/>
              </a:rPr>
              <a:t>, falls erforderlich.*</a:t>
            </a:r>
          </a:p>
        </p:txBody>
      </p:sp>
      <p:sp>
        <p:nvSpPr>
          <p:cNvPr id="34" name="object 52">
            <a:extLst>
              <a:ext uri="{FF2B5EF4-FFF2-40B4-BE49-F238E27FC236}">
                <a16:creationId xmlns:a16="http://schemas.microsoft.com/office/drawing/2014/main" id="{34F06CB2-F1C9-8C7A-B5E1-89A3EAD1FE91}"/>
              </a:ext>
            </a:extLst>
          </p:cNvPr>
          <p:cNvSpPr/>
          <p:nvPr/>
        </p:nvSpPr>
        <p:spPr>
          <a:xfrm>
            <a:off x="3864239" y="2921634"/>
            <a:ext cx="107750"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sp>
        <p:nvSpPr>
          <p:cNvPr id="35" name="object 52">
            <a:extLst>
              <a:ext uri="{FF2B5EF4-FFF2-40B4-BE49-F238E27FC236}">
                <a16:creationId xmlns:a16="http://schemas.microsoft.com/office/drawing/2014/main" id="{83F2F3FB-83F4-AAC9-A0A9-8DEAC3CDA44B}"/>
              </a:ext>
            </a:extLst>
          </p:cNvPr>
          <p:cNvSpPr/>
          <p:nvPr/>
        </p:nvSpPr>
        <p:spPr>
          <a:xfrm>
            <a:off x="2052778" y="2921634"/>
            <a:ext cx="0"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sp>
        <p:nvSpPr>
          <p:cNvPr id="36" name="object 52">
            <a:extLst>
              <a:ext uri="{FF2B5EF4-FFF2-40B4-BE49-F238E27FC236}">
                <a16:creationId xmlns:a16="http://schemas.microsoft.com/office/drawing/2014/main" id="{399FCFA0-4385-3579-E3D7-0A305E43D9EB}"/>
              </a:ext>
            </a:extLst>
          </p:cNvPr>
          <p:cNvSpPr/>
          <p:nvPr/>
        </p:nvSpPr>
        <p:spPr>
          <a:xfrm>
            <a:off x="7275776" y="2921634"/>
            <a:ext cx="0"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pic>
        <p:nvPicPr>
          <p:cNvPr id="37" name="Grafik 36">
            <a:extLst>
              <a:ext uri="{FF2B5EF4-FFF2-40B4-BE49-F238E27FC236}">
                <a16:creationId xmlns:a16="http://schemas.microsoft.com/office/drawing/2014/main" id="{09471082-9E5A-5FDD-AF04-F17C5F59FA2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5400000">
            <a:off x="5905738" y="2456420"/>
            <a:ext cx="277584" cy="184380"/>
          </a:xfrm>
          <a:prstGeom prst="rect">
            <a:avLst/>
          </a:prstGeom>
        </p:spPr>
      </p:pic>
      <p:sp>
        <p:nvSpPr>
          <p:cNvPr id="38" name="Abgerundetes Rechteck 3">
            <a:extLst>
              <a:ext uri="{FF2B5EF4-FFF2-40B4-BE49-F238E27FC236}">
                <a16:creationId xmlns:a16="http://schemas.microsoft.com/office/drawing/2014/main" id="{54B60B37-B713-F3A9-D3CA-DF848B0E73AE}"/>
              </a:ext>
            </a:extLst>
          </p:cNvPr>
          <p:cNvSpPr/>
          <p:nvPr/>
        </p:nvSpPr>
        <p:spPr>
          <a:xfrm>
            <a:off x="502920" y="3781935"/>
            <a:ext cx="8153463" cy="578172"/>
          </a:xfrm>
          <a:prstGeom prst="roundRect">
            <a:avLst>
              <a:gd name="adj" fmla="val 0"/>
            </a:avLst>
          </a:prstGeom>
          <a:ln w="9525">
            <a:solidFill>
              <a:srgbClr val="001489"/>
            </a:solidFill>
          </a:ln>
        </p:spPr>
        <p:txBody>
          <a:bodyPr wrap="square" bIns="36000">
            <a:spAutoFit/>
          </a:bodyPr>
          <a:lstStyle/>
          <a:p>
            <a:r>
              <a:rPr lang="de-DE" sz="1050" b="1" dirty="0">
                <a:cs typeface="Calibri" panose="020F0502020204030204" pitchFamily="34" charset="0"/>
              </a:rPr>
              <a:t>Bluetooth</a:t>
            </a:r>
            <a:r>
              <a:rPr lang="de-DE" sz="1050" dirty="0">
                <a:cs typeface="Calibri" panose="020F0502020204030204" pitchFamily="34" charset="0"/>
              </a:rPr>
              <a:t> muss beim Starten eines </a:t>
            </a:r>
            <a:r>
              <a:rPr lang="de-DE" sz="1050" dirty="0" err="1">
                <a:cs typeface="Calibri" panose="020F0502020204030204" pitchFamily="34" charset="0"/>
              </a:rPr>
              <a:t>FreeStyle</a:t>
            </a:r>
            <a:r>
              <a:rPr lang="de-DE" sz="1050" dirty="0">
                <a:cs typeface="Calibri" panose="020F0502020204030204" pitchFamily="34" charset="0"/>
              </a:rPr>
              <a:t> Libre 3 Sensors aktiviert sein und dauerhaft eingeschaltet bleiben. Bei Android 6.0 und höher muss die Standortberechtigung aktiviert sein, damit sich das System mit Bluetooth-Geräten verbinden kann. Sowohl </a:t>
            </a:r>
            <a:r>
              <a:rPr lang="de-DE" sz="1050" dirty="0" err="1">
                <a:cs typeface="Calibri" panose="020F0502020204030204" pitchFamily="34" charset="0"/>
              </a:rPr>
              <a:t>FreeStyle</a:t>
            </a:r>
            <a:r>
              <a:rPr lang="de-DE" sz="1050" dirty="0">
                <a:cs typeface="Calibri" panose="020F0502020204030204" pitchFamily="34" charset="0"/>
              </a:rPr>
              <a:t> Libre 3 Sensoren als auch die </a:t>
            </a:r>
            <a:r>
              <a:rPr lang="de-DE" sz="1050" dirty="0" err="1">
                <a:cs typeface="Calibri" panose="020F0502020204030204" pitchFamily="34" charset="0"/>
              </a:rPr>
              <a:t>FreeStyle</a:t>
            </a:r>
            <a:r>
              <a:rPr lang="de-DE" sz="1050" dirty="0">
                <a:cs typeface="Calibri" panose="020F0502020204030204" pitchFamily="34" charset="0"/>
              </a:rPr>
              <a:t> Libre 3 App erfassen Ihren Standort nicht.</a:t>
            </a:r>
          </a:p>
        </p:txBody>
      </p:sp>
    </p:spTree>
    <p:extLst>
      <p:ext uri="{BB962C8B-B14F-4D97-AF65-F5344CB8AC3E}">
        <p14:creationId xmlns:p14="http://schemas.microsoft.com/office/powerpoint/2010/main" val="418559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25</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So richten Sie Ihr </a:t>
            </a:r>
            <a:r>
              <a:rPr lang="de-DE" dirty="0" err="1"/>
              <a:t>FreeStyle</a:t>
            </a:r>
            <a:r>
              <a:rPr lang="de-DE" dirty="0"/>
              <a:t> Libre 3 Lesegerät ein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501037"/>
            <a:ext cx="8136000" cy="356713"/>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2" name="Grafik 11" descr="Ein Bild, das Text, Monitor, silbern, Mobiltelefon enthält.&#10;&#10;Automatisch generierte Beschreibung">
            <a:extLst>
              <a:ext uri="{FF2B5EF4-FFF2-40B4-BE49-F238E27FC236}">
                <a16:creationId xmlns:a16="http://schemas.microsoft.com/office/drawing/2014/main" id="{7DF4CD3A-322C-92E0-064A-F85631ED7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738" y="1152555"/>
            <a:ext cx="979562" cy="1452880"/>
          </a:xfrm>
          <a:prstGeom prst="rect">
            <a:avLst/>
          </a:prstGeom>
        </p:spPr>
      </p:pic>
      <p:pic>
        <p:nvPicPr>
          <p:cNvPr id="13" name="Grafik 12">
            <a:extLst>
              <a:ext uri="{FF2B5EF4-FFF2-40B4-BE49-F238E27FC236}">
                <a16:creationId xmlns:a16="http://schemas.microsoft.com/office/drawing/2014/main" id="{FF5A453B-DC2D-64CD-C3AD-3925F4E75E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08047" y="1156467"/>
            <a:ext cx="1136865" cy="1445795"/>
          </a:xfrm>
          <a:prstGeom prst="rect">
            <a:avLst/>
          </a:prstGeom>
        </p:spPr>
      </p:pic>
      <p:sp>
        <p:nvSpPr>
          <p:cNvPr id="15" name="Ellipse 36">
            <a:extLst>
              <a:ext uri="{FF2B5EF4-FFF2-40B4-BE49-F238E27FC236}">
                <a16:creationId xmlns:a16="http://schemas.microsoft.com/office/drawing/2014/main" id="{EDD2D537-34F1-DBEA-0D2D-2CB424C54438}"/>
              </a:ext>
            </a:extLst>
          </p:cNvPr>
          <p:cNvSpPr/>
          <p:nvPr/>
        </p:nvSpPr>
        <p:spPr>
          <a:xfrm>
            <a:off x="503238" y="1248532"/>
            <a:ext cx="223200" cy="223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16" name="Ellipse 36">
            <a:extLst>
              <a:ext uri="{FF2B5EF4-FFF2-40B4-BE49-F238E27FC236}">
                <a16:creationId xmlns:a16="http://schemas.microsoft.com/office/drawing/2014/main" id="{FFA48813-3858-7359-38F8-3A14F50A3D2F}"/>
              </a:ext>
            </a:extLst>
          </p:cNvPr>
          <p:cNvSpPr/>
          <p:nvPr/>
        </p:nvSpPr>
        <p:spPr>
          <a:xfrm>
            <a:off x="3311525" y="1248532"/>
            <a:ext cx="223200" cy="223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17" name="Ellipse 36">
            <a:extLst>
              <a:ext uri="{FF2B5EF4-FFF2-40B4-BE49-F238E27FC236}">
                <a16:creationId xmlns:a16="http://schemas.microsoft.com/office/drawing/2014/main" id="{EC5DD14E-B111-EC18-929F-67C0B0B8F296}"/>
              </a:ext>
            </a:extLst>
          </p:cNvPr>
          <p:cNvSpPr/>
          <p:nvPr/>
        </p:nvSpPr>
        <p:spPr>
          <a:xfrm>
            <a:off x="6112198" y="1248532"/>
            <a:ext cx="223200" cy="223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grpSp>
        <p:nvGrpSpPr>
          <p:cNvPr id="18" name="Gruppieren 17">
            <a:extLst>
              <a:ext uri="{FF2B5EF4-FFF2-40B4-BE49-F238E27FC236}">
                <a16:creationId xmlns:a16="http://schemas.microsoft.com/office/drawing/2014/main" id="{8406FEB4-1824-828B-A0DD-BD34809AEC56}"/>
              </a:ext>
            </a:extLst>
          </p:cNvPr>
          <p:cNvGrpSpPr/>
          <p:nvPr/>
        </p:nvGrpSpPr>
        <p:grpSpPr>
          <a:xfrm>
            <a:off x="3638299" y="1152555"/>
            <a:ext cx="1859471" cy="1452879"/>
            <a:chOff x="3716443" y="1152555"/>
            <a:chExt cx="1859471" cy="1452879"/>
          </a:xfrm>
        </p:grpSpPr>
        <p:pic>
          <p:nvPicPr>
            <p:cNvPr id="19" name="Grafik 18">
              <a:extLst>
                <a:ext uri="{FF2B5EF4-FFF2-40B4-BE49-F238E27FC236}">
                  <a16:creationId xmlns:a16="http://schemas.microsoft.com/office/drawing/2014/main" id="{6C72A946-DCC4-3270-75BE-9C0E775739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16443" y="1152555"/>
              <a:ext cx="979562" cy="1452879"/>
            </a:xfrm>
            <a:prstGeom prst="rect">
              <a:avLst/>
            </a:prstGeom>
          </p:spPr>
        </p:pic>
        <p:pic>
          <p:nvPicPr>
            <p:cNvPr id="20" name="Grafik 19">
              <a:extLst>
                <a:ext uri="{FF2B5EF4-FFF2-40B4-BE49-F238E27FC236}">
                  <a16:creationId xmlns:a16="http://schemas.microsoft.com/office/drawing/2014/main" id="{2001FC99-AA67-EB84-6AB1-7C28CFA4AC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96969" y="1152555"/>
              <a:ext cx="978945" cy="1452879"/>
            </a:xfrm>
            <a:prstGeom prst="rect">
              <a:avLst/>
            </a:prstGeom>
          </p:spPr>
        </p:pic>
      </p:grpSp>
      <p:sp>
        <p:nvSpPr>
          <p:cNvPr id="22" name="object 118">
            <a:extLst>
              <a:ext uri="{FF2B5EF4-FFF2-40B4-BE49-F238E27FC236}">
                <a16:creationId xmlns:a16="http://schemas.microsoft.com/office/drawing/2014/main" id="{6703A471-FBB3-DFAD-DAB0-CA3CEE8049E5}"/>
              </a:ext>
            </a:extLst>
          </p:cNvPr>
          <p:cNvSpPr/>
          <p:nvPr/>
        </p:nvSpPr>
        <p:spPr>
          <a:xfrm>
            <a:off x="3093170" y="180652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3" name="object 118">
            <a:extLst>
              <a:ext uri="{FF2B5EF4-FFF2-40B4-BE49-F238E27FC236}">
                <a16:creationId xmlns:a16="http://schemas.microsoft.com/office/drawing/2014/main" id="{D376A1B7-CBE9-3229-DE7F-80B4CD0F00E1}"/>
              </a:ext>
            </a:extLst>
          </p:cNvPr>
          <p:cNvSpPr/>
          <p:nvPr/>
        </p:nvSpPr>
        <p:spPr>
          <a:xfrm>
            <a:off x="5965501" y="180652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4" name="Textfeld 23">
            <a:extLst>
              <a:ext uri="{FF2B5EF4-FFF2-40B4-BE49-F238E27FC236}">
                <a16:creationId xmlns:a16="http://schemas.microsoft.com/office/drawing/2014/main" id="{B7E2034C-BDB3-7B6C-B83F-5885B35AB468}"/>
              </a:ext>
            </a:extLst>
          </p:cNvPr>
          <p:cNvSpPr txBox="1"/>
          <p:nvPr/>
        </p:nvSpPr>
        <p:spPr>
          <a:xfrm>
            <a:off x="503237" y="2858895"/>
            <a:ext cx="2638547" cy="132676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dirty="0">
                <a:solidFill>
                  <a:srgbClr val="222731"/>
                </a:solidFill>
                <a:latin typeface="Georgia" panose="02040502050405020303" pitchFamily="18" charset="0"/>
              </a:rPr>
              <a:t>Schalten Sie Ihr Lesegerät</a:t>
            </a:r>
          </a:p>
          <a:p>
            <a:pPr marL="0" lvl="0" indent="0">
              <a:spcBef>
                <a:spcPts val="0"/>
              </a:spcBef>
              <a:buClr>
                <a:srgbClr val="009CDE"/>
              </a:buClr>
              <a:buNone/>
              <a:defRPr/>
            </a:pPr>
            <a:r>
              <a:rPr lang="de-DE" sz="1200" b="1" dirty="0">
                <a:solidFill>
                  <a:srgbClr val="222731"/>
                </a:solidFill>
                <a:latin typeface="Georgia" panose="02040502050405020303" pitchFamily="18" charset="0"/>
              </a:rPr>
              <a:t>ein, </a:t>
            </a:r>
            <a:r>
              <a:rPr lang="de-DE" sz="1200" dirty="0">
                <a:solidFill>
                  <a:srgbClr val="222731"/>
                </a:solidFill>
                <a:latin typeface="Georgia" panose="02040502050405020303" pitchFamily="18" charset="0"/>
              </a:rPr>
              <a:t>indem Sie auf den gelben Home-Button drücken. Drücken Sie diese Taste immer dann, wenn Sie Ihre Zuckerwerte abrufen wollen.</a:t>
            </a:r>
          </a:p>
        </p:txBody>
      </p:sp>
      <p:sp>
        <p:nvSpPr>
          <p:cNvPr id="25" name="Textfeld 24">
            <a:extLst>
              <a:ext uri="{FF2B5EF4-FFF2-40B4-BE49-F238E27FC236}">
                <a16:creationId xmlns:a16="http://schemas.microsoft.com/office/drawing/2014/main" id="{A363243D-CCB6-943C-968E-93A0A8F35E30}"/>
              </a:ext>
            </a:extLst>
          </p:cNvPr>
          <p:cNvSpPr txBox="1"/>
          <p:nvPr/>
        </p:nvSpPr>
        <p:spPr>
          <a:xfrm>
            <a:off x="3303907" y="2858895"/>
            <a:ext cx="2808290" cy="142108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dirty="0">
                <a:solidFill>
                  <a:srgbClr val="222731"/>
                </a:solidFill>
                <a:latin typeface="Georgia" panose="02040502050405020303" pitchFamily="18" charset="0"/>
              </a:rPr>
              <a:t>Schritt für Schritt zu</a:t>
            </a:r>
          </a:p>
          <a:p>
            <a:pPr marL="0" lvl="0" indent="0">
              <a:spcBef>
                <a:spcPts val="0"/>
              </a:spcBef>
              <a:buClr>
                <a:srgbClr val="009CDE"/>
              </a:buClr>
              <a:buNone/>
              <a:defRPr/>
            </a:pPr>
            <a:r>
              <a:rPr lang="de-DE" sz="1200" b="1" dirty="0">
                <a:solidFill>
                  <a:srgbClr val="222731"/>
                </a:solidFill>
                <a:latin typeface="Georgia" panose="02040502050405020303" pitchFamily="18" charset="0"/>
              </a:rPr>
              <a:t>Ihren Einstellungen.</a:t>
            </a:r>
          </a:p>
          <a:p>
            <a:pPr marL="0" lvl="0" indent="0">
              <a:spcBef>
                <a:spcPts val="0"/>
              </a:spcBef>
              <a:buClr>
                <a:srgbClr val="009CDE"/>
              </a:buClr>
              <a:buNone/>
              <a:defRPr/>
            </a:pPr>
            <a:r>
              <a:rPr lang="de-DE" sz="1200" dirty="0">
                <a:solidFill>
                  <a:srgbClr val="222731"/>
                </a:solidFill>
                <a:latin typeface="Georgia" panose="02040502050405020303" pitchFamily="18" charset="0"/>
              </a:rPr>
              <a:t>Mit den Pfeiltasten können Sie die gewünschte Sprache, das aktuelle Datum und die Uhrzeit einstellen.</a:t>
            </a:r>
          </a:p>
        </p:txBody>
      </p:sp>
      <p:sp>
        <p:nvSpPr>
          <p:cNvPr id="26" name="Textfeld 25">
            <a:extLst>
              <a:ext uri="{FF2B5EF4-FFF2-40B4-BE49-F238E27FC236}">
                <a16:creationId xmlns:a16="http://schemas.microsoft.com/office/drawing/2014/main" id="{39D0D6BB-39EE-46EE-A4E4-70BE0570134F}"/>
              </a:ext>
            </a:extLst>
          </p:cNvPr>
          <p:cNvSpPr txBox="1"/>
          <p:nvPr/>
        </p:nvSpPr>
        <p:spPr>
          <a:xfrm>
            <a:off x="6112198" y="2858896"/>
            <a:ext cx="2356684" cy="1362186"/>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dirty="0">
                <a:solidFill>
                  <a:srgbClr val="222731"/>
                </a:solidFill>
                <a:latin typeface="Georgia" panose="02040502050405020303" pitchFamily="18" charset="0"/>
              </a:rPr>
              <a:t>Lernen Sie die </a:t>
            </a:r>
            <a:br>
              <a:rPr lang="de-DE" sz="1200" b="1" dirty="0">
                <a:solidFill>
                  <a:srgbClr val="222731"/>
                </a:solidFill>
                <a:latin typeface="Georgia" panose="02040502050405020303" pitchFamily="18" charset="0"/>
              </a:rPr>
            </a:br>
            <a:r>
              <a:rPr lang="de-DE" sz="1200" b="1" dirty="0">
                <a:solidFill>
                  <a:srgbClr val="222731"/>
                </a:solidFill>
                <a:latin typeface="Georgia" panose="02040502050405020303" pitchFamily="18" charset="0"/>
              </a:rPr>
              <a:t>Trendpfeile kennen, </a:t>
            </a:r>
            <a:br>
              <a:rPr lang="de-DE" sz="1200" b="1" dirty="0">
                <a:solidFill>
                  <a:srgbClr val="222731"/>
                </a:solidFill>
                <a:latin typeface="Georgia" panose="02040502050405020303" pitchFamily="18" charset="0"/>
              </a:rPr>
            </a:br>
            <a:r>
              <a:rPr lang="de-DE" sz="1200" dirty="0">
                <a:solidFill>
                  <a:srgbClr val="222731"/>
                </a:solidFill>
                <a:latin typeface="Georgia" panose="02040502050405020303" pitchFamily="18" charset="0"/>
              </a:rPr>
              <a:t>damit Sie einschätzen können, wie schnell und wohin sich Ihr Zuckerwert verändert.</a:t>
            </a:r>
          </a:p>
        </p:txBody>
      </p:sp>
      <p:cxnSp>
        <p:nvCxnSpPr>
          <p:cNvPr id="27" name="Gerader Verbinder 20">
            <a:extLst>
              <a:ext uri="{FF2B5EF4-FFF2-40B4-BE49-F238E27FC236}">
                <a16:creationId xmlns:a16="http://schemas.microsoft.com/office/drawing/2014/main" id="{2BE57B5E-4EC3-1A72-F4E4-50B45EADAEFE}"/>
              </a:ext>
            </a:extLst>
          </p:cNvPr>
          <p:cNvCxnSpPr>
            <a:cxnSpLocks/>
          </p:cNvCxnSpPr>
          <p:nvPr/>
        </p:nvCxnSpPr>
        <p:spPr>
          <a:xfrm>
            <a:off x="503238" y="2692210"/>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8" name="Gerader Verbinder 21">
            <a:extLst>
              <a:ext uri="{FF2B5EF4-FFF2-40B4-BE49-F238E27FC236}">
                <a16:creationId xmlns:a16="http://schemas.microsoft.com/office/drawing/2014/main" id="{C3BDCEF8-0EAD-6DEF-D5AC-1273D26FEFCC}"/>
              </a:ext>
            </a:extLst>
          </p:cNvPr>
          <p:cNvCxnSpPr>
            <a:cxnSpLocks/>
          </p:cNvCxnSpPr>
          <p:nvPr/>
        </p:nvCxnSpPr>
        <p:spPr>
          <a:xfrm>
            <a:off x="3303908" y="2692210"/>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9" name="Gerader Verbinder 22">
            <a:extLst>
              <a:ext uri="{FF2B5EF4-FFF2-40B4-BE49-F238E27FC236}">
                <a16:creationId xmlns:a16="http://schemas.microsoft.com/office/drawing/2014/main" id="{21DBF9B5-E50D-8A4B-352D-C2733D2F75D8}"/>
              </a:ext>
            </a:extLst>
          </p:cNvPr>
          <p:cNvCxnSpPr>
            <a:cxnSpLocks/>
          </p:cNvCxnSpPr>
          <p:nvPr/>
        </p:nvCxnSpPr>
        <p:spPr>
          <a:xfrm>
            <a:off x="6112198" y="2695982"/>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
        <p:nvSpPr>
          <p:cNvPr id="30" name="Rechteck: abgerundete Ecken 9">
            <a:extLst>
              <a:ext uri="{FF2B5EF4-FFF2-40B4-BE49-F238E27FC236}">
                <a16:creationId xmlns:a16="http://schemas.microsoft.com/office/drawing/2014/main" id="{162CC3DD-A84B-DCD2-6556-75717F14A9F0}"/>
              </a:ext>
            </a:extLst>
          </p:cNvPr>
          <p:cNvSpPr/>
          <p:nvPr/>
        </p:nvSpPr>
        <p:spPr>
          <a:xfrm>
            <a:off x="503237" y="4123259"/>
            <a:ext cx="8137523" cy="234286"/>
          </a:xfrm>
          <a:prstGeom prst="roundRect">
            <a:avLst>
              <a:gd name="adj" fmla="val 0"/>
            </a:avLst>
          </a:prstGeom>
          <a:noFill/>
          <a:ln w="9525">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pPr lvl="0"/>
            <a:r>
              <a:rPr lang="de-DE" sz="1050" dirty="0">
                <a:ln w="0"/>
                <a:solidFill>
                  <a:schemeClr val="tx1"/>
                </a:solidFill>
              </a:rPr>
              <a:t>Die Datums- und Uhrzeiteinstellungen sind wichtig für das Messen Ihrer Werte und die spätere Auswertung Ihrer Zuckerverläufe.</a:t>
            </a:r>
          </a:p>
        </p:txBody>
      </p:sp>
    </p:spTree>
    <p:extLst>
      <p:ext uri="{BB962C8B-B14F-4D97-AF65-F5344CB8AC3E}">
        <p14:creationId xmlns:p14="http://schemas.microsoft.com/office/powerpoint/2010/main" val="257616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26</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800" dirty="0"/>
              <a:t>So starten Sie Ihren Sensor mit Ihrem Lesegerät</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442893"/>
            <a:ext cx="8136000" cy="414857"/>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r>
              <a:rPr lang="de-DE" b="1" dirty="0"/>
              <a:t> 3. </a:t>
            </a:r>
            <a:r>
              <a:rPr lang="de-DE" dirty="0"/>
              <a:t>Der Sensor ist 60 Minuten nach der Aktivierung </a:t>
            </a:r>
            <a:r>
              <a:rPr lang="de-DE" dirty="0" err="1"/>
              <a:t>für</a:t>
            </a:r>
            <a:r>
              <a:rPr lang="de-DE" dirty="0"/>
              <a:t> die Glukosemessung bereit.</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cxnSp>
        <p:nvCxnSpPr>
          <p:cNvPr id="12" name="Gerader Verbinder 20">
            <a:extLst>
              <a:ext uri="{FF2B5EF4-FFF2-40B4-BE49-F238E27FC236}">
                <a16:creationId xmlns:a16="http://schemas.microsoft.com/office/drawing/2014/main" id="{474DF9AF-4CB8-5F7E-4F8B-252C27F41DA3}"/>
              </a:ext>
            </a:extLst>
          </p:cNvPr>
          <p:cNvCxnSpPr>
            <a:cxnSpLocks/>
          </p:cNvCxnSpPr>
          <p:nvPr/>
        </p:nvCxnSpPr>
        <p:spPr>
          <a:xfrm>
            <a:off x="503238" y="2692210"/>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3" name="Gerader Verbinder 21">
            <a:extLst>
              <a:ext uri="{FF2B5EF4-FFF2-40B4-BE49-F238E27FC236}">
                <a16:creationId xmlns:a16="http://schemas.microsoft.com/office/drawing/2014/main" id="{5E4F9570-B7B5-33DD-43BB-A7E1C9E2F8E2}"/>
              </a:ext>
            </a:extLst>
          </p:cNvPr>
          <p:cNvCxnSpPr>
            <a:cxnSpLocks/>
          </p:cNvCxnSpPr>
          <p:nvPr/>
        </p:nvCxnSpPr>
        <p:spPr>
          <a:xfrm>
            <a:off x="3303908" y="2692210"/>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5" name="Gerader Verbinder 22">
            <a:extLst>
              <a:ext uri="{FF2B5EF4-FFF2-40B4-BE49-F238E27FC236}">
                <a16:creationId xmlns:a16="http://schemas.microsoft.com/office/drawing/2014/main" id="{3210613B-6385-DB55-E440-D10853A09C83}"/>
              </a:ext>
            </a:extLst>
          </p:cNvPr>
          <p:cNvCxnSpPr>
            <a:cxnSpLocks/>
          </p:cNvCxnSpPr>
          <p:nvPr/>
        </p:nvCxnSpPr>
        <p:spPr>
          <a:xfrm>
            <a:off x="6112198" y="2695982"/>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
        <p:nvSpPr>
          <p:cNvPr id="16" name="Ellipse 36">
            <a:extLst>
              <a:ext uri="{FF2B5EF4-FFF2-40B4-BE49-F238E27FC236}">
                <a16:creationId xmlns:a16="http://schemas.microsoft.com/office/drawing/2014/main" id="{1D0B49F5-C915-E443-6E59-A4B18A585D8D}"/>
              </a:ext>
            </a:extLst>
          </p:cNvPr>
          <p:cNvSpPr/>
          <p:nvPr/>
        </p:nvSpPr>
        <p:spPr>
          <a:xfrm>
            <a:off x="503238" y="1248532"/>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4</a:t>
            </a:r>
          </a:p>
        </p:txBody>
      </p:sp>
      <p:sp>
        <p:nvSpPr>
          <p:cNvPr id="17" name="Ellipse 36">
            <a:extLst>
              <a:ext uri="{FF2B5EF4-FFF2-40B4-BE49-F238E27FC236}">
                <a16:creationId xmlns:a16="http://schemas.microsoft.com/office/drawing/2014/main" id="{746D6AE6-9190-9E90-BD6B-7F8B82B0BA92}"/>
              </a:ext>
            </a:extLst>
          </p:cNvPr>
          <p:cNvSpPr/>
          <p:nvPr/>
        </p:nvSpPr>
        <p:spPr>
          <a:xfrm>
            <a:off x="3311525" y="1248532"/>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5</a:t>
            </a:r>
          </a:p>
        </p:txBody>
      </p:sp>
      <p:sp>
        <p:nvSpPr>
          <p:cNvPr id="18" name="Ellipse 36">
            <a:extLst>
              <a:ext uri="{FF2B5EF4-FFF2-40B4-BE49-F238E27FC236}">
                <a16:creationId xmlns:a16="http://schemas.microsoft.com/office/drawing/2014/main" id="{44D80E12-C963-61FB-7EC7-B186E670070B}"/>
              </a:ext>
            </a:extLst>
          </p:cNvPr>
          <p:cNvSpPr/>
          <p:nvPr/>
        </p:nvSpPr>
        <p:spPr>
          <a:xfrm>
            <a:off x="6112198" y="1248532"/>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6</a:t>
            </a:r>
          </a:p>
        </p:txBody>
      </p:sp>
      <p:sp>
        <p:nvSpPr>
          <p:cNvPr id="19" name="object 118">
            <a:extLst>
              <a:ext uri="{FF2B5EF4-FFF2-40B4-BE49-F238E27FC236}">
                <a16:creationId xmlns:a16="http://schemas.microsoft.com/office/drawing/2014/main" id="{1D4F3CA6-ED57-2800-E6B2-2FFED57AAF1D}"/>
              </a:ext>
            </a:extLst>
          </p:cNvPr>
          <p:cNvSpPr/>
          <p:nvPr/>
        </p:nvSpPr>
        <p:spPr>
          <a:xfrm>
            <a:off x="3093170" y="180652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0" name="object 118">
            <a:extLst>
              <a:ext uri="{FF2B5EF4-FFF2-40B4-BE49-F238E27FC236}">
                <a16:creationId xmlns:a16="http://schemas.microsoft.com/office/drawing/2014/main" id="{809C8772-CFD0-6F16-6AF4-16702CF60D42}"/>
              </a:ext>
            </a:extLst>
          </p:cNvPr>
          <p:cNvSpPr/>
          <p:nvPr/>
        </p:nvSpPr>
        <p:spPr>
          <a:xfrm>
            <a:off x="5965501" y="1806525"/>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pic>
        <p:nvPicPr>
          <p:cNvPr id="22" name="Grafik 21">
            <a:extLst>
              <a:ext uri="{FF2B5EF4-FFF2-40B4-BE49-F238E27FC236}">
                <a16:creationId xmlns:a16="http://schemas.microsoft.com/office/drawing/2014/main" id="{4885C18B-AC1A-3875-EAD1-B07E7166D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52793" y="1152555"/>
            <a:ext cx="1029452" cy="1526876"/>
          </a:xfrm>
          <a:prstGeom prst="rect">
            <a:avLst/>
          </a:prstGeom>
        </p:spPr>
      </p:pic>
      <p:pic>
        <p:nvPicPr>
          <p:cNvPr id="23" name="Grafik 22">
            <a:extLst>
              <a:ext uri="{FF2B5EF4-FFF2-40B4-BE49-F238E27FC236}">
                <a16:creationId xmlns:a16="http://schemas.microsoft.com/office/drawing/2014/main" id="{D6FD3497-7FAB-5D59-31FF-5CF7091C59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15866" y="1152555"/>
            <a:ext cx="1029451" cy="1526876"/>
          </a:xfrm>
          <a:prstGeom prst="rect">
            <a:avLst/>
          </a:prstGeom>
        </p:spPr>
      </p:pic>
      <p:pic>
        <p:nvPicPr>
          <p:cNvPr id="24" name="Grafik 23">
            <a:extLst>
              <a:ext uri="{FF2B5EF4-FFF2-40B4-BE49-F238E27FC236}">
                <a16:creationId xmlns:a16="http://schemas.microsoft.com/office/drawing/2014/main" id="{29AD7852-6C16-A638-F505-92648A385B2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61754" y="1152555"/>
            <a:ext cx="1029451" cy="1526876"/>
          </a:xfrm>
          <a:prstGeom prst="rect">
            <a:avLst/>
          </a:prstGeom>
        </p:spPr>
      </p:pic>
      <p:pic>
        <p:nvPicPr>
          <p:cNvPr id="25" name="Grafik 24" descr="Ein Bild, das drinnen, weiß, schwarz, dunkel enthält.&#10;&#10;Automatisch generierte Beschreibung">
            <a:extLst>
              <a:ext uri="{FF2B5EF4-FFF2-40B4-BE49-F238E27FC236}">
                <a16:creationId xmlns:a16="http://schemas.microsoft.com/office/drawing/2014/main" id="{EDFEEAEE-C0CD-5A30-F244-902648E6BC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1270" y="1969248"/>
            <a:ext cx="613513" cy="658469"/>
          </a:xfrm>
          <a:prstGeom prst="rect">
            <a:avLst/>
          </a:prstGeom>
        </p:spPr>
      </p:pic>
      <p:sp>
        <p:nvSpPr>
          <p:cNvPr id="27" name="Textfeld 26">
            <a:extLst>
              <a:ext uri="{FF2B5EF4-FFF2-40B4-BE49-F238E27FC236}">
                <a16:creationId xmlns:a16="http://schemas.microsoft.com/office/drawing/2014/main" id="{B6188557-8E49-E215-306D-A0B4B0FF4CD0}"/>
              </a:ext>
            </a:extLst>
          </p:cNvPr>
          <p:cNvSpPr txBox="1"/>
          <p:nvPr/>
        </p:nvSpPr>
        <p:spPr>
          <a:xfrm>
            <a:off x="503237" y="2858895"/>
            <a:ext cx="2638547" cy="132676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dirty="0">
                <a:solidFill>
                  <a:srgbClr val="222731"/>
                </a:solidFill>
                <a:latin typeface="Georgia" panose="02040502050405020303" pitchFamily="18" charset="0"/>
              </a:rPr>
              <a:t>Wählen Sie </a:t>
            </a:r>
            <a:r>
              <a:rPr lang="de-DE" sz="1200" b="1" dirty="0">
                <a:solidFill>
                  <a:srgbClr val="222731"/>
                </a:solidFill>
                <a:latin typeface="Georgia" panose="02040502050405020303" pitchFamily="18" charset="0"/>
              </a:rPr>
              <a:t>„Neuen</a:t>
            </a:r>
          </a:p>
          <a:p>
            <a:pPr marL="0" lvl="0" indent="0">
              <a:spcBef>
                <a:spcPts val="0"/>
              </a:spcBef>
              <a:buClr>
                <a:srgbClr val="009CDE"/>
              </a:buClr>
              <a:buNone/>
              <a:defRPr/>
            </a:pPr>
            <a:r>
              <a:rPr lang="de-DE" sz="1200" b="1" dirty="0">
                <a:solidFill>
                  <a:srgbClr val="222731"/>
                </a:solidFill>
                <a:latin typeface="Georgia" panose="02040502050405020303" pitchFamily="18" charset="0"/>
              </a:rPr>
              <a:t>Sensor starten“ </a:t>
            </a:r>
            <a:r>
              <a:rPr lang="de-DE" sz="1200" dirty="0">
                <a:solidFill>
                  <a:srgbClr val="222731"/>
                </a:solidFill>
                <a:latin typeface="Georgia" panose="02040502050405020303" pitchFamily="18" charset="0"/>
              </a:rPr>
              <a:t>aus und</a:t>
            </a:r>
          </a:p>
          <a:p>
            <a:pPr marL="0" lvl="0" indent="0">
              <a:spcBef>
                <a:spcPts val="0"/>
              </a:spcBef>
              <a:buClr>
                <a:srgbClr val="009CDE"/>
              </a:buClr>
              <a:buNone/>
              <a:defRPr/>
            </a:pPr>
            <a:r>
              <a:rPr lang="de-DE" sz="1200" dirty="0">
                <a:solidFill>
                  <a:srgbClr val="222731"/>
                </a:solidFill>
                <a:latin typeface="Georgia" panose="02040502050405020303" pitchFamily="18" charset="0"/>
              </a:rPr>
              <a:t>schauen Sie sich die animierte Anleitung genau an.</a:t>
            </a:r>
          </a:p>
        </p:txBody>
      </p:sp>
      <p:sp>
        <p:nvSpPr>
          <p:cNvPr id="28" name="Textfeld 27">
            <a:extLst>
              <a:ext uri="{FF2B5EF4-FFF2-40B4-BE49-F238E27FC236}">
                <a16:creationId xmlns:a16="http://schemas.microsoft.com/office/drawing/2014/main" id="{48EFF032-25BC-4F6B-3742-3645DD9EC3E8}"/>
              </a:ext>
            </a:extLst>
          </p:cNvPr>
          <p:cNvSpPr txBox="1"/>
          <p:nvPr/>
        </p:nvSpPr>
        <p:spPr>
          <a:xfrm>
            <a:off x="3303907" y="2858895"/>
            <a:ext cx="2708857" cy="142108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a:solidFill>
                  <a:srgbClr val="222731"/>
                </a:solidFill>
                <a:latin typeface="Georgia" panose="02040502050405020303" pitchFamily="18" charset="0"/>
              </a:rPr>
              <a:t>Halten Sie das Lesegerät</a:t>
            </a:r>
          </a:p>
          <a:p>
            <a:pPr marL="0" lvl="0" indent="0">
              <a:spcBef>
                <a:spcPts val="0"/>
              </a:spcBef>
              <a:buClr>
                <a:srgbClr val="009CDE"/>
              </a:buClr>
              <a:buNone/>
              <a:defRPr/>
            </a:pPr>
            <a:r>
              <a:rPr lang="de-DE" sz="1200">
                <a:solidFill>
                  <a:srgbClr val="222731"/>
                </a:solidFill>
                <a:latin typeface="Georgia" panose="02040502050405020303" pitchFamily="18" charset="0"/>
              </a:rPr>
              <a:t>nah an Ihren Sensor</a:t>
            </a:r>
          </a:p>
          <a:p>
            <a:pPr marL="0" lvl="0" indent="0">
              <a:spcBef>
                <a:spcPts val="0"/>
              </a:spcBef>
              <a:buClr>
                <a:srgbClr val="009CDE"/>
              </a:buClr>
              <a:buNone/>
              <a:defRPr/>
            </a:pPr>
            <a:r>
              <a:rPr lang="de-DE" sz="1200">
                <a:solidFill>
                  <a:srgbClr val="222731"/>
                </a:solidFill>
                <a:latin typeface="Georgia" panose="02040502050405020303" pitchFamily="18" charset="0"/>
              </a:rPr>
              <a:t>am Oberarm, um den</a:t>
            </a:r>
          </a:p>
          <a:p>
            <a:pPr marL="0" lvl="0" indent="0">
              <a:spcBef>
                <a:spcPts val="0"/>
              </a:spcBef>
              <a:buClr>
                <a:srgbClr val="009CDE"/>
              </a:buClr>
              <a:buNone/>
              <a:defRPr/>
            </a:pPr>
            <a:r>
              <a:rPr lang="de-DE" sz="1200" b="1">
                <a:solidFill>
                  <a:srgbClr val="222731"/>
                </a:solidFill>
                <a:latin typeface="Georgia" panose="02040502050405020303" pitchFamily="18" charset="0"/>
              </a:rPr>
              <a:t>Sensor zu aktivieren.</a:t>
            </a:r>
          </a:p>
        </p:txBody>
      </p:sp>
      <p:sp>
        <p:nvSpPr>
          <p:cNvPr id="29" name="Textfeld 28">
            <a:extLst>
              <a:ext uri="{FF2B5EF4-FFF2-40B4-BE49-F238E27FC236}">
                <a16:creationId xmlns:a16="http://schemas.microsoft.com/office/drawing/2014/main" id="{E7482B35-8999-456C-9672-F7A7F4733989}"/>
              </a:ext>
            </a:extLst>
          </p:cNvPr>
          <p:cNvSpPr txBox="1"/>
          <p:nvPr/>
        </p:nvSpPr>
        <p:spPr>
          <a:xfrm>
            <a:off x="6112197" y="2858896"/>
            <a:ext cx="2528565" cy="1362186"/>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200" b="1" dirty="0">
                <a:solidFill>
                  <a:srgbClr val="222731"/>
                </a:solidFill>
                <a:latin typeface="Georgia" panose="02040502050405020303" pitchFamily="18" charset="0"/>
              </a:rPr>
              <a:t>Ihr Sensor ist nach </a:t>
            </a:r>
            <a:br>
              <a:rPr lang="de-DE" sz="1200" b="1" dirty="0">
                <a:solidFill>
                  <a:srgbClr val="222731"/>
                </a:solidFill>
                <a:latin typeface="Georgia" panose="02040502050405020303" pitchFamily="18" charset="0"/>
              </a:rPr>
            </a:br>
            <a:r>
              <a:rPr lang="de-DE" sz="1200" b="1" dirty="0">
                <a:solidFill>
                  <a:srgbClr val="222731"/>
                </a:solidFill>
                <a:latin typeface="Georgia" panose="02040502050405020303" pitchFamily="18" charset="0"/>
              </a:rPr>
              <a:t>60 Minuten einsatzbereit.</a:t>
            </a:r>
            <a:r>
              <a:rPr lang="de-DE" sz="1200" baseline="30000" dirty="0">
                <a:solidFill>
                  <a:srgbClr val="222731"/>
                </a:solidFill>
                <a:latin typeface="Georgia" panose="02040502050405020303" pitchFamily="18" charset="0"/>
              </a:rPr>
              <a:t>3</a:t>
            </a:r>
          </a:p>
        </p:txBody>
      </p:sp>
      <p:sp>
        <p:nvSpPr>
          <p:cNvPr id="30" name="Rechteck: abgerundete Ecken 9">
            <a:extLst>
              <a:ext uri="{FF2B5EF4-FFF2-40B4-BE49-F238E27FC236}">
                <a16:creationId xmlns:a16="http://schemas.microsoft.com/office/drawing/2014/main" id="{FEE9C683-3A25-73CC-F081-B9B6738229CA}"/>
              </a:ext>
            </a:extLst>
          </p:cNvPr>
          <p:cNvSpPr/>
          <p:nvPr/>
        </p:nvSpPr>
        <p:spPr>
          <a:xfrm>
            <a:off x="503237" y="4123259"/>
            <a:ext cx="8137523" cy="234286"/>
          </a:xfrm>
          <a:prstGeom prst="roundRect">
            <a:avLst>
              <a:gd name="adj" fmla="val 0"/>
            </a:avLst>
          </a:prstGeom>
          <a:noFill/>
          <a:ln w="9525">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pPr lvl="0"/>
            <a:r>
              <a:rPr lang="de-DE" sz="1050" dirty="0">
                <a:ln w="0"/>
                <a:solidFill>
                  <a:schemeClr val="tx1"/>
                </a:solidFill>
              </a:rPr>
              <a:t>Die Datums- und Uhrzeiteinstellungen sind wichtig für das Messen Ihrer Werte und die spätere Auswertung Ihrer Zuckerverläufe.</a:t>
            </a:r>
          </a:p>
        </p:txBody>
      </p:sp>
      <p:pic>
        <p:nvPicPr>
          <p:cNvPr id="31" name="Grafik 30">
            <a:extLst>
              <a:ext uri="{FF2B5EF4-FFF2-40B4-BE49-F238E27FC236}">
                <a16:creationId xmlns:a16="http://schemas.microsoft.com/office/drawing/2014/main" id="{7C0F0C63-9837-9FED-04E9-0F2D16541D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5400000">
            <a:off x="4883243" y="2269448"/>
            <a:ext cx="277584" cy="184380"/>
          </a:xfrm>
          <a:prstGeom prst="rect">
            <a:avLst/>
          </a:prstGeom>
        </p:spPr>
      </p:pic>
    </p:spTree>
    <p:extLst>
      <p:ext uri="{BB962C8B-B14F-4D97-AF65-F5344CB8AC3E}">
        <p14:creationId xmlns:p14="http://schemas.microsoft.com/office/powerpoint/2010/main" val="2900335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3">
            <a:extLst>
              <a:ext uri="{FF2B5EF4-FFF2-40B4-BE49-F238E27FC236}">
                <a16:creationId xmlns:a16="http://schemas.microsoft.com/office/drawing/2014/main" id="{50AE6692-1AB2-B0C3-41A2-1C389E204FF4}"/>
              </a:ext>
            </a:extLst>
          </p:cNvPr>
          <p:cNvSpPr/>
          <p:nvPr/>
        </p:nvSpPr>
        <p:spPr>
          <a:xfrm>
            <a:off x="502920" y="4066956"/>
            <a:ext cx="5182263" cy="415498"/>
          </a:xfrm>
          <a:prstGeom prst="roundRect">
            <a:avLst>
              <a:gd name="adj" fmla="val 0"/>
            </a:avLst>
          </a:prstGeom>
          <a:ln w="9525">
            <a:solidFill>
              <a:srgbClr val="001489"/>
            </a:solidFill>
          </a:ln>
        </p:spPr>
        <p:txBody>
          <a:bodyPr wrap="square">
            <a:spAutoFit/>
          </a:bodyPr>
          <a:lstStyle/>
          <a:p>
            <a:pPr marR="5080" lvl="0">
              <a:spcBef>
                <a:spcPts val="600"/>
              </a:spcBef>
            </a:pPr>
            <a:r>
              <a:rPr lang="de-DE" sz="1050" spc="-10" dirty="0">
                <a:latin typeface="Calibri" panose="020F0502020204030204" pitchFamily="34" charset="0"/>
                <a:cs typeface="Calibri" panose="020F0502020204030204" pitchFamily="34" charset="0"/>
              </a:rPr>
              <a:t>              Ein stark fallender Trendpfeil kann beispielsweise bei Gabe von schnell </a:t>
            </a:r>
            <a:br>
              <a:rPr lang="de-DE" sz="1050" spc="-10" dirty="0">
                <a:latin typeface="Calibri" panose="020F0502020204030204" pitchFamily="34" charset="0"/>
                <a:cs typeface="Calibri" panose="020F0502020204030204" pitchFamily="34" charset="0"/>
              </a:rPr>
            </a:br>
            <a:r>
              <a:rPr lang="de-DE" sz="1050" spc="-10" dirty="0">
                <a:latin typeface="Calibri" panose="020F0502020204030204" pitchFamily="34" charset="0"/>
                <a:cs typeface="Calibri" panose="020F0502020204030204" pitchFamily="34" charset="0"/>
              </a:rPr>
              <a:t>              wirksamem Insulin oder während oder nach einer sportlichen Aktivität auftreten.</a:t>
            </a:r>
          </a:p>
        </p:txBody>
      </p:sp>
      <p:pic>
        <p:nvPicPr>
          <p:cNvPr id="8" name="Bildplatzhalter 9">
            <a:extLst>
              <a:ext uri="{FF2B5EF4-FFF2-40B4-BE49-F238E27FC236}">
                <a16:creationId xmlns:a16="http://schemas.microsoft.com/office/drawing/2014/main" id="{B8E3D65B-FA13-3A94-F324-ACF2BC006207}"/>
              </a:ext>
            </a:extLst>
          </p:cNvPr>
          <p:cNvPicPr>
            <a:picLocks noChangeAspect="1"/>
          </p:cNvPicPr>
          <p:nvPr/>
        </p:nvPicPr>
        <p:blipFill rotWithShape="1">
          <a:blip r:embed="rId2">
            <a:extLst>
              <a:ext uri="{28A0092B-C50C-407E-A947-70E740481C1C}">
                <a14:useLocalDpi xmlns:a14="http://schemas.microsoft.com/office/drawing/2010/main" val="0"/>
              </a:ext>
            </a:extLst>
          </a:blip>
          <a:srcRect l="21635" r="36005"/>
          <a:stretch/>
        </p:blipFill>
        <p:spPr>
          <a:xfrm>
            <a:off x="5893904" y="-1036"/>
            <a:ext cx="3268212" cy="5143500"/>
          </a:xfrm>
          <a:prstGeom prst="rect">
            <a:avLst/>
          </a:prstGeom>
        </p:spPr>
      </p:pic>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br>
              <a:rPr lang="de-DE" dirty="0"/>
            </a:br>
            <a:r>
              <a:rPr lang="de-DE" dirty="0" err="1"/>
              <a:t>FreeStyle</a:t>
            </a:r>
            <a:r>
              <a:rPr lang="de-DE" dirty="0"/>
              <a:t> Libre 3 Lesegeräts</a:t>
            </a:r>
            <a:r>
              <a:rPr lang="de-DE" baseline="30000" dirty="0"/>
              <a:t>2</a:t>
            </a:r>
          </a:p>
          <a:p>
            <a:endParaRPr lang="de-DE" dirty="0"/>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solidFill>
                  <a:schemeClr val="bg1"/>
                </a:solidFill>
              </a:rPr>
              <a:t>20-May-25</a:t>
            </a:fld>
            <a:endParaRPr lang="en-IN" dirty="0">
              <a:solidFill>
                <a:schemeClr val="bg1"/>
              </a:solidFill>
            </a:endParaRPr>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dirty="0">
                <a:solidFill>
                  <a:schemeClr val="bg1"/>
                </a:solidFill>
              </a:rPr>
              <a:t>|    </a:t>
            </a:r>
            <a:fld id="{7B2119CD-3B2D-4CEB-B404-D2E3F8CD6D69}" type="slidenum">
              <a:rPr lang="en-IN" smtClean="0">
                <a:solidFill>
                  <a:schemeClr val="bg1"/>
                </a:solidFill>
              </a:rPr>
              <a:pPr/>
              <a:t>27</a:t>
            </a:fld>
            <a:endParaRPr lang="en-IN" dirty="0">
              <a:solidFill>
                <a:schemeClr val="bg1"/>
              </a:solidFill>
            </a:endParaRPr>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a:xfrm>
            <a:off x="502920" y="774000"/>
            <a:ext cx="5182263" cy="390526"/>
          </a:xfrm>
        </p:spPr>
        <p:txBody>
          <a:bodyPr/>
          <a:lstStyle/>
          <a:p>
            <a:r>
              <a:rPr lang="de-DE" sz="2100" dirty="0"/>
              <a:t>Der Trendpfeil zeigt Ihnen, wo es langgeht</a:t>
            </a:r>
            <a:endParaRPr lang="en-IN" sz="21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5400000" cy="138112"/>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3" name="object 58">
            <a:extLst>
              <a:ext uri="{FF2B5EF4-FFF2-40B4-BE49-F238E27FC236}">
                <a16:creationId xmlns:a16="http://schemas.microsoft.com/office/drawing/2014/main" id="{2222F689-A664-0D54-6840-05466D84D918}"/>
              </a:ext>
            </a:extLst>
          </p:cNvPr>
          <p:cNvSpPr txBox="1"/>
          <p:nvPr/>
        </p:nvSpPr>
        <p:spPr>
          <a:xfrm>
            <a:off x="504000" y="1152000"/>
            <a:ext cx="5111609" cy="369332"/>
          </a:xfrm>
          <a:prstGeom prst="rect">
            <a:avLst/>
          </a:prstGeom>
          <a:noFill/>
        </p:spPr>
        <p:txBody>
          <a:bodyPr wrap="square" lIns="0" tIns="0" rIns="0" bIns="0">
            <a:spAutoFit/>
          </a:bodyPr>
          <a:lstStyle>
            <a:defPPr>
              <a:defRPr lang="en-US"/>
            </a:defPPr>
            <a:lvl1pPr>
              <a:defRPr sz="1400"/>
            </a:lvl1pPr>
          </a:lstStyle>
          <a:p>
            <a:r>
              <a:rPr lang="de-DE" sz="1200" b="1" dirty="0">
                <a:solidFill>
                  <a:srgbClr val="001489"/>
                </a:solidFill>
                <a:latin typeface="Calibri" panose="020F0502020204030204" pitchFamily="34" charset="0"/>
                <a:cs typeface="Calibri" panose="020F0502020204030204" pitchFamily="34" charset="0"/>
              </a:rPr>
              <a:t>DER TRENDPFEIL GIBT IHNEN EINEN HINWEIS, IN WELCHE RICHTUNG SICH IHR ZUCKERWERT MOMENTAN BEWEGT. </a:t>
            </a:r>
          </a:p>
        </p:txBody>
      </p:sp>
      <p:sp>
        <p:nvSpPr>
          <p:cNvPr id="15" name="object 74">
            <a:extLst>
              <a:ext uri="{FF2B5EF4-FFF2-40B4-BE49-F238E27FC236}">
                <a16:creationId xmlns:a16="http://schemas.microsoft.com/office/drawing/2014/main" id="{1BD76757-E2A2-0A0A-9042-65E428F6DD73}"/>
              </a:ext>
            </a:extLst>
          </p:cNvPr>
          <p:cNvSpPr txBox="1"/>
          <p:nvPr/>
        </p:nvSpPr>
        <p:spPr>
          <a:xfrm>
            <a:off x="962263" y="1602795"/>
            <a:ext cx="4167062" cy="401357"/>
          </a:xfrm>
          <a:prstGeom prst="rect">
            <a:avLst/>
          </a:prstGeom>
        </p:spPr>
        <p:txBody>
          <a:bodyPr vert="horz" wrap="square" lIns="0" tIns="29175" rIns="0" bIns="0" rtlCol="0">
            <a:spAutoFit/>
          </a:bodyPr>
          <a:lstStyle/>
          <a:p>
            <a:pPr marL="7677">
              <a:spcBef>
                <a:spcPts val="230"/>
              </a:spcBef>
            </a:pPr>
            <a:r>
              <a:rPr lang="de-DE" sz="1200" b="1" dirty="0">
                <a:solidFill>
                  <a:srgbClr val="001489"/>
                </a:solidFill>
                <a:latin typeface="Calibri" panose="020F0502020204030204" pitchFamily="34" charset="0"/>
                <a:cs typeface="Calibri" panose="020F0502020204030204" pitchFamily="34" charset="0"/>
              </a:rPr>
              <a:t>ZUCKERWERT STEIGT RASCH</a:t>
            </a:r>
          </a:p>
          <a:p>
            <a:pPr marL="7677">
              <a:spcBef>
                <a:spcPts val="172"/>
              </a:spcBef>
            </a:pPr>
            <a:r>
              <a:rPr sz="1050" spc="-50" dirty="0">
                <a:latin typeface="Georgia" panose="02040502050405020303" pitchFamily="18" charset="0"/>
                <a:cs typeface="Calibri" panose="020F0502020204030204" pitchFamily="34" charset="0"/>
              </a:rPr>
              <a:t>d. h. in 15 </a:t>
            </a:r>
            <a:r>
              <a:rPr sz="1050" spc="-50" dirty="0" err="1">
                <a:latin typeface="Georgia" panose="02040502050405020303" pitchFamily="18" charset="0"/>
                <a:cs typeface="Calibri" panose="020F0502020204030204" pitchFamily="34" charset="0"/>
              </a:rPr>
              <a:t>Minuten</a:t>
            </a:r>
            <a:r>
              <a:rPr sz="1050" spc="-50" dirty="0">
                <a:latin typeface="Georgia" panose="02040502050405020303" pitchFamily="18" charset="0"/>
                <a:cs typeface="Calibri" panose="020F0502020204030204" pitchFamily="34" charset="0"/>
              </a:rPr>
              <a:t> </a:t>
            </a:r>
            <a:r>
              <a:rPr sz="1050" spc="-50" dirty="0" err="1">
                <a:latin typeface="Georgia" panose="02040502050405020303" pitchFamily="18" charset="0"/>
                <a:cs typeface="Calibri" panose="020F0502020204030204" pitchFamily="34" charset="0"/>
              </a:rPr>
              <a:t>steigt</a:t>
            </a:r>
            <a:r>
              <a:rPr sz="1050" spc="-50" dirty="0">
                <a:latin typeface="Georgia" panose="02040502050405020303" pitchFamily="18" charset="0"/>
                <a:cs typeface="Calibri" panose="020F0502020204030204" pitchFamily="34" charset="0"/>
              </a:rPr>
              <a:t> er um </a:t>
            </a:r>
            <a:r>
              <a:rPr sz="1050" spc="-50" dirty="0" err="1">
                <a:latin typeface="Georgia" panose="02040502050405020303" pitchFamily="18" charset="0"/>
                <a:cs typeface="Calibri" panose="020F0502020204030204" pitchFamily="34" charset="0"/>
              </a:rPr>
              <a:t>mehr</a:t>
            </a:r>
            <a:r>
              <a:rPr sz="1050" spc="-50" dirty="0">
                <a:latin typeface="Georgia" panose="02040502050405020303" pitchFamily="18" charset="0"/>
                <a:cs typeface="Calibri" panose="020F0502020204030204" pitchFamily="34" charset="0"/>
              </a:rPr>
              <a:t> </a:t>
            </a:r>
            <a:r>
              <a:rPr sz="1050" spc="-50" dirty="0" err="1">
                <a:latin typeface="Georgia" panose="02040502050405020303" pitchFamily="18" charset="0"/>
                <a:cs typeface="Calibri" panose="020F0502020204030204" pitchFamily="34" charset="0"/>
              </a:rPr>
              <a:t>als</a:t>
            </a:r>
            <a:r>
              <a:rPr sz="1050" spc="-50" dirty="0">
                <a:latin typeface="Georgia" panose="02040502050405020303" pitchFamily="18" charset="0"/>
                <a:cs typeface="Calibri" panose="020F0502020204030204" pitchFamily="34" charset="0"/>
              </a:rPr>
              <a:t> 30 mg/dL</a:t>
            </a:r>
            <a:r>
              <a:rPr lang="de-DE"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HelveticaNeueLTPro-Lt"/>
              </a:rPr>
              <a:t>1,7 mmol/L</a:t>
            </a:r>
            <a:r>
              <a:rPr lang="de-DE" sz="1050" spc="-50" dirty="0">
                <a:latin typeface="Georgia" panose="02040502050405020303" pitchFamily="18" charset="0"/>
                <a:cs typeface="Calibri" panose="020F0502020204030204" pitchFamily="34" charset="0"/>
              </a:rPr>
              <a:t>)</a:t>
            </a:r>
            <a:endParaRPr sz="1050" spc="-50" dirty="0">
              <a:latin typeface="Georgia" panose="02040502050405020303" pitchFamily="18" charset="0"/>
              <a:cs typeface="Calibri" panose="020F0502020204030204" pitchFamily="34" charset="0"/>
            </a:endParaRPr>
          </a:p>
        </p:txBody>
      </p:sp>
      <p:sp>
        <p:nvSpPr>
          <p:cNvPr id="16" name="object 78">
            <a:extLst>
              <a:ext uri="{FF2B5EF4-FFF2-40B4-BE49-F238E27FC236}">
                <a16:creationId xmlns:a16="http://schemas.microsoft.com/office/drawing/2014/main" id="{DAF9F3E1-78DC-980B-48EC-F91098EF1DD1}"/>
              </a:ext>
            </a:extLst>
          </p:cNvPr>
          <p:cNvSpPr txBox="1"/>
          <p:nvPr/>
        </p:nvSpPr>
        <p:spPr>
          <a:xfrm>
            <a:off x="962262" y="2090893"/>
            <a:ext cx="4819106" cy="401357"/>
          </a:xfrm>
          <a:prstGeom prst="rect">
            <a:avLst/>
          </a:prstGeom>
        </p:spPr>
        <p:txBody>
          <a:bodyPr vert="horz" wrap="square" lIns="0" tIns="29175" rIns="0" bIns="0" rtlCol="0">
            <a:spAutoFit/>
          </a:bodyPr>
          <a:lstStyle/>
          <a:p>
            <a:pPr marL="7677">
              <a:spcBef>
                <a:spcPts val="230"/>
              </a:spcBef>
            </a:pPr>
            <a:r>
              <a:rPr lang="de-DE" sz="1200" b="1" dirty="0">
                <a:solidFill>
                  <a:srgbClr val="001489"/>
                </a:solidFill>
                <a:latin typeface="Calibri" panose="020F0502020204030204" pitchFamily="34" charset="0"/>
                <a:cs typeface="Calibri" panose="020F0502020204030204" pitchFamily="34" charset="0"/>
              </a:rPr>
              <a:t>ZUCKERWERT STEIGT</a:t>
            </a:r>
          </a:p>
          <a:p>
            <a:pPr marL="7677">
              <a:spcBef>
                <a:spcPts val="172"/>
              </a:spcBef>
            </a:pPr>
            <a:r>
              <a:rPr sz="1050" spc="-50" dirty="0">
                <a:latin typeface="Georgia" panose="02040502050405020303" pitchFamily="18" charset="0"/>
                <a:cs typeface="Calibri" panose="020F0502020204030204" pitchFamily="34" charset="0"/>
              </a:rPr>
              <a:t>d. h. in 15 </a:t>
            </a:r>
            <a:r>
              <a:rPr lang="de-DE" sz="1050" spc="-50" dirty="0">
                <a:latin typeface="Georgia" panose="02040502050405020303" pitchFamily="18" charset="0"/>
                <a:cs typeface="Calibri" panose="020F0502020204030204" pitchFamily="34" charset="0"/>
              </a:rPr>
              <a:t>Minuten</a:t>
            </a:r>
            <a:r>
              <a:rPr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Calibri" panose="020F0502020204030204" pitchFamily="34" charset="0"/>
              </a:rPr>
              <a:t>steigt</a:t>
            </a:r>
            <a:r>
              <a:rPr sz="1050" spc="-50" dirty="0">
                <a:latin typeface="Georgia" panose="02040502050405020303" pitchFamily="18" charset="0"/>
                <a:cs typeface="Calibri" panose="020F0502020204030204" pitchFamily="34" charset="0"/>
              </a:rPr>
              <a:t> er </a:t>
            </a:r>
            <a:r>
              <a:rPr lang="de-DE" sz="1050" spc="-50" dirty="0">
                <a:latin typeface="Georgia" panose="02040502050405020303" pitchFamily="18" charset="0"/>
                <a:cs typeface="Calibri" panose="020F0502020204030204" pitchFamily="34" charset="0"/>
              </a:rPr>
              <a:t>zwischen</a:t>
            </a:r>
            <a:r>
              <a:rPr sz="1050" spc="-50" dirty="0">
                <a:latin typeface="Georgia" panose="02040502050405020303" pitchFamily="18" charset="0"/>
                <a:cs typeface="Calibri" panose="020F0502020204030204" pitchFamily="34" charset="0"/>
              </a:rPr>
              <a:t> 15 </a:t>
            </a:r>
            <a:r>
              <a:rPr lang="de-DE" sz="1050" spc="-50" dirty="0">
                <a:latin typeface="Georgia" panose="02040502050405020303" pitchFamily="18" charset="0"/>
                <a:cs typeface="Calibri" panose="020F0502020204030204" pitchFamily="34" charset="0"/>
              </a:rPr>
              <a:t>und</a:t>
            </a:r>
            <a:r>
              <a:rPr sz="1050" spc="-50" dirty="0">
                <a:latin typeface="Georgia" panose="02040502050405020303" pitchFamily="18" charset="0"/>
                <a:cs typeface="Calibri" panose="020F0502020204030204" pitchFamily="34" charset="0"/>
              </a:rPr>
              <a:t> 30 mg/dL</a:t>
            </a:r>
            <a:r>
              <a:rPr lang="de-DE"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HelveticaNeueLTPro-Lt"/>
              </a:rPr>
              <a:t>0,8 und 1,7 mmol/L</a:t>
            </a:r>
            <a:r>
              <a:rPr lang="de-DE" sz="1050" spc="-50" dirty="0">
                <a:latin typeface="Georgia" panose="02040502050405020303" pitchFamily="18" charset="0"/>
                <a:cs typeface="Calibri" panose="020F0502020204030204" pitchFamily="34" charset="0"/>
              </a:rPr>
              <a:t>)</a:t>
            </a:r>
            <a:endParaRPr sz="1050" spc="-50" dirty="0">
              <a:latin typeface="Georgia" panose="02040502050405020303" pitchFamily="18" charset="0"/>
              <a:cs typeface="Calibri" panose="020F0502020204030204" pitchFamily="34" charset="0"/>
            </a:endParaRPr>
          </a:p>
        </p:txBody>
      </p:sp>
      <p:sp>
        <p:nvSpPr>
          <p:cNvPr id="17" name="object 82">
            <a:extLst>
              <a:ext uri="{FF2B5EF4-FFF2-40B4-BE49-F238E27FC236}">
                <a16:creationId xmlns:a16="http://schemas.microsoft.com/office/drawing/2014/main" id="{6C761519-2CEA-B94F-00DA-AC5136E3FFA1}"/>
              </a:ext>
            </a:extLst>
          </p:cNvPr>
          <p:cNvSpPr txBox="1"/>
          <p:nvPr/>
        </p:nvSpPr>
        <p:spPr>
          <a:xfrm>
            <a:off x="962262" y="2578991"/>
            <a:ext cx="4819105" cy="401357"/>
          </a:xfrm>
          <a:prstGeom prst="rect">
            <a:avLst/>
          </a:prstGeom>
        </p:spPr>
        <p:txBody>
          <a:bodyPr vert="horz" wrap="square" lIns="0" tIns="29175" rIns="0" bIns="0" rtlCol="0">
            <a:spAutoFit/>
          </a:bodyPr>
          <a:lstStyle/>
          <a:p>
            <a:pPr marL="7677">
              <a:spcBef>
                <a:spcPts val="230"/>
              </a:spcBef>
            </a:pPr>
            <a:r>
              <a:rPr lang="de-DE" sz="1200" b="1" dirty="0">
                <a:solidFill>
                  <a:srgbClr val="001489"/>
                </a:solidFill>
                <a:latin typeface="Calibri" panose="020F0502020204030204" pitchFamily="34" charset="0"/>
                <a:cs typeface="Calibri" panose="020F0502020204030204" pitchFamily="34" charset="0"/>
              </a:rPr>
              <a:t>ZUCKERWERT ÄNDERT SICH LANGSAM</a:t>
            </a:r>
          </a:p>
          <a:p>
            <a:pPr marL="7677">
              <a:spcBef>
                <a:spcPts val="172"/>
              </a:spcBef>
            </a:pPr>
            <a:r>
              <a:rPr sz="1050" spc="-50" dirty="0">
                <a:latin typeface="Georgia" panose="02040502050405020303" pitchFamily="18" charset="0"/>
                <a:cs typeface="Calibri" panose="020F0502020204030204" pitchFamily="34" charset="0"/>
              </a:rPr>
              <a:t>d. h. in 15 </a:t>
            </a:r>
            <a:r>
              <a:rPr lang="de-DE" sz="1050" spc="-50" dirty="0">
                <a:latin typeface="Georgia" panose="02040502050405020303" pitchFamily="18" charset="0"/>
                <a:cs typeface="Calibri" panose="020F0502020204030204" pitchFamily="34" charset="0"/>
              </a:rPr>
              <a:t>Minuten</a:t>
            </a:r>
            <a:r>
              <a:rPr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Calibri" panose="020F0502020204030204" pitchFamily="34" charset="0"/>
              </a:rPr>
              <a:t>steigt</a:t>
            </a:r>
            <a:r>
              <a:rPr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Calibri" panose="020F0502020204030204" pitchFamily="34" charset="0"/>
              </a:rPr>
              <a:t>oder</a:t>
            </a:r>
            <a:r>
              <a:rPr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Calibri" panose="020F0502020204030204" pitchFamily="34" charset="0"/>
              </a:rPr>
              <a:t>fällt</a:t>
            </a:r>
            <a:r>
              <a:rPr sz="1050" spc="-50" dirty="0">
                <a:latin typeface="Georgia" panose="02040502050405020303" pitchFamily="18" charset="0"/>
                <a:cs typeface="Calibri" panose="020F0502020204030204" pitchFamily="34" charset="0"/>
              </a:rPr>
              <a:t> er um </a:t>
            </a:r>
            <a:r>
              <a:rPr lang="de-DE" sz="1050" spc="-50" dirty="0">
                <a:latin typeface="Georgia" panose="02040502050405020303" pitchFamily="18" charset="0"/>
                <a:cs typeface="Calibri" panose="020F0502020204030204" pitchFamily="34" charset="0"/>
              </a:rPr>
              <a:t>weniger</a:t>
            </a:r>
            <a:r>
              <a:rPr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Calibri" panose="020F0502020204030204" pitchFamily="34" charset="0"/>
              </a:rPr>
              <a:t>als</a:t>
            </a:r>
            <a:r>
              <a:rPr sz="1050" spc="-50" dirty="0">
                <a:latin typeface="Georgia" panose="02040502050405020303" pitchFamily="18" charset="0"/>
                <a:cs typeface="Calibri" panose="020F0502020204030204" pitchFamily="34" charset="0"/>
              </a:rPr>
              <a:t> 15 mg/dL</a:t>
            </a:r>
            <a:r>
              <a:rPr lang="de-DE"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HelveticaNeueLTPro-Lt"/>
              </a:rPr>
              <a:t>0,8 mmol/</a:t>
            </a:r>
            <a:r>
              <a:rPr lang="de-DE" sz="1050" spc="-50" dirty="0" err="1">
                <a:latin typeface="Georgia" panose="02040502050405020303" pitchFamily="18" charset="0"/>
                <a:cs typeface="HelveticaNeueLTPro-Lt"/>
              </a:rPr>
              <a:t>dL</a:t>
            </a:r>
            <a:r>
              <a:rPr lang="de-DE" sz="1050" spc="-50" dirty="0">
                <a:latin typeface="Georgia" panose="02040502050405020303" pitchFamily="18" charset="0"/>
                <a:cs typeface="Calibri" panose="020F0502020204030204" pitchFamily="34" charset="0"/>
              </a:rPr>
              <a:t>)</a:t>
            </a:r>
            <a:endParaRPr sz="1050" spc="-50" dirty="0">
              <a:latin typeface="Georgia" panose="02040502050405020303" pitchFamily="18" charset="0"/>
              <a:cs typeface="Calibri" panose="020F0502020204030204" pitchFamily="34" charset="0"/>
            </a:endParaRPr>
          </a:p>
        </p:txBody>
      </p:sp>
      <p:sp>
        <p:nvSpPr>
          <p:cNvPr id="18" name="object 86">
            <a:extLst>
              <a:ext uri="{FF2B5EF4-FFF2-40B4-BE49-F238E27FC236}">
                <a16:creationId xmlns:a16="http://schemas.microsoft.com/office/drawing/2014/main" id="{324CB1B6-5B89-DD3D-F2CA-C8112656D98E}"/>
              </a:ext>
            </a:extLst>
          </p:cNvPr>
          <p:cNvSpPr txBox="1"/>
          <p:nvPr/>
        </p:nvSpPr>
        <p:spPr>
          <a:xfrm>
            <a:off x="962262" y="3067089"/>
            <a:ext cx="4749917" cy="401357"/>
          </a:xfrm>
          <a:prstGeom prst="rect">
            <a:avLst/>
          </a:prstGeom>
        </p:spPr>
        <p:txBody>
          <a:bodyPr vert="horz" wrap="square" lIns="0" tIns="29175" rIns="0" bIns="0" rtlCol="0">
            <a:spAutoFit/>
          </a:bodyPr>
          <a:lstStyle/>
          <a:p>
            <a:pPr marL="7677">
              <a:spcBef>
                <a:spcPts val="230"/>
              </a:spcBef>
            </a:pPr>
            <a:r>
              <a:rPr lang="de-DE" sz="1200" b="1" dirty="0">
                <a:solidFill>
                  <a:srgbClr val="001489"/>
                </a:solidFill>
                <a:latin typeface="Calibri" panose="020F0502020204030204" pitchFamily="34" charset="0"/>
                <a:cs typeface="Calibri" panose="020F0502020204030204" pitchFamily="34" charset="0"/>
              </a:rPr>
              <a:t>ZUCKERWERT FÄLLT</a:t>
            </a:r>
          </a:p>
          <a:p>
            <a:pPr marL="7677">
              <a:spcBef>
                <a:spcPts val="172"/>
              </a:spcBef>
            </a:pPr>
            <a:r>
              <a:rPr lang="de-DE" sz="1050" spc="-50" dirty="0">
                <a:latin typeface="Georgia" panose="02040502050405020303" pitchFamily="18" charset="0"/>
                <a:cs typeface="Calibri" panose="020F0502020204030204" pitchFamily="34" charset="0"/>
              </a:rPr>
              <a:t>d. h. in 15 Minuten fällt er zwischen 15 und 30 mg/</a:t>
            </a:r>
            <a:r>
              <a:rPr lang="de-DE" sz="1050" spc="-50" dirty="0" err="1">
                <a:latin typeface="Georgia" panose="02040502050405020303" pitchFamily="18" charset="0"/>
                <a:cs typeface="Calibri" panose="020F0502020204030204" pitchFamily="34" charset="0"/>
              </a:rPr>
              <a:t>dL</a:t>
            </a:r>
            <a:r>
              <a:rPr lang="de-DE"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HelveticaNeueLTPro-Lt"/>
              </a:rPr>
              <a:t>0,8 und 1,7 mmol/L</a:t>
            </a:r>
            <a:r>
              <a:rPr lang="de-DE" sz="1050" spc="-50" dirty="0">
                <a:latin typeface="Georgia" panose="02040502050405020303" pitchFamily="18" charset="0"/>
                <a:cs typeface="Calibri" panose="020F0502020204030204" pitchFamily="34" charset="0"/>
              </a:rPr>
              <a:t>)</a:t>
            </a:r>
          </a:p>
        </p:txBody>
      </p:sp>
      <p:sp>
        <p:nvSpPr>
          <p:cNvPr id="19" name="object 90">
            <a:extLst>
              <a:ext uri="{FF2B5EF4-FFF2-40B4-BE49-F238E27FC236}">
                <a16:creationId xmlns:a16="http://schemas.microsoft.com/office/drawing/2014/main" id="{3C611AF9-BD35-F8F2-E9CA-5BA85973BDD1}"/>
              </a:ext>
            </a:extLst>
          </p:cNvPr>
          <p:cNvSpPr txBox="1"/>
          <p:nvPr/>
        </p:nvSpPr>
        <p:spPr>
          <a:xfrm>
            <a:off x="962262" y="3555186"/>
            <a:ext cx="4931642" cy="409051"/>
          </a:xfrm>
          <a:prstGeom prst="rect">
            <a:avLst/>
          </a:prstGeom>
        </p:spPr>
        <p:txBody>
          <a:bodyPr vert="horz" wrap="square" lIns="0" tIns="29175" rIns="0" bIns="0" rtlCol="0">
            <a:spAutoFit/>
          </a:bodyPr>
          <a:lstStyle/>
          <a:p>
            <a:pPr marL="7677">
              <a:spcBef>
                <a:spcPts val="230"/>
              </a:spcBef>
            </a:pPr>
            <a:r>
              <a:rPr lang="de-DE" sz="1200" b="1" dirty="0">
                <a:solidFill>
                  <a:srgbClr val="001489"/>
                </a:solidFill>
                <a:latin typeface="Calibri" panose="020F0502020204030204" pitchFamily="34" charset="0"/>
                <a:cs typeface="Calibri" panose="020F0502020204030204" pitchFamily="34" charset="0"/>
              </a:rPr>
              <a:t>ZUCKERWERT FÄLLT RASCH</a:t>
            </a:r>
          </a:p>
          <a:p>
            <a:pPr marL="7677">
              <a:spcBef>
                <a:spcPts val="172"/>
              </a:spcBef>
            </a:pPr>
            <a:r>
              <a:rPr lang="de-DE" sz="1050" spc="-50" dirty="0">
                <a:latin typeface="Georgia" panose="02040502050405020303" pitchFamily="18" charset="0"/>
                <a:cs typeface="Calibri" panose="020F0502020204030204" pitchFamily="34" charset="0"/>
              </a:rPr>
              <a:t>d. h. in 15 Minuten fällt er um mehr als 30 mg/</a:t>
            </a:r>
            <a:r>
              <a:rPr lang="de-DE" sz="1050" spc="-50" dirty="0" err="1">
                <a:latin typeface="Georgia" panose="02040502050405020303" pitchFamily="18" charset="0"/>
                <a:cs typeface="Calibri" panose="020F0502020204030204" pitchFamily="34" charset="0"/>
              </a:rPr>
              <a:t>dL</a:t>
            </a:r>
            <a:r>
              <a:rPr lang="de-DE" sz="1050" spc="-50" dirty="0">
                <a:latin typeface="Georgia" panose="02040502050405020303" pitchFamily="18" charset="0"/>
                <a:cs typeface="Calibri" panose="020F0502020204030204" pitchFamily="34" charset="0"/>
              </a:rPr>
              <a:t> (</a:t>
            </a:r>
            <a:r>
              <a:rPr lang="de-DE" sz="1050" spc="-50" dirty="0">
                <a:latin typeface="Georgia" panose="02040502050405020303" pitchFamily="18" charset="0"/>
                <a:cs typeface="HelveticaNeueLTPro-Lt"/>
              </a:rPr>
              <a:t>1,7 mmol/L</a:t>
            </a:r>
            <a:r>
              <a:rPr lang="de-DE" sz="1050" spc="-50" dirty="0">
                <a:latin typeface="Georgia" panose="02040502050405020303" pitchFamily="18" charset="0"/>
                <a:cs typeface="Calibri" panose="020F0502020204030204" pitchFamily="34" charset="0"/>
              </a:rPr>
              <a:t>)</a:t>
            </a:r>
          </a:p>
        </p:txBody>
      </p:sp>
      <p:pic>
        <p:nvPicPr>
          <p:cNvPr id="20" name="Grafik 19">
            <a:extLst>
              <a:ext uri="{FF2B5EF4-FFF2-40B4-BE49-F238E27FC236}">
                <a16:creationId xmlns:a16="http://schemas.microsoft.com/office/drawing/2014/main" id="{B530FE1D-4804-6904-D869-D4F59BCC8D6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538936" y="4097093"/>
            <a:ext cx="317496" cy="317496"/>
          </a:xfrm>
          <a:prstGeom prst="rect">
            <a:avLst/>
          </a:prstGeom>
        </p:spPr>
      </p:pic>
      <p:pic>
        <p:nvPicPr>
          <p:cNvPr id="22" name="Grafik 21">
            <a:extLst>
              <a:ext uri="{FF2B5EF4-FFF2-40B4-BE49-F238E27FC236}">
                <a16:creationId xmlns:a16="http://schemas.microsoft.com/office/drawing/2014/main" id="{B8BBAA82-39EE-AD7B-B75C-D1674294146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97112" y="1649412"/>
            <a:ext cx="297670" cy="297670"/>
          </a:xfrm>
          <a:prstGeom prst="rect">
            <a:avLst/>
          </a:prstGeom>
        </p:spPr>
      </p:pic>
      <p:pic>
        <p:nvPicPr>
          <p:cNvPr id="23" name="Grafik 22">
            <a:extLst>
              <a:ext uri="{FF2B5EF4-FFF2-40B4-BE49-F238E27FC236}">
                <a16:creationId xmlns:a16="http://schemas.microsoft.com/office/drawing/2014/main" id="{CE051C41-C153-67FA-FC7B-5632C7E590A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497112" y="2619322"/>
            <a:ext cx="297670" cy="297670"/>
          </a:xfrm>
          <a:prstGeom prst="rect">
            <a:avLst/>
          </a:prstGeom>
        </p:spPr>
      </p:pic>
      <p:pic>
        <p:nvPicPr>
          <p:cNvPr id="24" name="Grafik 23">
            <a:extLst>
              <a:ext uri="{FF2B5EF4-FFF2-40B4-BE49-F238E27FC236}">
                <a16:creationId xmlns:a16="http://schemas.microsoft.com/office/drawing/2014/main" id="{FEC049A1-4F1B-4A31-B77F-7A6152EED73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9000000">
            <a:off x="497112" y="3104277"/>
            <a:ext cx="297670" cy="297670"/>
          </a:xfrm>
          <a:prstGeom prst="rect">
            <a:avLst/>
          </a:prstGeom>
        </p:spPr>
      </p:pic>
      <p:pic>
        <p:nvPicPr>
          <p:cNvPr id="25" name="Grafik 24">
            <a:extLst>
              <a:ext uri="{FF2B5EF4-FFF2-40B4-BE49-F238E27FC236}">
                <a16:creationId xmlns:a16="http://schemas.microsoft.com/office/drawing/2014/main" id="{3AEA4118-8DA5-8ABE-7CEC-7D1CADD67977}"/>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2700000">
            <a:off x="497112" y="2134367"/>
            <a:ext cx="297670" cy="297670"/>
          </a:xfrm>
          <a:prstGeom prst="rect">
            <a:avLst/>
          </a:prstGeom>
        </p:spPr>
      </p:pic>
      <p:pic>
        <p:nvPicPr>
          <p:cNvPr id="26" name="Grafik 25">
            <a:extLst>
              <a:ext uri="{FF2B5EF4-FFF2-40B4-BE49-F238E27FC236}">
                <a16:creationId xmlns:a16="http://schemas.microsoft.com/office/drawing/2014/main" id="{DC9F8A53-D3C2-FF5C-FDA2-104EF341157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10800000">
            <a:off x="497111" y="3589232"/>
            <a:ext cx="297670" cy="297670"/>
          </a:xfrm>
          <a:prstGeom prst="rect">
            <a:avLst/>
          </a:prstGeom>
        </p:spPr>
      </p:pic>
      <p:cxnSp>
        <p:nvCxnSpPr>
          <p:cNvPr id="28" name="Gerade Verbindung 27">
            <a:extLst>
              <a:ext uri="{FF2B5EF4-FFF2-40B4-BE49-F238E27FC236}">
                <a16:creationId xmlns:a16="http://schemas.microsoft.com/office/drawing/2014/main" id="{D47E5B8E-7800-BCD2-052A-CE990634EE5A}"/>
              </a:ext>
            </a:extLst>
          </p:cNvPr>
          <p:cNvCxnSpPr/>
          <p:nvPr/>
        </p:nvCxnSpPr>
        <p:spPr>
          <a:xfrm>
            <a:off x="950044" y="3549252"/>
            <a:ext cx="4735139"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321FAD9B-E63D-9DD6-8084-19F17659785D}"/>
              </a:ext>
            </a:extLst>
          </p:cNvPr>
          <p:cNvCxnSpPr/>
          <p:nvPr/>
        </p:nvCxnSpPr>
        <p:spPr>
          <a:xfrm>
            <a:off x="950044" y="3050667"/>
            <a:ext cx="4735139"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F1D902D4-9455-3C41-2F9B-AA0757362E3D}"/>
              </a:ext>
            </a:extLst>
          </p:cNvPr>
          <p:cNvCxnSpPr/>
          <p:nvPr/>
        </p:nvCxnSpPr>
        <p:spPr>
          <a:xfrm>
            <a:off x="950044" y="2552082"/>
            <a:ext cx="4735139"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E80394DE-71DB-A1B8-61A6-AB04AA85C02F}"/>
              </a:ext>
            </a:extLst>
          </p:cNvPr>
          <p:cNvCxnSpPr>
            <a:cxnSpLocks/>
          </p:cNvCxnSpPr>
          <p:nvPr/>
        </p:nvCxnSpPr>
        <p:spPr>
          <a:xfrm>
            <a:off x="950044" y="2053497"/>
            <a:ext cx="4735139"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353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p:txBody>
          <a:bodyPr/>
          <a:lstStyle/>
          <a:p>
            <a:r>
              <a:rPr lang="de-DE" sz="1800" dirty="0"/>
              <a:t>So lassen sich Notizen zu einem aktuellen Wert hinzufügen: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28</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400" dirty="0"/>
              <a:t>Nutzen Sie die Notizfunktion Ihrer </a:t>
            </a:r>
            <a:r>
              <a:rPr lang="de-DE" sz="2400" dirty="0" err="1"/>
              <a:t>FreeStyle</a:t>
            </a:r>
            <a:r>
              <a:rPr lang="de-DE" sz="2400" dirty="0"/>
              <a:t> Libre 3 App</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586658"/>
            <a:ext cx="8136000" cy="271092"/>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0" name="Grafik 9">
            <a:extLst>
              <a:ext uri="{FF2B5EF4-FFF2-40B4-BE49-F238E27FC236}">
                <a16:creationId xmlns:a16="http://schemas.microsoft.com/office/drawing/2014/main" id="{9AEA7DFC-5B1F-9AEC-B70B-2AA431FEF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663" y="1573200"/>
            <a:ext cx="1714176" cy="2995200"/>
          </a:xfrm>
          <a:prstGeom prst="rect">
            <a:avLst/>
          </a:prstGeom>
        </p:spPr>
      </p:pic>
      <p:pic>
        <p:nvPicPr>
          <p:cNvPr id="11" name="Grafik 10">
            <a:extLst>
              <a:ext uri="{FF2B5EF4-FFF2-40B4-BE49-F238E27FC236}">
                <a16:creationId xmlns:a16="http://schemas.microsoft.com/office/drawing/2014/main" id="{25C5C40C-F440-6198-B9E3-34CE258CC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868" y="1573200"/>
            <a:ext cx="1714176" cy="2995200"/>
          </a:xfrm>
          <a:prstGeom prst="rect">
            <a:avLst/>
          </a:prstGeom>
        </p:spPr>
      </p:pic>
      <p:pic>
        <p:nvPicPr>
          <p:cNvPr id="12" name="Grafik 11">
            <a:extLst>
              <a:ext uri="{FF2B5EF4-FFF2-40B4-BE49-F238E27FC236}">
                <a16:creationId xmlns:a16="http://schemas.microsoft.com/office/drawing/2014/main" id="{9FD90D5F-4517-2A3F-867F-4019DE92A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00" y="1573200"/>
            <a:ext cx="1714176" cy="2995200"/>
          </a:xfrm>
          <a:prstGeom prst="rect">
            <a:avLst/>
          </a:prstGeom>
        </p:spPr>
      </p:pic>
      <p:sp>
        <p:nvSpPr>
          <p:cNvPr id="13" name="object 4">
            <a:extLst>
              <a:ext uri="{FF2B5EF4-FFF2-40B4-BE49-F238E27FC236}">
                <a16:creationId xmlns:a16="http://schemas.microsoft.com/office/drawing/2014/main" id="{00902793-3851-6CF5-E5ED-726A95C0A66E}"/>
              </a:ext>
            </a:extLst>
          </p:cNvPr>
          <p:cNvSpPr txBox="1"/>
          <p:nvPr/>
        </p:nvSpPr>
        <p:spPr>
          <a:xfrm>
            <a:off x="1831357" y="1764000"/>
            <a:ext cx="1142691" cy="1674817"/>
          </a:xfrm>
          <a:prstGeom prst="rect">
            <a:avLst/>
          </a:prstGeom>
        </p:spPr>
        <p:txBody>
          <a:bodyPr vert="horz" wrap="square" lIns="0" tIns="12700" rIns="0" bIns="0" rtlCol="0">
            <a:spAutoFit/>
          </a:bodyPr>
          <a:lstStyle/>
          <a:p>
            <a:pPr marL="12700" marR="5080">
              <a:lnSpc>
                <a:spcPct val="100000"/>
              </a:lnSpc>
              <a:spcBef>
                <a:spcPts val="100"/>
              </a:spcBef>
            </a:pPr>
            <a:r>
              <a:rPr lang="de-DE" sz="1200" b="1" dirty="0">
                <a:latin typeface="Georgia" panose="02040502050405020303" pitchFamily="18" charset="0"/>
                <a:cs typeface="Arial" panose="020B0604020202020204" pitchFamily="34" charset="0"/>
              </a:rPr>
              <a:t>1. </a:t>
            </a:r>
            <a:r>
              <a:rPr sz="1200" b="0" dirty="0">
                <a:latin typeface="Georgia" panose="02040502050405020303" pitchFamily="18" charset="0"/>
                <a:cs typeface="Arial" panose="020B0604020202020204" pitchFamily="34" charset="0"/>
              </a:rPr>
              <a:t>Sie </a:t>
            </a:r>
            <a:r>
              <a:rPr sz="1200" b="0" dirty="0" err="1">
                <a:latin typeface="Georgia" panose="02040502050405020303" pitchFamily="18" charset="0"/>
                <a:cs typeface="Arial" panose="020B0604020202020204" pitchFamily="34" charset="0"/>
              </a:rPr>
              <a:t>können</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Notizen</a:t>
            </a:r>
            <a:r>
              <a:rPr sz="1200" b="0" dirty="0">
                <a:latin typeface="Georgia" panose="02040502050405020303" pitchFamily="18" charset="0"/>
                <a:cs typeface="Arial" panose="020B0604020202020204" pitchFamily="34" charset="0"/>
              </a:rPr>
              <a:t> für </a:t>
            </a:r>
            <a:r>
              <a:rPr lang="de-DE" sz="1200" b="0" dirty="0">
                <a:latin typeface="Georgia" panose="02040502050405020303" pitchFamily="18" charset="0"/>
                <a:cs typeface="Arial" panose="020B0604020202020204" pitchFamily="34" charset="0"/>
              </a:rPr>
              <a:t>Zucker-</a:t>
            </a:r>
            <a:r>
              <a:rPr lang="de-DE" sz="1200" b="0" spc="-10" dirty="0" err="1">
                <a:latin typeface="Georgia" panose="02040502050405020303" pitchFamily="18" charset="0"/>
                <a:cs typeface="Arial" panose="020B0604020202020204" pitchFamily="34" charset="0"/>
              </a:rPr>
              <a:t>me</a:t>
            </a:r>
            <a:r>
              <a:rPr sz="1200" b="0" dirty="0" err="1">
                <a:latin typeface="Georgia" panose="02040502050405020303" pitchFamily="18" charset="0"/>
                <a:cs typeface="Arial" panose="020B0604020202020204" pitchFamily="34" charset="0"/>
              </a:rPr>
              <a:t>sswerte</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hinzufügen</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indem</a:t>
            </a:r>
            <a:r>
              <a:rPr lang="de-DE" sz="1200" dirty="0">
                <a:latin typeface="Georgia" panose="02040502050405020303" pitchFamily="18" charset="0"/>
                <a:cs typeface="Arial" panose="020B0604020202020204" pitchFamily="34" charset="0"/>
              </a:rPr>
              <a:t> Sie auf </a:t>
            </a:r>
            <a:r>
              <a:rPr lang="de-DE" sz="1200" b="1" dirty="0">
                <a:latin typeface="Georgia" panose="02040502050405020303" pitchFamily="18" charset="0"/>
                <a:cs typeface="Arial" panose="020B0604020202020204" pitchFamily="34" charset="0"/>
              </a:rPr>
              <a:t>„Notiz hinzufügen“</a:t>
            </a:r>
            <a:r>
              <a:rPr lang="de-DE" sz="1200" dirty="0">
                <a:latin typeface="Georgia" panose="02040502050405020303" pitchFamily="18" charset="0"/>
                <a:cs typeface="Arial" panose="020B0604020202020204" pitchFamily="34" charset="0"/>
              </a:rPr>
              <a:t> tippen.</a:t>
            </a:r>
            <a:endParaRPr sz="1200" dirty="0">
              <a:latin typeface="Georgia" panose="02040502050405020303" pitchFamily="18" charset="0"/>
              <a:cs typeface="Arial" panose="020B0604020202020204" pitchFamily="34" charset="0"/>
            </a:endParaRPr>
          </a:p>
        </p:txBody>
      </p:sp>
      <p:sp>
        <p:nvSpPr>
          <p:cNvPr id="15" name="object 32">
            <a:extLst>
              <a:ext uri="{FF2B5EF4-FFF2-40B4-BE49-F238E27FC236}">
                <a16:creationId xmlns:a16="http://schemas.microsoft.com/office/drawing/2014/main" id="{EBFDD0C3-3C98-9EA9-2638-0BF34CDF8B58}"/>
              </a:ext>
            </a:extLst>
          </p:cNvPr>
          <p:cNvSpPr/>
          <p:nvPr/>
        </p:nvSpPr>
        <p:spPr>
          <a:xfrm>
            <a:off x="329172" y="3806453"/>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16" name="object 5">
            <a:extLst>
              <a:ext uri="{FF2B5EF4-FFF2-40B4-BE49-F238E27FC236}">
                <a16:creationId xmlns:a16="http://schemas.microsoft.com/office/drawing/2014/main" id="{60C05A43-9EBC-CD3A-D68C-0272F5487BA1}"/>
              </a:ext>
            </a:extLst>
          </p:cNvPr>
          <p:cNvSpPr txBox="1"/>
          <p:nvPr/>
        </p:nvSpPr>
        <p:spPr>
          <a:xfrm>
            <a:off x="4504643" y="1764000"/>
            <a:ext cx="1520198" cy="2623795"/>
          </a:xfrm>
          <a:prstGeom prst="rect">
            <a:avLst/>
          </a:prstGeom>
        </p:spPr>
        <p:txBody>
          <a:bodyPr vert="horz" wrap="square" lIns="0" tIns="12700" rIns="0" bIns="0" rtlCol="0">
            <a:spAutoFit/>
          </a:bodyPr>
          <a:lstStyle/>
          <a:p>
            <a:pPr marL="12700" marR="5080">
              <a:lnSpc>
                <a:spcPct val="100000"/>
              </a:lnSpc>
              <a:spcBef>
                <a:spcPts val="100"/>
              </a:spcBef>
            </a:pPr>
            <a:r>
              <a:rPr lang="de-DE" sz="1200" b="1" spc="-5" dirty="0">
                <a:latin typeface="Georgia" panose="02040502050405020303" pitchFamily="18" charset="0"/>
                <a:cs typeface="Arial" panose="020B0604020202020204" pitchFamily="34" charset="0"/>
              </a:rPr>
              <a:t>2. </a:t>
            </a:r>
            <a:r>
              <a:rPr sz="1200" b="0" spc="-5" dirty="0" err="1">
                <a:latin typeface="Georgia" panose="02040502050405020303" pitchFamily="18" charset="0"/>
                <a:cs typeface="Arial" panose="020B0604020202020204" pitchFamily="34" charset="0"/>
              </a:rPr>
              <a:t>Markieren</a:t>
            </a:r>
            <a:r>
              <a:rPr sz="1200" b="0" spc="-5" dirty="0">
                <a:latin typeface="Georgia" panose="02040502050405020303" pitchFamily="18" charset="0"/>
                <a:cs typeface="Arial" panose="020B0604020202020204" pitchFamily="34" charset="0"/>
              </a:rPr>
              <a:t> </a:t>
            </a:r>
            <a:r>
              <a:rPr sz="1200" b="0" dirty="0">
                <a:latin typeface="Georgia" panose="02040502050405020303" pitchFamily="18" charset="0"/>
                <a:cs typeface="Arial" panose="020B0604020202020204" pitchFamily="34" charset="0"/>
              </a:rPr>
              <a:t>Sie das </a:t>
            </a:r>
            <a:r>
              <a:rPr sz="1200" b="1" dirty="0" err="1">
                <a:latin typeface="Georgia" panose="02040502050405020303" pitchFamily="18" charset="0"/>
                <a:cs typeface="HelveticaNeueLT Pro 55 Roman"/>
              </a:rPr>
              <a:t>Kontrollkästchen</a:t>
            </a:r>
            <a:r>
              <a:rPr sz="1200" b="1" dirty="0">
                <a:latin typeface="Georgia" panose="02040502050405020303" pitchFamily="18" charset="0"/>
                <a:cs typeface="HelveticaNeueLT Pro 55 Roman"/>
              </a:rPr>
              <a:t> </a:t>
            </a:r>
            <a:r>
              <a:rPr sz="1200" b="0" dirty="0" err="1">
                <a:latin typeface="Georgia" panose="02040502050405020303" pitchFamily="18" charset="0"/>
                <a:cs typeface="Arial" panose="020B0604020202020204" pitchFamily="34" charset="0"/>
              </a:rPr>
              <a:t>neben</a:t>
            </a:r>
            <a:r>
              <a:rPr sz="1200" b="0" dirty="0">
                <a:latin typeface="Georgia" panose="02040502050405020303" pitchFamily="18" charset="0"/>
                <a:cs typeface="Arial" panose="020B0604020202020204" pitchFamily="34" charset="0"/>
              </a:rPr>
              <a:t> den </a:t>
            </a:r>
            <a:r>
              <a:rPr sz="1200" b="0" dirty="0" err="1">
                <a:latin typeface="Georgia" panose="02040502050405020303" pitchFamily="18" charset="0"/>
                <a:cs typeface="Arial" panose="020B0604020202020204" pitchFamily="34" charset="0"/>
              </a:rPr>
              <a:t>Notizen</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welche</a:t>
            </a:r>
            <a:r>
              <a:rPr lang="de-DE" sz="1200" b="0" dirty="0">
                <a:latin typeface="Georgia" panose="02040502050405020303" pitchFamily="18" charset="0"/>
                <a:cs typeface="Arial" panose="020B0604020202020204" pitchFamily="34" charset="0"/>
              </a:rPr>
              <a:t> </a:t>
            </a:r>
            <a:r>
              <a:rPr sz="1200" b="0" dirty="0">
                <a:latin typeface="Georgia" panose="02040502050405020303" pitchFamily="18" charset="0"/>
                <a:cs typeface="Arial" panose="020B0604020202020204" pitchFamily="34" charset="0"/>
              </a:rPr>
              <a:t>Sie </a:t>
            </a:r>
            <a:r>
              <a:rPr sz="1200" b="0" dirty="0" err="1">
                <a:latin typeface="Georgia" panose="02040502050405020303" pitchFamily="18" charset="0"/>
                <a:cs typeface="Arial" panose="020B0604020202020204" pitchFamily="34" charset="0"/>
              </a:rPr>
              <a:t>hinzufügen</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möchten</a:t>
            </a:r>
            <a:r>
              <a:rPr lang="de-DE" sz="1200" b="0" dirty="0">
                <a:latin typeface="Georgia" panose="02040502050405020303" pitchFamily="18" charset="0"/>
                <a:cs typeface="Arial" panose="020B0604020202020204" pitchFamily="34" charset="0"/>
              </a:rPr>
              <a:t> und tragen Sie den Wert ein</a:t>
            </a:r>
            <a:r>
              <a:rPr sz="1200" b="0" dirty="0">
                <a:latin typeface="Georgia" panose="02040502050405020303" pitchFamily="18" charset="0"/>
                <a:cs typeface="Arial" panose="020B0604020202020204" pitchFamily="34" charset="0"/>
              </a:rPr>
              <a:t>.</a:t>
            </a:r>
            <a:r>
              <a:rPr sz="1200" b="0" spc="-80" dirty="0">
                <a:latin typeface="Georgia" panose="02040502050405020303" pitchFamily="18" charset="0"/>
                <a:cs typeface="Arial" panose="020B0604020202020204" pitchFamily="34" charset="0"/>
              </a:rPr>
              <a:t> </a:t>
            </a:r>
            <a:r>
              <a:rPr sz="1200" b="0" spc="-5" dirty="0" err="1">
                <a:latin typeface="Georgia" panose="02040502050405020303" pitchFamily="18" charset="0"/>
                <a:cs typeface="Arial" panose="020B0604020202020204" pitchFamily="34" charset="0"/>
              </a:rPr>
              <a:t>Berühren</a:t>
            </a:r>
            <a:r>
              <a:rPr sz="1200" b="0" spc="-5" dirty="0">
                <a:latin typeface="Georgia" panose="02040502050405020303" pitchFamily="18" charset="0"/>
                <a:cs typeface="Arial" panose="020B0604020202020204" pitchFamily="34" charset="0"/>
              </a:rPr>
              <a:t> </a:t>
            </a:r>
            <a:r>
              <a:rPr sz="1200" b="0" dirty="0">
                <a:latin typeface="Georgia" panose="02040502050405020303" pitchFamily="18" charset="0"/>
                <a:cs typeface="Arial" panose="020B0604020202020204" pitchFamily="34" charset="0"/>
              </a:rPr>
              <a:t>Sie den </a:t>
            </a:r>
            <a:r>
              <a:rPr sz="1200" b="1" dirty="0">
                <a:latin typeface="Georgia" panose="02040502050405020303" pitchFamily="18" charset="0"/>
                <a:cs typeface="HelveticaNeueLT Pro 55 Roman"/>
              </a:rPr>
              <a:t>Pfeil </a:t>
            </a:r>
            <a:r>
              <a:rPr sz="1200" b="1" dirty="0" err="1">
                <a:latin typeface="Georgia" panose="02040502050405020303" pitchFamily="18" charset="0"/>
                <a:cs typeface="HelveticaNeueLT Pro 55 Roman"/>
              </a:rPr>
              <a:t>nach</a:t>
            </a:r>
            <a:r>
              <a:rPr sz="1200" b="1" dirty="0">
                <a:latin typeface="Georgia" panose="02040502050405020303" pitchFamily="18" charset="0"/>
                <a:cs typeface="HelveticaNeueLT Pro 55 Roman"/>
              </a:rPr>
              <a:t> </a:t>
            </a:r>
            <a:r>
              <a:rPr sz="1200" b="1" dirty="0" err="1">
                <a:latin typeface="Georgia" panose="02040502050405020303" pitchFamily="18" charset="0"/>
                <a:cs typeface="HelveticaNeueLT Pro 55 Roman"/>
              </a:rPr>
              <a:t>unten</a:t>
            </a:r>
            <a:r>
              <a:rPr sz="1200" b="0" dirty="0">
                <a:latin typeface="Georgia" panose="02040502050405020303" pitchFamily="18" charset="0"/>
                <a:cs typeface="Arial" panose="020B0604020202020204" pitchFamily="34" charset="0"/>
              </a:rPr>
              <a:t>, um </a:t>
            </a:r>
            <a:r>
              <a:rPr sz="1200" b="0" spc="-5" dirty="0" err="1">
                <a:latin typeface="Georgia" panose="02040502050405020303" pitchFamily="18" charset="0"/>
                <a:cs typeface="Arial" panose="020B0604020202020204" pitchFamily="34" charset="0"/>
              </a:rPr>
              <a:t>weitere</a:t>
            </a:r>
            <a:r>
              <a:rPr sz="1200" b="0" spc="-5"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Notizenoptionen</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anzeigen</a:t>
            </a:r>
            <a:r>
              <a:rPr sz="1200" b="0"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zu</a:t>
            </a:r>
            <a:r>
              <a:rPr sz="1200" b="0" spc="-5" dirty="0">
                <a:latin typeface="Georgia" panose="02040502050405020303" pitchFamily="18" charset="0"/>
                <a:cs typeface="Arial" panose="020B0604020202020204" pitchFamily="34" charset="0"/>
              </a:rPr>
              <a:t> </a:t>
            </a:r>
            <a:r>
              <a:rPr sz="1200" b="0" dirty="0" err="1">
                <a:latin typeface="Georgia" panose="02040502050405020303" pitchFamily="18" charset="0"/>
                <a:cs typeface="Arial" panose="020B0604020202020204" pitchFamily="34" charset="0"/>
              </a:rPr>
              <a:t>lassen</a:t>
            </a:r>
            <a:r>
              <a:rPr sz="1200" b="0" dirty="0">
                <a:latin typeface="Georgia" panose="02040502050405020303" pitchFamily="18" charset="0"/>
                <a:cs typeface="Arial" panose="020B0604020202020204" pitchFamily="34" charset="0"/>
              </a:rPr>
              <a:t>.</a:t>
            </a:r>
            <a:r>
              <a:rPr lang="de-DE" sz="1200" b="0" dirty="0">
                <a:latin typeface="Georgia" panose="02040502050405020303" pitchFamily="18" charset="0"/>
                <a:cs typeface="Arial" panose="020B0604020202020204" pitchFamily="34" charset="0"/>
              </a:rPr>
              <a:t> </a:t>
            </a:r>
          </a:p>
          <a:p>
            <a:pPr marL="12700" marR="5080">
              <a:lnSpc>
                <a:spcPct val="100000"/>
              </a:lnSpc>
              <a:spcBef>
                <a:spcPts val="100"/>
              </a:spcBef>
            </a:pPr>
            <a:endParaRPr lang="de-DE" sz="1200" dirty="0">
              <a:latin typeface="Georgia" panose="02040502050405020303" pitchFamily="18" charset="0"/>
              <a:cs typeface="Arial" panose="020B0604020202020204" pitchFamily="34" charset="0"/>
            </a:endParaRPr>
          </a:p>
          <a:p>
            <a:pPr marL="12700" marR="5080">
              <a:lnSpc>
                <a:spcPct val="100000"/>
              </a:lnSpc>
              <a:spcBef>
                <a:spcPts val="100"/>
              </a:spcBef>
            </a:pPr>
            <a:r>
              <a:rPr lang="de-DE" sz="1200" b="1" dirty="0">
                <a:latin typeface="Georgia" panose="02040502050405020303" pitchFamily="18" charset="0"/>
                <a:cs typeface="Arial" panose="020B0604020202020204" pitchFamily="34" charset="0"/>
              </a:rPr>
              <a:t>3. </a:t>
            </a:r>
            <a:r>
              <a:rPr lang="de-DE" sz="1200" dirty="0">
                <a:latin typeface="Georgia" panose="02040502050405020303" pitchFamily="18" charset="0"/>
                <a:cs typeface="Arial" panose="020B0604020202020204" pitchFamily="34" charset="0"/>
              </a:rPr>
              <a:t>Speichern Sie mit </a:t>
            </a:r>
            <a:r>
              <a:rPr lang="de-DE" sz="1200" b="1" dirty="0">
                <a:latin typeface="Georgia" panose="02040502050405020303" pitchFamily="18" charset="0"/>
                <a:cs typeface="Arial" panose="020B0604020202020204" pitchFamily="34" charset="0"/>
              </a:rPr>
              <a:t>„Fertig“</a:t>
            </a:r>
            <a:r>
              <a:rPr lang="de-DE" sz="1200" dirty="0">
                <a:latin typeface="Georgia" panose="02040502050405020303" pitchFamily="18" charset="0"/>
                <a:cs typeface="Arial" panose="020B0604020202020204" pitchFamily="34" charset="0"/>
              </a:rPr>
              <a:t>.</a:t>
            </a:r>
            <a:endParaRPr sz="1200" dirty="0">
              <a:latin typeface="Georgia" panose="02040502050405020303" pitchFamily="18" charset="0"/>
              <a:cs typeface="Arial" panose="020B0604020202020204" pitchFamily="34" charset="0"/>
            </a:endParaRPr>
          </a:p>
        </p:txBody>
      </p:sp>
      <p:sp>
        <p:nvSpPr>
          <p:cNvPr id="17" name="Rechteck 16">
            <a:extLst>
              <a:ext uri="{FF2B5EF4-FFF2-40B4-BE49-F238E27FC236}">
                <a16:creationId xmlns:a16="http://schemas.microsoft.com/office/drawing/2014/main" id="{8245AAE7-1A50-EA93-3638-1F46EE231BB5}"/>
              </a:ext>
            </a:extLst>
          </p:cNvPr>
          <p:cNvSpPr/>
          <p:nvPr/>
        </p:nvSpPr>
        <p:spPr>
          <a:xfrm>
            <a:off x="7540493" y="1764000"/>
            <a:ext cx="1328588" cy="1569660"/>
          </a:xfrm>
          <a:prstGeom prst="rect">
            <a:avLst/>
          </a:prstGeom>
        </p:spPr>
        <p:txBody>
          <a:bodyPr wrap="square">
            <a:spAutoFit/>
          </a:bodyPr>
          <a:lstStyle/>
          <a:p>
            <a:r>
              <a:rPr lang="de-DE" sz="1200" b="1" dirty="0">
                <a:latin typeface="Georgia" panose="02040502050405020303" pitchFamily="18" charset="0"/>
                <a:cs typeface="Arial" panose="020B0604020202020204" pitchFamily="34" charset="0"/>
              </a:rPr>
              <a:t>4. </a:t>
            </a:r>
            <a:r>
              <a:rPr lang="de-DE" sz="1200" dirty="0">
                <a:latin typeface="Georgia" panose="02040502050405020303" pitchFamily="18" charset="0"/>
                <a:cs typeface="Arial" panose="020B0604020202020204" pitchFamily="34" charset="0"/>
              </a:rPr>
              <a:t>Notizen werden als Symbole in Ihren Glukose­-Diagrammen und in Ihrem Protokoll angezeigt.</a:t>
            </a:r>
          </a:p>
        </p:txBody>
      </p:sp>
      <p:sp>
        <p:nvSpPr>
          <p:cNvPr id="18" name="Abgerundetes Rechteck 17">
            <a:extLst>
              <a:ext uri="{FF2B5EF4-FFF2-40B4-BE49-F238E27FC236}">
                <a16:creationId xmlns:a16="http://schemas.microsoft.com/office/drawing/2014/main" id="{9396E9EB-0C01-26C8-FE2A-92A9C6EED466}"/>
              </a:ext>
            </a:extLst>
          </p:cNvPr>
          <p:cNvSpPr/>
          <p:nvPr/>
        </p:nvSpPr>
        <p:spPr>
          <a:xfrm>
            <a:off x="592306" y="3846911"/>
            <a:ext cx="1024771" cy="157042"/>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Abgerundetes Rechteck 18">
            <a:extLst>
              <a:ext uri="{FF2B5EF4-FFF2-40B4-BE49-F238E27FC236}">
                <a16:creationId xmlns:a16="http://schemas.microsoft.com/office/drawing/2014/main" id="{D914A37D-9685-B34D-8FEC-C5499DEC242C}"/>
              </a:ext>
            </a:extLst>
          </p:cNvPr>
          <p:cNvSpPr/>
          <p:nvPr/>
        </p:nvSpPr>
        <p:spPr>
          <a:xfrm>
            <a:off x="3764215" y="3972401"/>
            <a:ext cx="571726" cy="196154"/>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object 32">
            <a:extLst>
              <a:ext uri="{FF2B5EF4-FFF2-40B4-BE49-F238E27FC236}">
                <a16:creationId xmlns:a16="http://schemas.microsoft.com/office/drawing/2014/main" id="{D17E9160-FF14-C5D9-E38D-7184C6D3F30A}"/>
              </a:ext>
            </a:extLst>
          </p:cNvPr>
          <p:cNvSpPr/>
          <p:nvPr/>
        </p:nvSpPr>
        <p:spPr>
          <a:xfrm>
            <a:off x="3012890" y="2299440"/>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22" name="object 32">
            <a:extLst>
              <a:ext uri="{FF2B5EF4-FFF2-40B4-BE49-F238E27FC236}">
                <a16:creationId xmlns:a16="http://schemas.microsoft.com/office/drawing/2014/main" id="{4A7BBB07-9655-7E28-9B02-E23DE440EA9B}"/>
              </a:ext>
            </a:extLst>
          </p:cNvPr>
          <p:cNvSpPr/>
          <p:nvPr/>
        </p:nvSpPr>
        <p:spPr>
          <a:xfrm>
            <a:off x="3012890" y="3951853"/>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3" name="object 32">
            <a:extLst>
              <a:ext uri="{FF2B5EF4-FFF2-40B4-BE49-F238E27FC236}">
                <a16:creationId xmlns:a16="http://schemas.microsoft.com/office/drawing/2014/main" id="{47C4D7A5-3DD7-F7EA-9EA1-B6A72B7CA1DA}"/>
              </a:ext>
            </a:extLst>
          </p:cNvPr>
          <p:cNvSpPr/>
          <p:nvPr/>
        </p:nvSpPr>
        <p:spPr>
          <a:xfrm>
            <a:off x="6200895" y="2486553"/>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cxnSp>
        <p:nvCxnSpPr>
          <p:cNvPr id="24" name="Gerade Verbindung 23">
            <a:extLst>
              <a:ext uri="{FF2B5EF4-FFF2-40B4-BE49-F238E27FC236}">
                <a16:creationId xmlns:a16="http://schemas.microsoft.com/office/drawing/2014/main" id="{7622FD40-049B-A9F0-5AA2-5B2B823B7525}"/>
              </a:ext>
            </a:extLst>
          </p:cNvPr>
          <p:cNvCxnSpPr>
            <a:cxnSpLocks/>
          </p:cNvCxnSpPr>
          <p:nvPr/>
        </p:nvCxnSpPr>
        <p:spPr>
          <a:xfrm>
            <a:off x="2920529" y="1748508"/>
            <a:ext cx="0" cy="2623467"/>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B147ABF9-34C7-2F5A-DA4A-AA3FE6DA57F0}"/>
              </a:ext>
            </a:extLst>
          </p:cNvPr>
          <p:cNvCxnSpPr>
            <a:cxnSpLocks/>
          </p:cNvCxnSpPr>
          <p:nvPr/>
        </p:nvCxnSpPr>
        <p:spPr>
          <a:xfrm>
            <a:off x="6123210" y="1748508"/>
            <a:ext cx="0" cy="2623467"/>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
        <p:nvSpPr>
          <p:cNvPr id="26" name="Abgerundetes Rechteck 25">
            <a:extLst>
              <a:ext uri="{FF2B5EF4-FFF2-40B4-BE49-F238E27FC236}">
                <a16:creationId xmlns:a16="http://schemas.microsoft.com/office/drawing/2014/main" id="{A95FEAC8-B73A-D512-F9C3-73AF30C60B00}"/>
              </a:ext>
            </a:extLst>
          </p:cNvPr>
          <p:cNvSpPr/>
          <p:nvPr/>
        </p:nvSpPr>
        <p:spPr>
          <a:xfrm>
            <a:off x="7247010" y="2554756"/>
            <a:ext cx="187770" cy="154024"/>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Abgerundetes Rechteck 26">
            <a:extLst>
              <a:ext uri="{FF2B5EF4-FFF2-40B4-BE49-F238E27FC236}">
                <a16:creationId xmlns:a16="http://schemas.microsoft.com/office/drawing/2014/main" id="{1F39B98B-DABD-7732-2253-7A3567DEDEAF}"/>
              </a:ext>
            </a:extLst>
          </p:cNvPr>
          <p:cNvSpPr/>
          <p:nvPr/>
        </p:nvSpPr>
        <p:spPr>
          <a:xfrm>
            <a:off x="4174565" y="2356312"/>
            <a:ext cx="187770" cy="154024"/>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932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p:txBody>
          <a:bodyPr/>
          <a:lstStyle/>
          <a:p>
            <a:r>
              <a:rPr lang="de-DE" sz="1800" dirty="0"/>
              <a:t>So lassen sich Notizen zu einem bereits vergangenen Wert hinzufügen: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29</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400" dirty="0"/>
              <a:t>Nutzen Sie die Notizfunktion Ihrer </a:t>
            </a:r>
            <a:r>
              <a:rPr lang="de-DE" sz="2400" dirty="0" err="1"/>
              <a:t>FreeStyle</a:t>
            </a:r>
            <a:r>
              <a:rPr lang="de-DE" sz="2400" dirty="0"/>
              <a:t> Libre 3 App</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583113"/>
            <a:ext cx="8136000" cy="274637"/>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0" name="Grafik 9">
            <a:extLst>
              <a:ext uri="{FF2B5EF4-FFF2-40B4-BE49-F238E27FC236}">
                <a16:creationId xmlns:a16="http://schemas.microsoft.com/office/drawing/2014/main" id="{6C7F6C3D-447E-1663-9683-FC3B3C98C9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6757" y="1573200"/>
            <a:ext cx="1714840" cy="2996360"/>
          </a:xfrm>
          <a:prstGeom prst="rect">
            <a:avLst/>
          </a:prstGeom>
        </p:spPr>
      </p:pic>
      <p:pic>
        <p:nvPicPr>
          <p:cNvPr id="11" name="Grafik 10">
            <a:extLst>
              <a:ext uri="{FF2B5EF4-FFF2-40B4-BE49-F238E27FC236}">
                <a16:creationId xmlns:a16="http://schemas.microsoft.com/office/drawing/2014/main" id="{0351B321-77F0-477D-992A-4BD5CA81E5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158" y="1573200"/>
            <a:ext cx="1714839" cy="2996359"/>
          </a:xfrm>
          <a:prstGeom prst="rect">
            <a:avLst/>
          </a:prstGeom>
        </p:spPr>
      </p:pic>
      <p:sp>
        <p:nvSpPr>
          <p:cNvPr id="12" name="Inhaltsplatzhalter 2">
            <a:extLst>
              <a:ext uri="{FF2B5EF4-FFF2-40B4-BE49-F238E27FC236}">
                <a16:creationId xmlns:a16="http://schemas.microsoft.com/office/drawing/2014/main" id="{DB2A7B9E-E09D-7D37-C5CA-64754E6FC74D}"/>
              </a:ext>
            </a:extLst>
          </p:cNvPr>
          <p:cNvSpPr txBox="1">
            <a:spLocks/>
          </p:cNvSpPr>
          <p:nvPr/>
        </p:nvSpPr>
        <p:spPr>
          <a:xfrm>
            <a:off x="1860830" y="1828799"/>
            <a:ext cx="2487820" cy="2490039"/>
          </a:xfrm>
          <a:prstGeom prst="rect">
            <a:avLst/>
          </a:prstGeom>
        </p:spPr>
        <p:txBody>
          <a:bodyPr vert="horz" lIns="0" tIns="45720" rIns="91440" bIns="45720" rtlCol="0" anchor="t"/>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200" b="1" dirty="0">
                <a:latin typeface="Georgia"/>
                <a:cs typeface="Arial"/>
              </a:rPr>
              <a:t>1. </a:t>
            </a:r>
            <a:r>
              <a:rPr lang="de-DE" sz="1200" dirty="0">
                <a:latin typeface="Georgia"/>
                <a:cs typeface="Arial"/>
              </a:rPr>
              <a:t>Sie können Notizen </a:t>
            </a:r>
            <a:r>
              <a:rPr lang="de-DE" sz="1200" dirty="0" err="1">
                <a:latin typeface="Georgia"/>
                <a:cs typeface="Arial"/>
              </a:rPr>
              <a:t>für</a:t>
            </a:r>
            <a:r>
              <a:rPr lang="de-DE" sz="1200" dirty="0">
                <a:latin typeface="Georgia"/>
                <a:cs typeface="Arial"/>
              </a:rPr>
              <a:t> Zuckermesswerte, die in der Vergangenheit liegen, </a:t>
            </a:r>
            <a:r>
              <a:rPr lang="de-DE" sz="1200" dirty="0" err="1">
                <a:latin typeface="Georgia"/>
                <a:cs typeface="Arial"/>
              </a:rPr>
              <a:t>hinzufügen</a:t>
            </a:r>
            <a:r>
              <a:rPr lang="de-DE" sz="1200" dirty="0">
                <a:latin typeface="Georgia"/>
                <a:cs typeface="Arial"/>
              </a:rPr>
              <a:t>,</a:t>
            </a:r>
          </a:p>
          <a:p>
            <a:pPr algn="l"/>
            <a:r>
              <a:rPr lang="de-DE" sz="1200" dirty="0">
                <a:latin typeface="Georgia"/>
                <a:cs typeface="Arial"/>
              </a:rPr>
              <a:t>indem Sie im Protokoll auf </a:t>
            </a:r>
            <a:r>
              <a:rPr lang="de-DE" sz="1200" b="1" dirty="0">
                <a:latin typeface="Georgia"/>
                <a:cs typeface="Arial"/>
              </a:rPr>
              <a:t>„Notiz </a:t>
            </a:r>
            <a:r>
              <a:rPr lang="de-DE" sz="1200" b="1" dirty="0" err="1">
                <a:latin typeface="Georgia"/>
                <a:cs typeface="Arial"/>
              </a:rPr>
              <a:t>hinzufügen</a:t>
            </a:r>
            <a:r>
              <a:rPr lang="de-DE" sz="1200" b="1" dirty="0">
                <a:latin typeface="Georgia"/>
                <a:cs typeface="Arial"/>
              </a:rPr>
              <a:t>“ </a:t>
            </a:r>
            <a:r>
              <a:rPr lang="de-DE" sz="1200" dirty="0">
                <a:latin typeface="Georgia"/>
                <a:cs typeface="Arial"/>
              </a:rPr>
              <a:t>tippen.</a:t>
            </a:r>
          </a:p>
          <a:p>
            <a:pPr algn="l"/>
            <a:endParaRPr lang="de-DE" sz="1400" dirty="0"/>
          </a:p>
        </p:txBody>
      </p:sp>
      <p:sp>
        <p:nvSpPr>
          <p:cNvPr id="13" name="object 32">
            <a:extLst>
              <a:ext uri="{FF2B5EF4-FFF2-40B4-BE49-F238E27FC236}">
                <a16:creationId xmlns:a16="http://schemas.microsoft.com/office/drawing/2014/main" id="{E7FBF626-61AB-CF44-04CD-0A6766169D22}"/>
              </a:ext>
            </a:extLst>
          </p:cNvPr>
          <p:cNvSpPr/>
          <p:nvPr/>
        </p:nvSpPr>
        <p:spPr>
          <a:xfrm>
            <a:off x="304247" y="3950472"/>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1</a:t>
            </a:r>
          </a:p>
        </p:txBody>
      </p:sp>
      <p:sp>
        <p:nvSpPr>
          <p:cNvPr id="15" name="Abgerundetes Rechteck 14">
            <a:extLst>
              <a:ext uri="{FF2B5EF4-FFF2-40B4-BE49-F238E27FC236}">
                <a16:creationId xmlns:a16="http://schemas.microsoft.com/office/drawing/2014/main" id="{7D63D3ED-B967-BFC1-F5A4-A2FB95AD708B}"/>
              </a:ext>
            </a:extLst>
          </p:cNvPr>
          <p:cNvSpPr/>
          <p:nvPr/>
        </p:nvSpPr>
        <p:spPr>
          <a:xfrm>
            <a:off x="5222981" y="2446109"/>
            <a:ext cx="1042392" cy="162153"/>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6" name="object 32">
            <a:extLst>
              <a:ext uri="{FF2B5EF4-FFF2-40B4-BE49-F238E27FC236}">
                <a16:creationId xmlns:a16="http://schemas.microsoft.com/office/drawing/2014/main" id="{C03A97DA-DDFF-855C-787D-03EC70168475}"/>
              </a:ext>
            </a:extLst>
          </p:cNvPr>
          <p:cNvSpPr/>
          <p:nvPr/>
        </p:nvSpPr>
        <p:spPr>
          <a:xfrm>
            <a:off x="4929708" y="2417634"/>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cxnSp>
        <p:nvCxnSpPr>
          <p:cNvPr id="17" name="Gerade Verbindung 16">
            <a:extLst>
              <a:ext uri="{FF2B5EF4-FFF2-40B4-BE49-F238E27FC236}">
                <a16:creationId xmlns:a16="http://schemas.microsoft.com/office/drawing/2014/main" id="{7B07D831-284B-E428-D3F1-73C78922FDFE}"/>
              </a:ext>
            </a:extLst>
          </p:cNvPr>
          <p:cNvCxnSpPr>
            <a:cxnSpLocks/>
          </p:cNvCxnSpPr>
          <p:nvPr/>
        </p:nvCxnSpPr>
        <p:spPr>
          <a:xfrm>
            <a:off x="4562767" y="1748508"/>
            <a:ext cx="0" cy="2623467"/>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
        <p:nvSpPr>
          <p:cNvPr id="18" name="Inhaltsplatzhalter 2">
            <a:extLst>
              <a:ext uri="{FF2B5EF4-FFF2-40B4-BE49-F238E27FC236}">
                <a16:creationId xmlns:a16="http://schemas.microsoft.com/office/drawing/2014/main" id="{914FC9D1-7F4A-F76F-833C-90B28909BB00}"/>
              </a:ext>
            </a:extLst>
          </p:cNvPr>
          <p:cNvSpPr txBox="1">
            <a:spLocks/>
          </p:cNvSpPr>
          <p:nvPr/>
        </p:nvSpPr>
        <p:spPr>
          <a:xfrm>
            <a:off x="6450586" y="1828799"/>
            <a:ext cx="2198170" cy="249003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2700" marR="5080">
              <a:lnSpc>
                <a:spcPct val="100000"/>
              </a:lnSpc>
              <a:spcBef>
                <a:spcPts val="100"/>
              </a:spcBef>
            </a:pPr>
            <a:r>
              <a:rPr lang="de-DE" sz="1200" b="1" spc="-5" dirty="0">
                <a:latin typeface="Georgia" panose="02040502050405020303" pitchFamily="18" charset="0"/>
                <a:cs typeface="Arial" panose="020B0604020202020204" pitchFamily="34" charset="0"/>
              </a:rPr>
              <a:t>2. </a:t>
            </a:r>
            <a:r>
              <a:rPr lang="de-DE" sz="1200" spc="-5" dirty="0">
                <a:latin typeface="Georgia" panose="02040502050405020303" pitchFamily="18" charset="0"/>
                <a:cs typeface="Arial" panose="020B0604020202020204" pitchFamily="34" charset="0"/>
              </a:rPr>
              <a:t>Wählen Sie die Uhrzeit aus, wann die Notiz an dem ausgewählten Tag hinzugefügt werden soll. </a:t>
            </a:r>
            <a:endParaRPr lang="de-DE" sz="1200" dirty="0">
              <a:latin typeface="Georgia" panose="02040502050405020303" pitchFamily="18" charset="0"/>
              <a:cs typeface="Arial" panose="020B0604020202020204" pitchFamily="34" charset="0"/>
            </a:endParaRPr>
          </a:p>
        </p:txBody>
      </p:sp>
      <p:sp>
        <p:nvSpPr>
          <p:cNvPr id="19" name="Abgerundetes Rechteck 18">
            <a:extLst>
              <a:ext uri="{FF2B5EF4-FFF2-40B4-BE49-F238E27FC236}">
                <a16:creationId xmlns:a16="http://schemas.microsoft.com/office/drawing/2014/main" id="{879028F8-6ADB-06E9-B2C3-5C6E255BDF9A}"/>
              </a:ext>
            </a:extLst>
          </p:cNvPr>
          <p:cNvSpPr/>
          <p:nvPr/>
        </p:nvSpPr>
        <p:spPr>
          <a:xfrm>
            <a:off x="566971" y="3967491"/>
            <a:ext cx="1116285" cy="209222"/>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259227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Im Haus, Kleidung, Wand enthält.&#10;&#10;KI-generierte Inhalte können fehlerhaft sein.">
            <a:extLst>
              <a:ext uri="{FF2B5EF4-FFF2-40B4-BE49-F238E27FC236}">
                <a16:creationId xmlns:a16="http://schemas.microsoft.com/office/drawing/2014/main" id="{ABDBCB69-2547-6000-D275-2F073DA08E90}"/>
              </a:ext>
            </a:extLst>
          </p:cNvPr>
          <p:cNvPicPr>
            <a:picLocks noChangeAspect="1"/>
          </p:cNvPicPr>
          <p:nvPr/>
        </p:nvPicPr>
        <p:blipFill>
          <a:blip r:embed="rId2">
            <a:extLst>
              <a:ext uri="{28A0092B-C50C-407E-A947-70E740481C1C}">
                <a14:useLocalDpi xmlns:a14="http://schemas.microsoft.com/office/drawing/2010/main" val="0"/>
              </a:ext>
            </a:extLst>
          </a:blip>
          <a:srcRect b="20639"/>
          <a:stretch/>
        </p:blipFill>
        <p:spPr>
          <a:xfrm>
            <a:off x="4823780" y="0"/>
            <a:ext cx="4320748" cy="5143500"/>
          </a:xfrm>
          <a:prstGeom prst="rect">
            <a:avLst/>
          </a:prstGeom>
        </p:spPr>
      </p:pic>
      <p:sp>
        <p:nvSpPr>
          <p:cNvPr id="16" name="Text Placeholder 15">
            <a:extLst>
              <a:ext uri="{FF2B5EF4-FFF2-40B4-BE49-F238E27FC236}">
                <a16:creationId xmlns:a16="http://schemas.microsoft.com/office/drawing/2014/main" id="{83BF4038-DD07-4AAD-967B-8FF680D96B21}"/>
              </a:ext>
            </a:extLst>
          </p:cNvPr>
          <p:cNvSpPr>
            <a:spLocks noGrp="1"/>
          </p:cNvSpPr>
          <p:nvPr>
            <p:ph type="body" sz="quarter" idx="18"/>
          </p:nvPr>
        </p:nvSpPr>
        <p:spPr/>
        <p:txBody>
          <a:bodyPr/>
          <a:lstStyle/>
          <a:p>
            <a:r>
              <a:rPr lang="de-DE" dirty="0"/>
              <a:t>Der </a:t>
            </a:r>
            <a:r>
              <a:rPr lang="de-DE" dirty="0" err="1"/>
              <a:t>FreeStyle</a:t>
            </a:r>
            <a:r>
              <a:rPr lang="de-DE" dirty="0"/>
              <a:t> Libre Kundenservice</a:t>
            </a:r>
          </a:p>
        </p:txBody>
      </p:sp>
      <p:sp>
        <p:nvSpPr>
          <p:cNvPr id="6" name="Text Placeholder 5">
            <a:extLst>
              <a:ext uri="{FF2B5EF4-FFF2-40B4-BE49-F238E27FC236}">
                <a16:creationId xmlns:a16="http://schemas.microsoft.com/office/drawing/2014/main" id="{6C74E473-0EF6-4D0E-9BEB-B1A19ACFAC16}"/>
              </a:ext>
            </a:extLst>
          </p:cNvPr>
          <p:cNvSpPr>
            <a:spLocks noGrp="1"/>
          </p:cNvSpPr>
          <p:nvPr>
            <p:ph type="body" sz="quarter" idx="13"/>
          </p:nvPr>
        </p:nvSpPr>
        <p:spPr>
          <a:xfrm>
            <a:off x="503238" y="1368000"/>
            <a:ext cx="4137128" cy="320040"/>
          </a:xfrm>
        </p:spPr>
        <p:txBody>
          <a:bodyPr/>
          <a:lstStyle/>
          <a:p>
            <a:r>
              <a:rPr lang="de-DE" altLang="de-DE" sz="1600" dirty="0"/>
              <a:t>Bei allen anderen Fragen wenden Sie sich bitte an unseren Kundendienst unter:</a:t>
            </a:r>
            <a:endParaRPr lang="en-US" dirty="0">
              <a:solidFill>
                <a:srgbClr val="001489"/>
              </a:solidFill>
            </a:endParaRPr>
          </a:p>
        </p:txBody>
      </p:sp>
      <p:sp>
        <p:nvSpPr>
          <p:cNvPr id="17" name="Content Placeholder 16">
            <a:extLst>
              <a:ext uri="{FF2B5EF4-FFF2-40B4-BE49-F238E27FC236}">
                <a16:creationId xmlns:a16="http://schemas.microsoft.com/office/drawing/2014/main" id="{54908F86-D94D-4CB2-B51A-89B5B5AA789F}"/>
              </a:ext>
            </a:extLst>
          </p:cNvPr>
          <p:cNvSpPr>
            <a:spLocks noGrp="1"/>
          </p:cNvSpPr>
          <p:nvPr>
            <p:ph sz="quarter" idx="20"/>
          </p:nvPr>
        </p:nvSpPr>
        <p:spPr>
          <a:xfrm>
            <a:off x="502919" y="2502568"/>
            <a:ext cx="3817301" cy="467514"/>
          </a:xfrm>
        </p:spPr>
        <p:txBody>
          <a:bodyPr/>
          <a:lstStyle/>
          <a:p>
            <a:pPr marL="23031">
              <a:spcBef>
                <a:spcPts val="60"/>
              </a:spcBef>
            </a:pPr>
            <a:r>
              <a:rPr lang="de-DE" sz="1200" spc="-6" dirty="0">
                <a:solidFill>
                  <a:srgbClr val="231F20"/>
                </a:solidFill>
                <a:latin typeface="Georgia" panose="02040502050405020303" pitchFamily="18" charset="0"/>
                <a:cs typeface="Calibri" panose="020F0502020204030204" pitchFamily="34" charset="0"/>
              </a:rPr>
              <a:t>Montag bis Freitag erreichbar von 8:00 bis 18:00 Uhr. Kostenlos aus dem deutschen Festnetz sowie dem deutschen Mobilfunknetz im Inland.</a:t>
            </a:r>
            <a:endParaRPr lang="de-DE" sz="1200" dirty="0">
              <a:latin typeface="Georgia" panose="02040502050405020303" pitchFamily="18" charset="0"/>
              <a:cs typeface="Calibri" panose="020F0502020204030204" pitchFamily="34" charset="0"/>
            </a:endParaRPr>
          </a:p>
        </p:txBody>
      </p:sp>
      <p:sp>
        <p:nvSpPr>
          <p:cNvPr id="19" name="Content Placeholder 18">
            <a:extLst>
              <a:ext uri="{FF2B5EF4-FFF2-40B4-BE49-F238E27FC236}">
                <a16:creationId xmlns:a16="http://schemas.microsoft.com/office/drawing/2014/main" id="{79256672-D614-4D59-A29B-3554A0C9EE88}"/>
              </a:ext>
            </a:extLst>
          </p:cNvPr>
          <p:cNvSpPr>
            <a:spLocks noGrp="1"/>
          </p:cNvSpPr>
          <p:nvPr>
            <p:ph sz="quarter" idx="22"/>
          </p:nvPr>
        </p:nvSpPr>
        <p:spPr>
          <a:xfrm>
            <a:off x="1101216" y="3676676"/>
            <a:ext cx="3219004" cy="336368"/>
          </a:xfrm>
        </p:spPr>
        <p:txBody>
          <a:bodyPr/>
          <a:lstStyle/>
          <a:p>
            <a:pPr marL="7677">
              <a:spcBef>
                <a:spcPts val="60"/>
              </a:spcBef>
            </a:pPr>
            <a:r>
              <a:rPr lang="de-DE" sz="1600" b="1" spc="150" dirty="0" err="1">
                <a:cs typeface="Calibri" panose="020F0502020204030204" pitchFamily="34" charset="0"/>
              </a:rPr>
              <a:t>www.FreeStyleLibre.de</a:t>
            </a:r>
            <a:endParaRPr lang="de-DE" sz="1600" b="1" spc="150" dirty="0">
              <a:cs typeface="Calibri" panose="020F0502020204030204" pitchFamily="34" charset="0"/>
            </a:endParaRPr>
          </a:p>
        </p:txBody>
      </p:sp>
      <p:sp>
        <p:nvSpPr>
          <p:cNvPr id="4" name="Date Placeholder 3">
            <a:extLst>
              <a:ext uri="{FF2B5EF4-FFF2-40B4-BE49-F238E27FC236}">
                <a16:creationId xmlns:a16="http://schemas.microsoft.com/office/drawing/2014/main" id="{1B038C32-E802-4F5C-847A-3B455F5EFA22}"/>
              </a:ext>
            </a:extLst>
          </p:cNvPr>
          <p:cNvSpPr>
            <a:spLocks noGrp="1"/>
          </p:cNvSpPr>
          <p:nvPr>
            <p:ph type="dt" sz="half" idx="23"/>
          </p:nvPr>
        </p:nvSpPr>
        <p:spPr/>
        <p:txBody>
          <a:bodyPr/>
          <a:lstStyle/>
          <a:p>
            <a:fld id="{2A5E5EE2-FA86-4747-9FC5-54AB43A5B6DB}" type="datetime5">
              <a:rPr lang="en-US" smtClean="0">
                <a:solidFill>
                  <a:schemeClr val="bg1"/>
                </a:solidFill>
              </a:rPr>
              <a:t>20-May-25</a:t>
            </a:fld>
            <a:endParaRPr lang="en-IN" dirty="0">
              <a:solidFill>
                <a:schemeClr val="bg1"/>
              </a:solidFill>
            </a:endParaRPr>
          </a:p>
        </p:txBody>
      </p:sp>
      <p:sp>
        <p:nvSpPr>
          <p:cNvPr id="9" name="Slide Number Placeholder 8">
            <a:extLst>
              <a:ext uri="{FF2B5EF4-FFF2-40B4-BE49-F238E27FC236}">
                <a16:creationId xmlns:a16="http://schemas.microsoft.com/office/drawing/2014/main" id="{3879705B-C333-4165-8B85-A89C3F277052}"/>
              </a:ext>
            </a:extLst>
          </p:cNvPr>
          <p:cNvSpPr>
            <a:spLocks noGrp="1"/>
          </p:cNvSpPr>
          <p:nvPr>
            <p:ph type="sldNum" sz="quarter" idx="25"/>
          </p:nvPr>
        </p:nvSpPr>
        <p:spPr/>
        <p:txBody>
          <a:bodyPr/>
          <a:lstStyle/>
          <a:p>
            <a:r>
              <a:rPr lang="en-IN" dirty="0">
                <a:solidFill>
                  <a:schemeClr val="bg1"/>
                </a:solidFill>
              </a:rPr>
              <a:t>|    </a:t>
            </a:r>
            <a:fld id="{7B2119CD-3B2D-4CEB-B404-D2E3F8CD6D69}" type="slidenum">
              <a:rPr lang="en-IN" smtClean="0">
                <a:solidFill>
                  <a:schemeClr val="bg1"/>
                </a:solidFill>
              </a:rPr>
              <a:pPr/>
              <a:t>3</a:t>
            </a:fld>
            <a:endParaRPr lang="en-IN" dirty="0">
              <a:solidFill>
                <a:schemeClr val="bg1"/>
              </a:solidFill>
            </a:endParaRPr>
          </a:p>
        </p:txBody>
      </p:sp>
      <p:sp>
        <p:nvSpPr>
          <p:cNvPr id="10" name="Title 9">
            <a:extLst>
              <a:ext uri="{FF2B5EF4-FFF2-40B4-BE49-F238E27FC236}">
                <a16:creationId xmlns:a16="http://schemas.microsoft.com/office/drawing/2014/main" id="{3742C4C8-9507-4005-8C0E-9317CD38B5F3}"/>
              </a:ext>
            </a:extLst>
          </p:cNvPr>
          <p:cNvSpPr>
            <a:spLocks noGrp="1"/>
          </p:cNvSpPr>
          <p:nvPr>
            <p:ph type="title"/>
          </p:nvPr>
        </p:nvSpPr>
        <p:spPr>
          <a:xfrm>
            <a:off x="502919" y="569594"/>
            <a:ext cx="4137447" cy="390526"/>
          </a:xfrm>
        </p:spPr>
        <p:txBody>
          <a:bodyPr/>
          <a:lstStyle/>
          <a:p>
            <a:r>
              <a:rPr lang="en-IN" sz="1400" dirty="0">
                <a:solidFill>
                  <a:schemeClr val="tx1"/>
                </a:solidFill>
              </a:rPr>
              <a:t>In </a:t>
            </a:r>
            <a:r>
              <a:rPr lang="en-IN" sz="1400" dirty="0" err="1">
                <a:solidFill>
                  <a:schemeClr val="tx1"/>
                </a:solidFill>
              </a:rPr>
              <a:t>diesem</a:t>
            </a:r>
            <a:r>
              <a:rPr lang="en-IN" sz="1400" dirty="0">
                <a:solidFill>
                  <a:schemeClr val="tx1"/>
                </a:solidFill>
              </a:rPr>
              <a:t> Webinar </a:t>
            </a:r>
            <a:r>
              <a:rPr lang="en-IN" sz="1400" dirty="0" err="1">
                <a:solidFill>
                  <a:schemeClr val="tx1"/>
                </a:solidFill>
              </a:rPr>
              <a:t>können</a:t>
            </a:r>
            <a:r>
              <a:rPr lang="en-IN" sz="1400" dirty="0">
                <a:solidFill>
                  <a:schemeClr val="tx1"/>
                </a:solidFill>
              </a:rPr>
              <a:t> </a:t>
            </a:r>
            <a:r>
              <a:rPr lang="en-IN" sz="1400" dirty="0" err="1">
                <a:solidFill>
                  <a:schemeClr val="tx1"/>
                </a:solidFill>
              </a:rPr>
              <a:t>ausschließlich</a:t>
            </a:r>
            <a:r>
              <a:rPr lang="en-IN" sz="1400" dirty="0">
                <a:solidFill>
                  <a:schemeClr val="tx1"/>
                </a:solidFill>
              </a:rPr>
              <a:t> </a:t>
            </a:r>
            <a:r>
              <a:rPr lang="en-IN" sz="1400" dirty="0" err="1">
                <a:solidFill>
                  <a:schemeClr val="tx1"/>
                </a:solidFill>
              </a:rPr>
              <a:t>Fragen</a:t>
            </a:r>
            <a:r>
              <a:rPr lang="en-IN" sz="1400" dirty="0">
                <a:solidFill>
                  <a:schemeClr val="tx1"/>
                </a:solidFill>
              </a:rPr>
              <a:t> </a:t>
            </a:r>
            <a:r>
              <a:rPr lang="en-IN" sz="1400" dirty="0" err="1">
                <a:solidFill>
                  <a:schemeClr val="tx1"/>
                </a:solidFill>
              </a:rPr>
              <a:t>zur</a:t>
            </a:r>
            <a:r>
              <a:rPr lang="en-IN" sz="1400" dirty="0">
                <a:solidFill>
                  <a:schemeClr val="tx1"/>
                </a:solidFill>
              </a:rPr>
              <a:t> </a:t>
            </a:r>
            <a:r>
              <a:rPr lang="en-IN" sz="1400" dirty="0" err="1">
                <a:solidFill>
                  <a:schemeClr val="tx1"/>
                </a:solidFill>
              </a:rPr>
              <a:t>technischen</a:t>
            </a:r>
            <a:r>
              <a:rPr lang="en-IN" sz="1400" dirty="0">
                <a:solidFill>
                  <a:schemeClr val="tx1"/>
                </a:solidFill>
              </a:rPr>
              <a:t> </a:t>
            </a:r>
            <a:r>
              <a:rPr lang="en-IN" sz="1400" dirty="0" err="1">
                <a:solidFill>
                  <a:schemeClr val="tx1"/>
                </a:solidFill>
              </a:rPr>
              <a:t>Handhabung</a:t>
            </a:r>
            <a:r>
              <a:rPr lang="en-IN" sz="1400" dirty="0">
                <a:solidFill>
                  <a:schemeClr val="tx1"/>
                </a:solidFill>
              </a:rPr>
              <a:t> der </a:t>
            </a:r>
            <a:r>
              <a:rPr lang="en-IN" sz="1400" dirty="0" err="1">
                <a:solidFill>
                  <a:schemeClr val="tx1"/>
                </a:solidFill>
              </a:rPr>
              <a:t>FreeStyle</a:t>
            </a:r>
            <a:r>
              <a:rPr lang="en-IN" sz="1400" dirty="0">
                <a:solidFill>
                  <a:schemeClr val="tx1"/>
                </a:solidFill>
              </a:rPr>
              <a:t> Libre </a:t>
            </a:r>
            <a:r>
              <a:rPr lang="en-IN" sz="1400" dirty="0" err="1">
                <a:solidFill>
                  <a:schemeClr val="tx1"/>
                </a:solidFill>
              </a:rPr>
              <a:t>Messsysteme</a:t>
            </a:r>
            <a:r>
              <a:rPr lang="en-IN" sz="1400" dirty="0">
                <a:solidFill>
                  <a:schemeClr val="tx1"/>
                </a:solidFill>
              </a:rPr>
              <a:t> </a:t>
            </a:r>
            <a:r>
              <a:rPr lang="en-IN" sz="1400" dirty="0" err="1">
                <a:solidFill>
                  <a:schemeClr val="tx1"/>
                </a:solidFill>
              </a:rPr>
              <a:t>beantwortet</a:t>
            </a:r>
            <a:r>
              <a:rPr lang="en-IN" sz="1400" dirty="0">
                <a:solidFill>
                  <a:schemeClr val="tx1"/>
                </a:solidFill>
              </a:rPr>
              <a:t> </a:t>
            </a:r>
            <a:r>
              <a:rPr lang="en-IN" sz="1400" dirty="0" err="1">
                <a:solidFill>
                  <a:schemeClr val="tx1"/>
                </a:solidFill>
              </a:rPr>
              <a:t>werden</a:t>
            </a:r>
            <a:r>
              <a:rPr lang="en-IN" sz="1400" dirty="0">
                <a:solidFill>
                  <a:schemeClr val="tx1"/>
                </a:solidFill>
              </a:rPr>
              <a:t>.</a:t>
            </a:r>
          </a:p>
        </p:txBody>
      </p:sp>
      <p:sp>
        <p:nvSpPr>
          <p:cNvPr id="5" name="Textplatzhalter 4">
            <a:extLst>
              <a:ext uri="{FF2B5EF4-FFF2-40B4-BE49-F238E27FC236}">
                <a16:creationId xmlns:a16="http://schemas.microsoft.com/office/drawing/2014/main" id="{E9A25A68-0D20-CF9D-BC0A-521DAEAF6470}"/>
              </a:ext>
            </a:extLst>
          </p:cNvPr>
          <p:cNvSpPr>
            <a:spLocks noGrp="1"/>
          </p:cNvSpPr>
          <p:nvPr>
            <p:ph type="body" sz="quarter" idx="11"/>
          </p:nvPr>
        </p:nvSpPr>
        <p:spPr/>
        <p:txBody>
          <a:bodyPr/>
          <a:lstStyle/>
          <a:p>
            <a:endParaRPr lang="de-DE" dirty="0"/>
          </a:p>
        </p:txBody>
      </p:sp>
      <p:sp>
        <p:nvSpPr>
          <p:cNvPr id="7" name="Textplatzhalter 6">
            <a:extLst>
              <a:ext uri="{FF2B5EF4-FFF2-40B4-BE49-F238E27FC236}">
                <a16:creationId xmlns:a16="http://schemas.microsoft.com/office/drawing/2014/main" id="{BC5B38A0-0BF6-38C5-4D3C-94EDAC4DFD0A}"/>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latin typeface="+mn-lt"/>
            </a:endParaRPr>
          </a:p>
        </p:txBody>
      </p:sp>
      <p:sp>
        <p:nvSpPr>
          <p:cNvPr id="21" name="object 15">
            <a:extLst>
              <a:ext uri="{FF2B5EF4-FFF2-40B4-BE49-F238E27FC236}">
                <a16:creationId xmlns:a16="http://schemas.microsoft.com/office/drawing/2014/main" id="{75F5FAD7-ECA6-A943-5298-267DBEDA7F03}"/>
              </a:ext>
            </a:extLst>
          </p:cNvPr>
          <p:cNvSpPr txBox="1"/>
          <p:nvPr/>
        </p:nvSpPr>
        <p:spPr>
          <a:xfrm>
            <a:off x="1101216" y="1961407"/>
            <a:ext cx="3219004" cy="407863"/>
          </a:xfrm>
          <a:prstGeom prst="rect">
            <a:avLst/>
          </a:prstGeom>
        </p:spPr>
        <p:txBody>
          <a:bodyPr vert="horz" wrap="square" lIns="0" tIns="7678" rIns="0" bIns="0" rtlCol="0">
            <a:spAutoFit/>
          </a:bodyPr>
          <a:lstStyle/>
          <a:p>
            <a:pPr marL="7677">
              <a:spcBef>
                <a:spcPts val="60"/>
              </a:spcBef>
            </a:pPr>
            <a:r>
              <a:rPr lang="de-DE" sz="2600" b="1" spc="-9" dirty="0">
                <a:latin typeface="+mj-lt"/>
                <a:cs typeface="Calibri" panose="020F0502020204030204" pitchFamily="34" charset="0"/>
              </a:rPr>
              <a:t>0800 – 519 9 519</a:t>
            </a:r>
            <a:endParaRPr lang="de-DE" sz="2600" b="1" dirty="0">
              <a:latin typeface="+mj-lt"/>
              <a:cs typeface="Calibri" panose="020F0502020204030204" pitchFamily="34" charset="0"/>
            </a:endParaRPr>
          </a:p>
        </p:txBody>
      </p:sp>
      <p:pic>
        <p:nvPicPr>
          <p:cNvPr id="24" name="Grafik 23">
            <a:extLst>
              <a:ext uri="{FF2B5EF4-FFF2-40B4-BE49-F238E27FC236}">
                <a16:creationId xmlns:a16="http://schemas.microsoft.com/office/drawing/2014/main" id="{20FBA429-A35C-2526-DB3C-DF074E08CC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16" y="1901577"/>
            <a:ext cx="498287" cy="498287"/>
          </a:xfrm>
          <a:prstGeom prst="rect">
            <a:avLst/>
          </a:prstGeom>
        </p:spPr>
      </p:pic>
      <p:sp>
        <p:nvSpPr>
          <p:cNvPr id="26" name="Textplatzhalter 25">
            <a:extLst>
              <a:ext uri="{FF2B5EF4-FFF2-40B4-BE49-F238E27FC236}">
                <a16:creationId xmlns:a16="http://schemas.microsoft.com/office/drawing/2014/main" id="{3D809ADB-5FD3-07EF-8B6C-FDDE56A58FEC}"/>
              </a:ext>
            </a:extLst>
          </p:cNvPr>
          <p:cNvSpPr>
            <a:spLocks noGrp="1"/>
          </p:cNvSpPr>
          <p:nvPr>
            <p:ph type="body" sz="quarter" idx="21"/>
          </p:nvPr>
        </p:nvSpPr>
        <p:spPr>
          <a:xfrm>
            <a:off x="503238" y="3237576"/>
            <a:ext cx="4068762" cy="320040"/>
          </a:xfrm>
        </p:spPr>
        <p:txBody>
          <a:bodyPr/>
          <a:lstStyle/>
          <a:p>
            <a:r>
              <a:rPr lang="de-DE" dirty="0"/>
              <a:t>Für mehr Informationen besuchen sie: </a:t>
            </a:r>
          </a:p>
        </p:txBody>
      </p:sp>
      <p:pic>
        <p:nvPicPr>
          <p:cNvPr id="27" name="Grafik 26">
            <a:extLst>
              <a:ext uri="{FF2B5EF4-FFF2-40B4-BE49-F238E27FC236}">
                <a16:creationId xmlns:a16="http://schemas.microsoft.com/office/drawing/2014/main" id="{ABBDE387-18BB-4A07-30AD-C0D97F77F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0116" y="3550915"/>
            <a:ext cx="498287" cy="498287"/>
          </a:xfrm>
          <a:prstGeom prst="rect">
            <a:avLst/>
          </a:prstGeom>
        </p:spPr>
      </p:pic>
    </p:spTree>
    <p:extLst>
      <p:ext uri="{BB962C8B-B14F-4D97-AF65-F5344CB8AC3E}">
        <p14:creationId xmlns:p14="http://schemas.microsoft.com/office/powerpoint/2010/main" val="101176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p:txBody>
          <a:bodyPr/>
          <a:lstStyle/>
          <a:p>
            <a:r>
              <a:rPr lang="de-DE" sz="1800" dirty="0"/>
              <a:t>So lassen sich Notizen zu einem bereits vergangenen Wert hinzufügen: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30</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400" dirty="0"/>
              <a:t>Nutzen Sie die Notizfunktion Ihrer </a:t>
            </a:r>
            <a:r>
              <a:rPr lang="de-DE" sz="2400" dirty="0" err="1"/>
              <a:t>FreeStyle</a:t>
            </a:r>
            <a:r>
              <a:rPr lang="de-DE" sz="2400" dirty="0"/>
              <a:t> Libre 3 App</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568400"/>
            <a:ext cx="8136000" cy="289350"/>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0" name="Inhaltsplatzhalter 2">
            <a:extLst>
              <a:ext uri="{FF2B5EF4-FFF2-40B4-BE49-F238E27FC236}">
                <a16:creationId xmlns:a16="http://schemas.microsoft.com/office/drawing/2014/main" id="{7B291BAF-6D6D-2954-D184-18A7B6915E04}"/>
              </a:ext>
            </a:extLst>
          </p:cNvPr>
          <p:cNvSpPr txBox="1">
            <a:spLocks/>
          </p:cNvSpPr>
          <p:nvPr/>
        </p:nvSpPr>
        <p:spPr>
          <a:xfrm>
            <a:off x="1860830" y="1828799"/>
            <a:ext cx="2487820" cy="2490039"/>
          </a:xfrm>
          <a:prstGeom prst="rect">
            <a:avLst/>
          </a:prstGeom>
        </p:spPr>
        <p:txBody>
          <a:bodyPr vert="horz" lIns="0" tIns="45720" rIns="91440" bIns="45720" rtlCol="0" anchor="t"/>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gn="l">
              <a:spcBef>
                <a:spcPts val="100"/>
              </a:spcBef>
            </a:pPr>
            <a:r>
              <a:rPr lang="de-DE" sz="1200" b="1" spc="-5" dirty="0">
                <a:latin typeface="Georgia"/>
                <a:cs typeface="Arial"/>
              </a:rPr>
              <a:t>3. </a:t>
            </a:r>
            <a:r>
              <a:rPr lang="de-DE" sz="1200" spc="-5" dirty="0">
                <a:latin typeface="Georgia"/>
                <a:cs typeface="Arial"/>
              </a:rPr>
              <a:t>Markieren </a:t>
            </a:r>
            <a:r>
              <a:rPr lang="de-DE" sz="1200" dirty="0">
                <a:latin typeface="Georgia"/>
                <a:cs typeface="Arial"/>
              </a:rPr>
              <a:t>Sie das </a:t>
            </a:r>
            <a:r>
              <a:rPr lang="de-DE" sz="1200" dirty="0">
                <a:latin typeface="Georgia"/>
                <a:cs typeface="HelveticaNeueLT Pro 55 Roman"/>
              </a:rPr>
              <a:t>Kontroll-kästchen </a:t>
            </a:r>
            <a:r>
              <a:rPr lang="de-DE" sz="1200" dirty="0">
                <a:latin typeface="Georgia"/>
                <a:cs typeface="Arial"/>
              </a:rPr>
              <a:t>neben den Notizen, welche Sie hinzufügen möchten, und tragen Sie den Wert ein.</a:t>
            </a:r>
            <a:r>
              <a:rPr lang="de-DE" sz="1200" spc="-80" dirty="0">
                <a:latin typeface="Georgia"/>
                <a:cs typeface="Arial"/>
              </a:rPr>
              <a:t> </a:t>
            </a:r>
            <a:r>
              <a:rPr lang="de-DE" sz="1200" spc="-5" dirty="0">
                <a:latin typeface="Georgia"/>
                <a:cs typeface="Arial"/>
              </a:rPr>
              <a:t>Berühren </a:t>
            </a:r>
            <a:r>
              <a:rPr lang="de-DE" sz="1200" dirty="0">
                <a:latin typeface="Georgia"/>
                <a:cs typeface="Arial"/>
              </a:rPr>
              <a:t>Sie den </a:t>
            </a:r>
            <a:r>
              <a:rPr lang="de-DE" sz="1200" dirty="0">
                <a:latin typeface="Georgia"/>
                <a:cs typeface="HelveticaNeueLT Pro 55 Roman"/>
              </a:rPr>
              <a:t>Pfeil nach unten</a:t>
            </a:r>
            <a:r>
              <a:rPr lang="de-DE" sz="1200" dirty="0">
                <a:latin typeface="Georgia"/>
                <a:cs typeface="Arial"/>
              </a:rPr>
              <a:t>, um </a:t>
            </a:r>
            <a:r>
              <a:rPr lang="de-DE" sz="1200" spc="-5" dirty="0">
                <a:latin typeface="Georgia"/>
                <a:cs typeface="Arial"/>
              </a:rPr>
              <a:t>weitere </a:t>
            </a:r>
            <a:r>
              <a:rPr lang="de-DE" sz="1200" dirty="0">
                <a:latin typeface="Georgia"/>
                <a:cs typeface="Arial"/>
              </a:rPr>
              <a:t>Notizenoptionen anzeigen zu</a:t>
            </a:r>
            <a:r>
              <a:rPr lang="de-DE" sz="1200" spc="-5" dirty="0">
                <a:latin typeface="Georgia"/>
                <a:cs typeface="Arial"/>
              </a:rPr>
              <a:t> </a:t>
            </a:r>
            <a:r>
              <a:rPr lang="de-DE" sz="1200" dirty="0">
                <a:latin typeface="Georgia"/>
                <a:cs typeface="Arial"/>
              </a:rPr>
              <a:t>lassen. Speichern Sie mit </a:t>
            </a:r>
            <a:r>
              <a:rPr lang="de-DE" sz="1200" b="1" dirty="0">
                <a:latin typeface="Georgia"/>
                <a:cs typeface="Arial"/>
              </a:rPr>
              <a:t>„Fertig“</a:t>
            </a:r>
            <a:r>
              <a:rPr lang="de-DE" sz="1200" dirty="0">
                <a:latin typeface="Georgia"/>
                <a:cs typeface="Arial"/>
              </a:rPr>
              <a:t>.</a:t>
            </a:r>
            <a:endParaRPr lang="de-DE" sz="1200" dirty="0">
              <a:latin typeface="Georgia" panose="02040502050405020303" pitchFamily="18" charset="0"/>
              <a:cs typeface="Arial" panose="020B0604020202020204" pitchFamily="34" charset="0"/>
            </a:endParaRPr>
          </a:p>
        </p:txBody>
      </p:sp>
      <p:cxnSp>
        <p:nvCxnSpPr>
          <p:cNvPr id="11" name="Gerade Verbindung 10">
            <a:extLst>
              <a:ext uri="{FF2B5EF4-FFF2-40B4-BE49-F238E27FC236}">
                <a16:creationId xmlns:a16="http://schemas.microsoft.com/office/drawing/2014/main" id="{29D29DF5-ADEF-08C0-5A6E-5B58C14CFFDB}"/>
              </a:ext>
            </a:extLst>
          </p:cNvPr>
          <p:cNvCxnSpPr>
            <a:cxnSpLocks/>
          </p:cNvCxnSpPr>
          <p:nvPr/>
        </p:nvCxnSpPr>
        <p:spPr>
          <a:xfrm>
            <a:off x="4562767" y="1748508"/>
            <a:ext cx="0" cy="2623467"/>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360EE986-1017-126A-38A3-14967511C396}"/>
              </a:ext>
            </a:extLst>
          </p:cNvPr>
          <p:cNvSpPr txBox="1">
            <a:spLocks/>
          </p:cNvSpPr>
          <p:nvPr/>
        </p:nvSpPr>
        <p:spPr>
          <a:xfrm>
            <a:off x="6450586" y="1828799"/>
            <a:ext cx="2198170" cy="249003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1" dirty="0">
                <a:latin typeface="Georgia" panose="02040502050405020303" pitchFamily="18" charset="0"/>
                <a:cs typeface="Arial" panose="020B0604020202020204" pitchFamily="34" charset="0"/>
              </a:rPr>
              <a:t>4. </a:t>
            </a:r>
            <a:r>
              <a:rPr lang="de-DE" sz="1200" dirty="0">
                <a:latin typeface="Georgia" panose="02040502050405020303" pitchFamily="18" charset="0"/>
                <a:cs typeface="Arial" panose="020B0604020202020204" pitchFamily="34" charset="0"/>
              </a:rPr>
              <a:t>Notizen werden als Symbole im Protokoll und dem Zucker­-Diagramm angezeigt.</a:t>
            </a:r>
          </a:p>
        </p:txBody>
      </p:sp>
      <p:pic>
        <p:nvPicPr>
          <p:cNvPr id="13" name="Grafik 12">
            <a:extLst>
              <a:ext uri="{FF2B5EF4-FFF2-40B4-BE49-F238E27FC236}">
                <a16:creationId xmlns:a16="http://schemas.microsoft.com/office/drawing/2014/main" id="{0930A5FD-D3FF-052D-7ADF-AA8B8BA05F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79913" y="1573200"/>
            <a:ext cx="1714176" cy="2995200"/>
          </a:xfrm>
          <a:prstGeom prst="rect">
            <a:avLst/>
          </a:prstGeom>
        </p:spPr>
      </p:pic>
      <p:pic>
        <p:nvPicPr>
          <p:cNvPr id="15" name="Grafik 14">
            <a:extLst>
              <a:ext uri="{FF2B5EF4-FFF2-40B4-BE49-F238E27FC236}">
                <a16:creationId xmlns:a16="http://schemas.microsoft.com/office/drawing/2014/main" id="{BC0CEF46-16AE-6D23-3FC8-1CDD118DBE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00" y="1573200"/>
            <a:ext cx="1714177" cy="2995200"/>
          </a:xfrm>
          <a:prstGeom prst="rect">
            <a:avLst/>
          </a:prstGeom>
        </p:spPr>
      </p:pic>
      <p:sp>
        <p:nvSpPr>
          <p:cNvPr id="16" name="object 32">
            <a:extLst>
              <a:ext uri="{FF2B5EF4-FFF2-40B4-BE49-F238E27FC236}">
                <a16:creationId xmlns:a16="http://schemas.microsoft.com/office/drawing/2014/main" id="{EA529828-0A0B-43B3-86E5-D73411B71EAB}"/>
              </a:ext>
            </a:extLst>
          </p:cNvPr>
          <p:cNvSpPr/>
          <p:nvPr/>
        </p:nvSpPr>
        <p:spPr>
          <a:xfrm>
            <a:off x="322111" y="2324915"/>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3</a:t>
            </a:r>
          </a:p>
        </p:txBody>
      </p:sp>
      <p:sp>
        <p:nvSpPr>
          <p:cNvPr id="17" name="object 32">
            <a:extLst>
              <a:ext uri="{FF2B5EF4-FFF2-40B4-BE49-F238E27FC236}">
                <a16:creationId xmlns:a16="http://schemas.microsoft.com/office/drawing/2014/main" id="{9AAD0176-70A3-EAAC-F797-E36878BF21FE}"/>
              </a:ext>
            </a:extLst>
          </p:cNvPr>
          <p:cNvSpPr/>
          <p:nvPr/>
        </p:nvSpPr>
        <p:spPr>
          <a:xfrm>
            <a:off x="4960117" y="2676216"/>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18" name="Abgerundetes Rechteck 17">
            <a:extLst>
              <a:ext uri="{FF2B5EF4-FFF2-40B4-BE49-F238E27FC236}">
                <a16:creationId xmlns:a16="http://schemas.microsoft.com/office/drawing/2014/main" id="{4534F69E-786D-19D3-A981-11D1F79B5817}"/>
              </a:ext>
            </a:extLst>
          </p:cNvPr>
          <p:cNvSpPr/>
          <p:nvPr/>
        </p:nvSpPr>
        <p:spPr>
          <a:xfrm>
            <a:off x="1520688" y="2352675"/>
            <a:ext cx="162568" cy="167680"/>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9" name="Abgerundetes Rechteck 18">
            <a:extLst>
              <a:ext uri="{FF2B5EF4-FFF2-40B4-BE49-F238E27FC236}">
                <a16:creationId xmlns:a16="http://schemas.microsoft.com/office/drawing/2014/main" id="{079F7EAC-2F36-E740-6256-1FE71D384735}"/>
              </a:ext>
            </a:extLst>
          </p:cNvPr>
          <p:cNvSpPr/>
          <p:nvPr/>
        </p:nvSpPr>
        <p:spPr>
          <a:xfrm>
            <a:off x="5605574" y="2681123"/>
            <a:ext cx="275248" cy="213386"/>
          </a:xfrm>
          <a:prstGeom prst="roundRect">
            <a:avLst/>
          </a:prstGeom>
          <a:noFill/>
          <a:ln>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Tree>
    <p:extLst>
      <p:ext uri="{BB962C8B-B14F-4D97-AF65-F5344CB8AC3E}">
        <p14:creationId xmlns:p14="http://schemas.microsoft.com/office/powerpoint/2010/main" val="2184124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p:txBody>
          <a:bodyPr/>
          <a:lstStyle/>
          <a:p>
            <a:r>
              <a:rPr lang="de-DE" b="1" dirty="0">
                <a:latin typeface="+mn-lt"/>
              </a:rPr>
              <a:t>SO LASSEN SICH NOTIZEN ZU EINEM WERT HINZUFÜGEN: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31</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sz="2400" dirty="0"/>
              <a:t>Nutzen Sie die Notizfunktion Ihres Lesegeräts</a:t>
            </a:r>
            <a:endParaRPr lang="en-IN" sz="24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0" name="Textfeld 9">
            <a:extLst>
              <a:ext uri="{FF2B5EF4-FFF2-40B4-BE49-F238E27FC236}">
                <a16:creationId xmlns:a16="http://schemas.microsoft.com/office/drawing/2014/main" id="{E48FD4DA-C3F9-F07D-4D2B-03C1CEBC3579}"/>
              </a:ext>
            </a:extLst>
          </p:cNvPr>
          <p:cNvSpPr txBox="1"/>
          <p:nvPr/>
        </p:nvSpPr>
        <p:spPr>
          <a:xfrm>
            <a:off x="503237" y="3089683"/>
            <a:ext cx="2638547" cy="132676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100">
                <a:solidFill>
                  <a:srgbClr val="222731"/>
                </a:solidFill>
                <a:latin typeface="Georgia" panose="02040502050405020303" pitchFamily="18" charset="0"/>
              </a:rPr>
              <a:t>Sie können Notizen für Zuckermesswerte hinzufügen, indem Sie das </a:t>
            </a:r>
            <a:r>
              <a:rPr lang="de-DE" sz="1100" b="1">
                <a:solidFill>
                  <a:srgbClr val="222731"/>
                </a:solidFill>
                <a:latin typeface="Georgia" panose="02040502050405020303" pitchFamily="18" charset="0"/>
              </a:rPr>
              <a:t>Symbol mit dem Stift oben rechts</a:t>
            </a:r>
            <a:r>
              <a:rPr lang="de-DE" sz="1100">
                <a:solidFill>
                  <a:srgbClr val="222731"/>
                </a:solidFill>
                <a:latin typeface="Georgia" panose="02040502050405020303" pitchFamily="18" charset="0"/>
              </a:rPr>
              <a:t> auf dem Touchscreen berühren.</a:t>
            </a:r>
          </a:p>
        </p:txBody>
      </p:sp>
      <p:sp>
        <p:nvSpPr>
          <p:cNvPr id="11" name="Textfeld 10">
            <a:extLst>
              <a:ext uri="{FF2B5EF4-FFF2-40B4-BE49-F238E27FC236}">
                <a16:creationId xmlns:a16="http://schemas.microsoft.com/office/drawing/2014/main" id="{7CF5D1FC-D3D7-EF6C-72F2-7B0F1D5E93C5}"/>
              </a:ext>
            </a:extLst>
          </p:cNvPr>
          <p:cNvSpPr txBox="1"/>
          <p:nvPr/>
        </p:nvSpPr>
        <p:spPr>
          <a:xfrm>
            <a:off x="3303907" y="3089683"/>
            <a:ext cx="2708857" cy="1421085"/>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marR="5080" indent="0">
              <a:spcBef>
                <a:spcPts val="100"/>
              </a:spcBef>
              <a:buNone/>
            </a:pPr>
            <a:r>
              <a:rPr lang="de-DE" sz="1100" spc="-5" dirty="0">
                <a:solidFill>
                  <a:srgbClr val="231F20"/>
                </a:solidFill>
                <a:latin typeface="Georgia" panose="02040502050405020303" pitchFamily="18" charset="0"/>
                <a:cs typeface="Arial" panose="020B0604020202020204" pitchFamily="34" charset="0"/>
              </a:rPr>
              <a:t>Markieren </a:t>
            </a:r>
            <a:r>
              <a:rPr lang="de-DE" sz="1100" dirty="0">
                <a:solidFill>
                  <a:srgbClr val="231F20"/>
                </a:solidFill>
                <a:latin typeface="Georgia" panose="02040502050405020303" pitchFamily="18" charset="0"/>
                <a:cs typeface="Arial" panose="020B0604020202020204" pitchFamily="34" charset="0"/>
              </a:rPr>
              <a:t>Sie das </a:t>
            </a:r>
            <a:r>
              <a:rPr lang="de-DE" sz="1100" b="1" dirty="0">
                <a:solidFill>
                  <a:srgbClr val="231F20"/>
                </a:solidFill>
                <a:latin typeface="Georgia" panose="02040502050405020303" pitchFamily="18" charset="0"/>
              </a:rPr>
              <a:t>Kontrollkästchen</a:t>
            </a:r>
            <a:r>
              <a:rPr lang="de-DE" sz="1100" dirty="0">
                <a:solidFill>
                  <a:srgbClr val="231F20"/>
                </a:solidFill>
                <a:latin typeface="Georgia" panose="02040502050405020303" pitchFamily="18" charset="0"/>
              </a:rPr>
              <a:t> </a:t>
            </a:r>
            <a:r>
              <a:rPr lang="de-DE" sz="1100" dirty="0">
                <a:solidFill>
                  <a:srgbClr val="231F20"/>
                </a:solidFill>
                <a:latin typeface="Georgia" panose="02040502050405020303" pitchFamily="18" charset="0"/>
                <a:cs typeface="Arial" panose="020B0604020202020204" pitchFamily="34" charset="0"/>
              </a:rPr>
              <a:t>neben den Notizen, welche Sie hinzufügen möchten:</a:t>
            </a:r>
          </a:p>
          <a:p>
            <a:pPr marL="184150" marR="5080" indent="-171450">
              <a:spcBef>
                <a:spcPts val="100"/>
              </a:spcBef>
              <a:buClr>
                <a:schemeClr val="tx1"/>
              </a:buClr>
            </a:pPr>
            <a:r>
              <a:rPr lang="de-DE" sz="1100" dirty="0">
                <a:solidFill>
                  <a:srgbClr val="231F20"/>
                </a:solidFill>
                <a:latin typeface="Georgia" panose="02040502050405020303" pitchFamily="18" charset="0"/>
                <a:cs typeface="Arial" panose="020B0604020202020204" pitchFamily="34" charset="0"/>
              </a:rPr>
              <a:t>Lebensmittel</a:t>
            </a:r>
          </a:p>
          <a:p>
            <a:pPr marL="184150" marR="5080" indent="-171450">
              <a:spcBef>
                <a:spcPts val="100"/>
              </a:spcBef>
              <a:buClr>
                <a:schemeClr val="tx1"/>
              </a:buClr>
            </a:pPr>
            <a:r>
              <a:rPr lang="de-DE" sz="1100" dirty="0">
                <a:solidFill>
                  <a:srgbClr val="231F20"/>
                </a:solidFill>
                <a:latin typeface="Georgia" panose="02040502050405020303" pitchFamily="18" charset="0"/>
                <a:cs typeface="Arial" panose="020B0604020202020204" pitchFamily="34" charset="0"/>
              </a:rPr>
              <a:t>Schnell wirkendes Insulin</a:t>
            </a:r>
          </a:p>
          <a:p>
            <a:pPr marL="184150" marR="5080" indent="-171450">
              <a:spcBef>
                <a:spcPts val="100"/>
              </a:spcBef>
              <a:buClr>
                <a:schemeClr val="tx1"/>
              </a:buClr>
            </a:pPr>
            <a:r>
              <a:rPr lang="de-DE" sz="1100" dirty="0">
                <a:solidFill>
                  <a:srgbClr val="231F20"/>
                </a:solidFill>
                <a:latin typeface="Georgia" panose="02040502050405020303" pitchFamily="18" charset="0"/>
                <a:cs typeface="Arial" panose="020B0604020202020204" pitchFamily="34" charset="0"/>
              </a:rPr>
              <a:t>Lang wirkendes Insulin</a:t>
            </a:r>
          </a:p>
          <a:p>
            <a:pPr marL="184150" marR="5080" indent="-171450">
              <a:spcBef>
                <a:spcPts val="100"/>
              </a:spcBef>
              <a:buClr>
                <a:schemeClr val="tx1"/>
              </a:buClr>
            </a:pPr>
            <a:r>
              <a:rPr lang="de-DE" sz="1100" dirty="0">
                <a:solidFill>
                  <a:srgbClr val="231F20"/>
                </a:solidFill>
                <a:latin typeface="Georgia" panose="02040502050405020303" pitchFamily="18" charset="0"/>
                <a:cs typeface="Arial" panose="020B0604020202020204" pitchFamily="34" charset="0"/>
              </a:rPr>
              <a:t>Sportliche Betätigung</a:t>
            </a:r>
          </a:p>
          <a:p>
            <a:pPr marL="184150" marR="5080" indent="-171450">
              <a:spcBef>
                <a:spcPts val="100"/>
              </a:spcBef>
              <a:buClr>
                <a:schemeClr val="tx1"/>
              </a:buClr>
            </a:pPr>
            <a:r>
              <a:rPr lang="de-DE" sz="1100" dirty="0">
                <a:solidFill>
                  <a:srgbClr val="231F20"/>
                </a:solidFill>
                <a:latin typeface="Georgia" panose="02040502050405020303" pitchFamily="18" charset="0"/>
                <a:cs typeface="Arial" panose="020B0604020202020204" pitchFamily="34" charset="0"/>
              </a:rPr>
              <a:t>Medikation</a:t>
            </a:r>
            <a:endParaRPr lang="de-DE" sz="1100" b="1" dirty="0">
              <a:latin typeface="Georgia" panose="02040502050405020303" pitchFamily="18" charset="0"/>
              <a:cs typeface="Arial" panose="020B0604020202020204" pitchFamily="34" charset="0"/>
            </a:endParaRPr>
          </a:p>
          <a:p>
            <a:pPr marL="0" lvl="0" indent="0">
              <a:spcBef>
                <a:spcPts val="0"/>
              </a:spcBef>
              <a:buClr>
                <a:srgbClr val="009CDE"/>
              </a:buClr>
              <a:buNone/>
              <a:defRPr/>
            </a:pPr>
            <a:endParaRPr lang="de-DE" sz="1100" b="1" dirty="0">
              <a:solidFill>
                <a:srgbClr val="222731"/>
              </a:solidFill>
              <a:latin typeface="Georgia" panose="02040502050405020303" pitchFamily="18" charset="0"/>
            </a:endParaRPr>
          </a:p>
        </p:txBody>
      </p:sp>
      <p:sp>
        <p:nvSpPr>
          <p:cNvPr id="12" name="Textfeld 11">
            <a:extLst>
              <a:ext uri="{FF2B5EF4-FFF2-40B4-BE49-F238E27FC236}">
                <a16:creationId xmlns:a16="http://schemas.microsoft.com/office/drawing/2014/main" id="{2EDB784F-7B13-203E-FAB3-89F5FEF4ADE1}"/>
              </a:ext>
            </a:extLst>
          </p:cNvPr>
          <p:cNvSpPr txBox="1"/>
          <p:nvPr/>
        </p:nvSpPr>
        <p:spPr>
          <a:xfrm>
            <a:off x="6112197" y="3089684"/>
            <a:ext cx="2528565" cy="1362186"/>
          </a:xfrm>
          <a:prstGeom prst="rect">
            <a:avLst/>
          </a:prstGeom>
        </p:spPr>
        <p:txBody>
          <a:bodyPr vert="horz" lIns="0" tIns="0" rIns="182880" bIns="45720" rtlCol="0">
            <a:noAutofit/>
          </a:bodyPr>
          <a:lstStyle>
            <a:defPPr>
              <a:defRPr lang="en-US"/>
            </a:defPPr>
            <a:lvl1pPr marL="180000" indent="-180000" defTabSz="685800">
              <a:lnSpc>
                <a:spcPct val="100000"/>
              </a:lnSpc>
              <a:spcBef>
                <a:spcPts val="600"/>
              </a:spcBef>
              <a:buClr>
                <a:schemeClr val="accent5"/>
              </a:buClr>
              <a:buFont typeface="Arial" panose="020B0604020202020204" pitchFamily="34" charset="0"/>
              <a:buChar char="•"/>
              <a:defRPr sz="1400" b="0" cap="none" baseline="0">
                <a:cs typeface="Calibri" panose="020F0502020204030204" pitchFamily="34" charset="0"/>
              </a:defRPr>
            </a:lvl1pPr>
            <a:lvl2pPr marL="127397" indent="-127397" defTabSz="685800">
              <a:lnSpc>
                <a:spcPct val="100000"/>
              </a:lnSpc>
              <a:spcBef>
                <a:spcPts val="450"/>
              </a:spcBef>
              <a:buFont typeface="Arial" panose="020B0604020202020204" pitchFamily="34" charset="0"/>
              <a:buChar char="•"/>
              <a:defRPr sz="1400"/>
            </a:lvl2pPr>
            <a:lvl3pPr marL="349250" indent="-177800" defTabSz="685800">
              <a:lnSpc>
                <a:spcPct val="100000"/>
              </a:lnSpc>
              <a:spcBef>
                <a:spcPts val="450"/>
              </a:spcBef>
              <a:buFont typeface="Arial" panose="020B0604020202020204" pitchFamily="34" charset="0"/>
              <a:buChar char="–"/>
              <a:tabLst/>
              <a:defRPr sz="1100"/>
            </a:lvl3pPr>
            <a:lvl4pPr marL="470297" indent="-127397" defTabSz="685800">
              <a:lnSpc>
                <a:spcPct val="100000"/>
              </a:lnSpc>
              <a:spcBef>
                <a:spcPts val="450"/>
              </a:spcBef>
              <a:buFont typeface="Arial" panose="020B0604020202020204" pitchFamily="34" charset="0"/>
              <a:buChar char="•"/>
              <a:defRPr sz="1000"/>
            </a:lvl4pPr>
            <a:lvl5pPr marL="642938" indent="-128588" defTabSz="685800">
              <a:lnSpc>
                <a:spcPct val="100000"/>
              </a:lnSpc>
              <a:spcBef>
                <a:spcPts val="450"/>
              </a:spcBef>
              <a:buFont typeface="Arial" panose="020B0604020202020204" pitchFamily="34" charset="0"/>
              <a:buChar char="»"/>
              <a:defRPr sz="1000"/>
            </a:lvl5pPr>
            <a:lvl6pPr marL="1885950" indent="-171450" defTabSz="685800">
              <a:spcBef>
                <a:spcPct val="20000"/>
              </a:spcBef>
              <a:buFont typeface="Arial" panose="020B0604020202020204" pitchFamily="34" charset="0"/>
              <a:buChar char="•"/>
              <a:defRPr sz="1350"/>
            </a:lvl6pPr>
            <a:lvl7pPr marL="2228850" indent="-171450" defTabSz="685800">
              <a:spcBef>
                <a:spcPct val="20000"/>
              </a:spcBef>
              <a:buFont typeface="Arial" panose="020B0604020202020204" pitchFamily="34" charset="0"/>
              <a:buChar char="•"/>
              <a:defRPr sz="1350"/>
            </a:lvl7pPr>
            <a:lvl8pPr marL="2571750" indent="-171450" defTabSz="685800">
              <a:spcBef>
                <a:spcPct val="20000"/>
              </a:spcBef>
              <a:buFont typeface="Arial" panose="020B0604020202020204" pitchFamily="34" charset="0"/>
              <a:buChar char="•"/>
              <a:defRPr sz="1350"/>
            </a:lvl8pPr>
            <a:lvl9pPr marL="2914650" indent="-171450" defTabSz="685800">
              <a:spcBef>
                <a:spcPct val="20000"/>
              </a:spcBef>
              <a:buFont typeface="Arial" panose="020B0604020202020204" pitchFamily="34" charset="0"/>
              <a:buChar char="•"/>
              <a:defRPr sz="1350"/>
            </a:lvl9pPr>
          </a:lstStyle>
          <a:p>
            <a:pPr marL="0" lvl="0" indent="0">
              <a:spcBef>
                <a:spcPts val="0"/>
              </a:spcBef>
              <a:buClr>
                <a:srgbClr val="009CDE"/>
              </a:buClr>
              <a:buNone/>
              <a:defRPr/>
            </a:pPr>
            <a:r>
              <a:rPr lang="de-DE" sz="1100" dirty="0">
                <a:solidFill>
                  <a:srgbClr val="222731"/>
                </a:solidFill>
                <a:latin typeface="Georgia" panose="02040502050405020303" pitchFamily="18" charset="0"/>
              </a:rPr>
              <a:t>Tippen Sie das </a:t>
            </a:r>
            <a:r>
              <a:rPr lang="de-DE" sz="1100" b="1" dirty="0">
                <a:solidFill>
                  <a:srgbClr val="222731"/>
                </a:solidFill>
                <a:latin typeface="Georgia" panose="02040502050405020303" pitchFamily="18" charset="0"/>
              </a:rPr>
              <a:t>„Plus“-</a:t>
            </a:r>
            <a:r>
              <a:rPr lang="de-DE" sz="1100" dirty="0">
                <a:solidFill>
                  <a:srgbClr val="222731"/>
                </a:solidFill>
                <a:latin typeface="Georgia" panose="02040502050405020303" pitchFamily="18" charset="0"/>
              </a:rPr>
              <a:t>Symbol an, um Ihrer Notiz weitere spezifischere Informationen hinzuzufügen. Speichern Sie die Notizen mit </a:t>
            </a:r>
            <a:r>
              <a:rPr lang="de-DE" sz="1100" b="1" dirty="0">
                <a:solidFill>
                  <a:srgbClr val="222731"/>
                </a:solidFill>
                <a:latin typeface="Georgia" panose="02040502050405020303" pitchFamily="18" charset="0"/>
              </a:rPr>
              <a:t>„Ok“</a:t>
            </a:r>
            <a:r>
              <a:rPr lang="de-DE" sz="1100" dirty="0">
                <a:solidFill>
                  <a:srgbClr val="222731"/>
                </a:solidFill>
                <a:latin typeface="Georgia" panose="02040502050405020303" pitchFamily="18" charset="0"/>
              </a:rPr>
              <a:t>.</a:t>
            </a:r>
          </a:p>
        </p:txBody>
      </p:sp>
      <p:cxnSp>
        <p:nvCxnSpPr>
          <p:cNvPr id="13" name="Gerader Verbinder 20">
            <a:extLst>
              <a:ext uri="{FF2B5EF4-FFF2-40B4-BE49-F238E27FC236}">
                <a16:creationId xmlns:a16="http://schemas.microsoft.com/office/drawing/2014/main" id="{59CF0656-F671-5FB4-86F8-D17BFF74A506}"/>
              </a:ext>
            </a:extLst>
          </p:cNvPr>
          <p:cNvCxnSpPr>
            <a:cxnSpLocks/>
          </p:cNvCxnSpPr>
          <p:nvPr/>
        </p:nvCxnSpPr>
        <p:spPr>
          <a:xfrm>
            <a:off x="503238" y="3012938"/>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5" name="Gerader Verbinder 21">
            <a:extLst>
              <a:ext uri="{FF2B5EF4-FFF2-40B4-BE49-F238E27FC236}">
                <a16:creationId xmlns:a16="http://schemas.microsoft.com/office/drawing/2014/main" id="{0155D57E-ED23-B3A1-6AF7-72B7F11C20AF}"/>
              </a:ext>
            </a:extLst>
          </p:cNvPr>
          <p:cNvCxnSpPr>
            <a:cxnSpLocks/>
          </p:cNvCxnSpPr>
          <p:nvPr/>
        </p:nvCxnSpPr>
        <p:spPr>
          <a:xfrm>
            <a:off x="3303908" y="3012938"/>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16" name="Gerader Verbinder 22">
            <a:extLst>
              <a:ext uri="{FF2B5EF4-FFF2-40B4-BE49-F238E27FC236}">
                <a16:creationId xmlns:a16="http://schemas.microsoft.com/office/drawing/2014/main" id="{B64434D2-F4C8-FC8E-E248-9F57F5813E56}"/>
              </a:ext>
            </a:extLst>
          </p:cNvPr>
          <p:cNvCxnSpPr>
            <a:cxnSpLocks/>
          </p:cNvCxnSpPr>
          <p:nvPr/>
        </p:nvCxnSpPr>
        <p:spPr>
          <a:xfrm>
            <a:off x="6112198" y="3016710"/>
            <a:ext cx="2528563" cy="0"/>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sp>
        <p:nvSpPr>
          <p:cNvPr id="17" name="Ellipse 36">
            <a:extLst>
              <a:ext uri="{FF2B5EF4-FFF2-40B4-BE49-F238E27FC236}">
                <a16:creationId xmlns:a16="http://schemas.microsoft.com/office/drawing/2014/main" id="{446127F7-F696-46B0-93DE-58D464ED827A}"/>
              </a:ext>
            </a:extLst>
          </p:cNvPr>
          <p:cNvSpPr/>
          <p:nvPr/>
        </p:nvSpPr>
        <p:spPr>
          <a:xfrm>
            <a:off x="503238" y="1674190"/>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18" name="Ellipse 36">
            <a:extLst>
              <a:ext uri="{FF2B5EF4-FFF2-40B4-BE49-F238E27FC236}">
                <a16:creationId xmlns:a16="http://schemas.microsoft.com/office/drawing/2014/main" id="{C1AABFD3-D548-5C8B-2321-23F03DD66570}"/>
              </a:ext>
            </a:extLst>
          </p:cNvPr>
          <p:cNvSpPr/>
          <p:nvPr/>
        </p:nvSpPr>
        <p:spPr>
          <a:xfrm>
            <a:off x="3311525" y="1674190"/>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19" name="Ellipse 36">
            <a:extLst>
              <a:ext uri="{FF2B5EF4-FFF2-40B4-BE49-F238E27FC236}">
                <a16:creationId xmlns:a16="http://schemas.microsoft.com/office/drawing/2014/main" id="{63A6D5C2-C1BC-0480-B8F6-B558F0099C8D}"/>
              </a:ext>
            </a:extLst>
          </p:cNvPr>
          <p:cNvSpPr/>
          <p:nvPr/>
        </p:nvSpPr>
        <p:spPr>
          <a:xfrm>
            <a:off x="6112198" y="1674190"/>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0" name="object 118">
            <a:extLst>
              <a:ext uri="{FF2B5EF4-FFF2-40B4-BE49-F238E27FC236}">
                <a16:creationId xmlns:a16="http://schemas.microsoft.com/office/drawing/2014/main" id="{F3D23522-6DC4-5A3B-E91C-AF285822D3D8}"/>
              </a:ext>
            </a:extLst>
          </p:cNvPr>
          <p:cNvSpPr/>
          <p:nvPr/>
        </p:nvSpPr>
        <p:spPr>
          <a:xfrm>
            <a:off x="3093170" y="2232183"/>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sp>
        <p:nvSpPr>
          <p:cNvPr id="22" name="object 118">
            <a:extLst>
              <a:ext uri="{FF2B5EF4-FFF2-40B4-BE49-F238E27FC236}">
                <a16:creationId xmlns:a16="http://schemas.microsoft.com/office/drawing/2014/main" id="{5115B98E-FD4A-0EE7-AC38-67FD4F1A6B00}"/>
              </a:ext>
            </a:extLst>
          </p:cNvPr>
          <p:cNvSpPr/>
          <p:nvPr/>
        </p:nvSpPr>
        <p:spPr>
          <a:xfrm>
            <a:off x="5965501" y="2232183"/>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p>
        </p:txBody>
      </p:sp>
      <p:pic>
        <p:nvPicPr>
          <p:cNvPr id="23" name="Grafik 22">
            <a:extLst>
              <a:ext uri="{FF2B5EF4-FFF2-40B4-BE49-F238E27FC236}">
                <a16:creationId xmlns:a16="http://schemas.microsoft.com/office/drawing/2014/main" id="{6D03AF32-6EB8-DA43-37BB-341596019F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018" y="1470741"/>
            <a:ext cx="1018343" cy="1510400"/>
          </a:xfrm>
          <a:prstGeom prst="rect">
            <a:avLst/>
          </a:prstGeom>
        </p:spPr>
      </p:pic>
      <p:pic>
        <p:nvPicPr>
          <p:cNvPr id="24" name="Grafik 23">
            <a:extLst>
              <a:ext uri="{FF2B5EF4-FFF2-40B4-BE49-F238E27FC236}">
                <a16:creationId xmlns:a16="http://schemas.microsoft.com/office/drawing/2014/main" id="{600B9500-AF7C-5794-D42F-1FBB6459DE1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8602" y="1500237"/>
            <a:ext cx="987870" cy="1465200"/>
          </a:xfrm>
          <a:prstGeom prst="rect">
            <a:avLst/>
          </a:prstGeom>
        </p:spPr>
      </p:pic>
      <p:pic>
        <p:nvPicPr>
          <p:cNvPr id="25" name="Grafik 24">
            <a:extLst>
              <a:ext uri="{FF2B5EF4-FFF2-40B4-BE49-F238E27FC236}">
                <a16:creationId xmlns:a16="http://schemas.microsoft.com/office/drawing/2014/main" id="{DD9510C0-FD0D-1C18-6BBD-EA85D1916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056" y="1610523"/>
            <a:ext cx="462910" cy="288157"/>
          </a:xfrm>
          <a:prstGeom prst="rect">
            <a:avLst/>
          </a:prstGeom>
        </p:spPr>
      </p:pic>
      <p:pic>
        <p:nvPicPr>
          <p:cNvPr id="26" name="Grafik 25">
            <a:extLst>
              <a:ext uri="{FF2B5EF4-FFF2-40B4-BE49-F238E27FC236}">
                <a16:creationId xmlns:a16="http://schemas.microsoft.com/office/drawing/2014/main" id="{D1F59079-47BF-0718-A316-D0C59656B3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67308" y="1470741"/>
            <a:ext cx="1018343" cy="1510399"/>
          </a:xfrm>
          <a:prstGeom prst="rect">
            <a:avLst/>
          </a:prstGeom>
        </p:spPr>
      </p:pic>
    </p:spTree>
    <p:extLst>
      <p:ext uri="{BB962C8B-B14F-4D97-AF65-F5344CB8AC3E}">
        <p14:creationId xmlns:p14="http://schemas.microsoft.com/office/powerpoint/2010/main" val="780811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CBA9D04-1FEA-4691-87CA-20DEC9F73ED3}"/>
              </a:ext>
            </a:extLst>
          </p:cNvPr>
          <p:cNvSpPr>
            <a:spLocks noGrp="1"/>
          </p:cNvSpPr>
          <p:nvPr>
            <p:ph type="body" sz="quarter" idx="14"/>
          </p:nvPr>
        </p:nvSpPr>
        <p:spPr/>
        <p:txBody>
          <a:bodyPr/>
          <a:lstStyle/>
          <a:p>
            <a:r>
              <a:rPr lang="en-US" sz="1800" b="1" dirty="0">
                <a:cs typeface="Calibri Light" panose="020F0302020204030204" pitchFamily="34" charset="0"/>
              </a:rPr>
              <a:t>FREESTYLE LIBRE 3 APP</a:t>
            </a:r>
            <a:endParaRPr lang="en-US" sz="1800" b="1" baseline="30000" dirty="0">
              <a:cs typeface="Calibri Light" panose="020F0302020204030204" pitchFamily="34" charset="0"/>
            </a:endParaRPr>
          </a:p>
        </p:txBody>
      </p:sp>
      <p:sp>
        <p:nvSpPr>
          <p:cNvPr id="17" name="Text Placeholder 16">
            <a:extLst>
              <a:ext uri="{FF2B5EF4-FFF2-40B4-BE49-F238E27FC236}">
                <a16:creationId xmlns:a16="http://schemas.microsoft.com/office/drawing/2014/main" id="{AF8010D4-0ADE-4E56-A8D4-DA96A6FD7B8F}"/>
              </a:ext>
            </a:extLst>
          </p:cNvPr>
          <p:cNvSpPr>
            <a:spLocks noGrp="1"/>
          </p:cNvSpPr>
          <p:nvPr>
            <p:ph type="body" sz="quarter" idx="15"/>
          </p:nvPr>
        </p:nvSpPr>
        <p:spPr/>
        <p:txBody>
          <a:bodyPr/>
          <a:lstStyle/>
          <a:p>
            <a:r>
              <a:rPr lang="en-US" sz="1800" b="1" dirty="0">
                <a:cs typeface="Calibri Light" panose="020F0302020204030204" pitchFamily="34" charset="0"/>
              </a:rPr>
              <a:t>FREESTYLE LIBRE 3 LESEGERÄT</a:t>
            </a:r>
            <a:endParaRPr lang="en-US" sz="1800" b="1" baseline="30000" dirty="0">
              <a:cs typeface="Calibri Light" panose="020F0302020204030204" pitchFamily="34" charset="0"/>
            </a:endParaRPr>
          </a:p>
        </p:txBody>
      </p:sp>
      <p:sp>
        <p:nvSpPr>
          <p:cNvPr id="2" name="Text Placeholder 1">
            <a:extLst>
              <a:ext uri="{FF2B5EF4-FFF2-40B4-BE49-F238E27FC236}">
                <a16:creationId xmlns:a16="http://schemas.microsoft.com/office/drawing/2014/main" id="{931707C8-EEB0-448D-8BF0-0262365780A7}"/>
              </a:ext>
            </a:extLst>
          </p:cNvPr>
          <p:cNvSpPr>
            <a:spLocks noGrp="1"/>
          </p:cNvSpPr>
          <p:nvPr>
            <p:ph type="body" sz="quarter" idx="10"/>
          </p:nvPr>
        </p:nvSpPr>
        <p:spPr>
          <a:xfrm>
            <a:off x="502921" y="266700"/>
            <a:ext cx="8134183"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4" name="Date Placeholder 3">
            <a:extLst>
              <a:ext uri="{FF2B5EF4-FFF2-40B4-BE49-F238E27FC236}">
                <a16:creationId xmlns:a16="http://schemas.microsoft.com/office/drawing/2014/main" id="{97CA4CA8-04CE-47DA-B84C-AEA937F05FC6}"/>
              </a:ext>
            </a:extLst>
          </p:cNvPr>
          <p:cNvSpPr>
            <a:spLocks noGrp="1"/>
          </p:cNvSpPr>
          <p:nvPr>
            <p:ph type="dt" sz="half" idx="20"/>
          </p:nvPr>
        </p:nvSpPr>
        <p:spPr/>
        <p:txBody>
          <a:bodyPr/>
          <a:lstStyle/>
          <a:p>
            <a:fld id="{025BBD34-2A66-4D5B-BCFB-927D54BEE21F}" type="datetime5">
              <a:rPr lang="en-US" smtClean="0"/>
              <a:t>20-May-25</a:t>
            </a:fld>
            <a:endParaRPr lang="en-IN" dirty="0"/>
          </a:p>
        </p:txBody>
      </p:sp>
      <p:sp>
        <p:nvSpPr>
          <p:cNvPr id="11" name="Slide Number Placeholder 10">
            <a:extLst>
              <a:ext uri="{FF2B5EF4-FFF2-40B4-BE49-F238E27FC236}">
                <a16:creationId xmlns:a16="http://schemas.microsoft.com/office/drawing/2014/main" id="{E95406D6-5E7B-48D1-B388-4E09B3AD68EA}"/>
              </a:ext>
            </a:extLst>
          </p:cNvPr>
          <p:cNvSpPr>
            <a:spLocks noGrp="1"/>
          </p:cNvSpPr>
          <p:nvPr>
            <p:ph type="sldNum" sz="quarter" idx="22"/>
          </p:nvPr>
        </p:nvSpPr>
        <p:spPr/>
        <p:txBody>
          <a:bodyPr/>
          <a:lstStyle/>
          <a:p>
            <a:r>
              <a:rPr lang="en-IN"/>
              <a:t>|    </a:t>
            </a:r>
            <a:fld id="{7B2119CD-3B2D-4CEB-B404-D2E3F8CD6D69}" type="slidenum">
              <a:rPr lang="en-IN" smtClean="0"/>
              <a:pPr/>
              <a:t>32</a:t>
            </a:fld>
            <a:endParaRPr lang="en-IN" dirty="0"/>
          </a:p>
        </p:txBody>
      </p:sp>
      <p:sp>
        <p:nvSpPr>
          <p:cNvPr id="8" name="Title 7">
            <a:extLst>
              <a:ext uri="{FF2B5EF4-FFF2-40B4-BE49-F238E27FC236}">
                <a16:creationId xmlns:a16="http://schemas.microsoft.com/office/drawing/2014/main" id="{3AA8589B-436D-480E-8D87-8E37AF336BCB}"/>
              </a:ext>
            </a:extLst>
          </p:cNvPr>
          <p:cNvSpPr>
            <a:spLocks noGrp="1"/>
          </p:cNvSpPr>
          <p:nvPr>
            <p:ph type="title"/>
          </p:nvPr>
        </p:nvSpPr>
        <p:spPr/>
        <p:txBody>
          <a:bodyPr/>
          <a:lstStyle/>
          <a:p>
            <a:r>
              <a:rPr lang="de-DE" sz="2500" dirty="0"/>
              <a:t>Einfache Datenauswertung mit den Berichten</a:t>
            </a:r>
            <a:endParaRPr lang="en-IN" sz="2500" dirty="0">
              <a:solidFill>
                <a:srgbClr val="001489"/>
              </a:solidFill>
            </a:endParaRPr>
          </a:p>
        </p:txBody>
      </p:sp>
      <p:sp>
        <p:nvSpPr>
          <p:cNvPr id="5" name="Textplatzhalter 4">
            <a:extLst>
              <a:ext uri="{FF2B5EF4-FFF2-40B4-BE49-F238E27FC236}">
                <a16:creationId xmlns:a16="http://schemas.microsoft.com/office/drawing/2014/main" id="{C1C5A4C3-D14A-8305-32A8-A6B0BEC48779}"/>
              </a:ext>
            </a:extLst>
          </p:cNvPr>
          <p:cNvSpPr>
            <a:spLocks noGrp="1"/>
          </p:cNvSpPr>
          <p:nvPr>
            <p:ph type="body" sz="quarter" idx="11"/>
          </p:nvPr>
        </p:nvSpPr>
        <p:spPr>
          <a:xfrm>
            <a:off x="503238" y="4456306"/>
            <a:ext cx="8136000" cy="401444"/>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p>
        </p:txBody>
      </p:sp>
      <p:sp>
        <p:nvSpPr>
          <p:cNvPr id="6" name="Textplatzhalter 5">
            <a:extLst>
              <a:ext uri="{FF2B5EF4-FFF2-40B4-BE49-F238E27FC236}">
                <a16:creationId xmlns:a16="http://schemas.microsoft.com/office/drawing/2014/main" id="{E2108A0A-2D52-F568-4924-94F5CFB657D5}"/>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p:txBody>
      </p:sp>
      <p:grpSp>
        <p:nvGrpSpPr>
          <p:cNvPr id="19" name="Gruppieren 18">
            <a:extLst>
              <a:ext uri="{FF2B5EF4-FFF2-40B4-BE49-F238E27FC236}">
                <a16:creationId xmlns:a16="http://schemas.microsoft.com/office/drawing/2014/main" id="{0E66989C-9537-8307-9C56-4A29D84704F9}"/>
              </a:ext>
            </a:extLst>
          </p:cNvPr>
          <p:cNvGrpSpPr/>
          <p:nvPr/>
        </p:nvGrpSpPr>
        <p:grpSpPr>
          <a:xfrm>
            <a:off x="1361642" y="1315999"/>
            <a:ext cx="1454007" cy="2468236"/>
            <a:chOff x="1198668" y="979382"/>
            <a:chExt cx="1616982" cy="2744893"/>
          </a:xfrm>
        </p:grpSpPr>
        <p:pic>
          <p:nvPicPr>
            <p:cNvPr id="20" name="Grafik 19">
              <a:extLst>
                <a:ext uri="{FF2B5EF4-FFF2-40B4-BE49-F238E27FC236}">
                  <a16:creationId xmlns:a16="http://schemas.microsoft.com/office/drawing/2014/main" id="{9C8A4DE4-A16F-6B4E-8494-12B9885DE4CF}"/>
                </a:ext>
              </a:extLst>
            </p:cNvPr>
            <p:cNvPicPr>
              <a:picLocks/>
            </p:cNvPicPr>
            <p:nvPr/>
          </p:nvPicPr>
          <p:blipFill>
            <a:blip r:embed="rId2"/>
            <a:srcRect/>
            <a:stretch/>
          </p:blipFill>
          <p:spPr>
            <a:xfrm>
              <a:off x="1198668" y="979382"/>
              <a:ext cx="1616982" cy="2744893"/>
            </a:xfrm>
            <a:prstGeom prst="rect">
              <a:avLst/>
            </a:prstGeom>
          </p:spPr>
        </p:pic>
        <p:sp>
          <p:nvSpPr>
            <p:cNvPr id="21" name="Rechteck: abgerundete Ecken 60">
              <a:extLst>
                <a:ext uri="{FF2B5EF4-FFF2-40B4-BE49-F238E27FC236}">
                  <a16:creationId xmlns:a16="http://schemas.microsoft.com/office/drawing/2014/main" id="{48DD8727-9D4A-39D1-E275-199A28C2F859}"/>
                </a:ext>
              </a:extLst>
            </p:cNvPr>
            <p:cNvSpPr/>
            <p:nvPr/>
          </p:nvSpPr>
          <p:spPr>
            <a:xfrm>
              <a:off x="1516365" y="2107820"/>
              <a:ext cx="797705" cy="1182413"/>
            </a:xfrm>
            <a:prstGeom prst="roundRect">
              <a:avLst>
                <a:gd name="adj" fmla="val 4747"/>
              </a:avLst>
            </a:prstGeom>
            <a:noFill/>
            <a:ln w="25400">
              <a:solidFill>
                <a:srgbClr val="00148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chemeClr val="accent3"/>
                </a:solidFill>
              </a:endParaRPr>
            </a:p>
          </p:txBody>
        </p:sp>
      </p:grpSp>
      <p:pic>
        <p:nvPicPr>
          <p:cNvPr id="22" name="Grafik 21">
            <a:extLst>
              <a:ext uri="{FF2B5EF4-FFF2-40B4-BE49-F238E27FC236}">
                <a16:creationId xmlns:a16="http://schemas.microsoft.com/office/drawing/2014/main" id="{F981F04F-20A7-EF45-48E9-67444B6AC0FE}"/>
              </a:ext>
            </a:extLst>
          </p:cNvPr>
          <p:cNvPicPr>
            <a:picLocks noChangeAspect="1"/>
          </p:cNvPicPr>
          <p:nvPr/>
        </p:nvPicPr>
        <p:blipFill>
          <a:blip r:embed="rId3"/>
          <a:srcRect/>
          <a:stretch/>
        </p:blipFill>
        <p:spPr>
          <a:xfrm>
            <a:off x="5719063" y="1510023"/>
            <a:ext cx="1438414" cy="2136835"/>
          </a:xfrm>
          <a:prstGeom prst="rect">
            <a:avLst/>
          </a:prstGeom>
        </p:spPr>
      </p:pic>
      <p:sp>
        <p:nvSpPr>
          <p:cNvPr id="23" name="Inhaltsplatzhalter 10">
            <a:extLst>
              <a:ext uri="{FF2B5EF4-FFF2-40B4-BE49-F238E27FC236}">
                <a16:creationId xmlns:a16="http://schemas.microsoft.com/office/drawing/2014/main" id="{37011146-DFA0-F051-00E7-9F25A4A3FAF6}"/>
              </a:ext>
            </a:extLst>
          </p:cNvPr>
          <p:cNvSpPr txBox="1">
            <a:spLocks/>
          </p:cNvSpPr>
          <p:nvPr/>
        </p:nvSpPr>
        <p:spPr>
          <a:xfrm>
            <a:off x="5355019" y="3672000"/>
            <a:ext cx="3286061" cy="258445"/>
          </a:xfrm>
          <a:prstGeom prst="rect">
            <a:avLst/>
          </a:prstGeom>
        </p:spPr>
        <p:txBody>
          <a:bodyPr vert="horz" lIns="0" tIns="0" rIns="0" bIns="0" rtlCol="0" anchor="t">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Lesegerät anschalten</a:t>
            </a:r>
          </a:p>
        </p:txBody>
      </p:sp>
      <p:sp>
        <p:nvSpPr>
          <p:cNvPr id="24" name="Textfeld 23">
            <a:extLst>
              <a:ext uri="{FF2B5EF4-FFF2-40B4-BE49-F238E27FC236}">
                <a16:creationId xmlns:a16="http://schemas.microsoft.com/office/drawing/2014/main" id="{A59394EC-8725-4770-1DB1-C4199F9F919C}"/>
              </a:ext>
            </a:extLst>
          </p:cNvPr>
          <p:cNvSpPr txBox="1"/>
          <p:nvPr/>
        </p:nvSpPr>
        <p:spPr>
          <a:xfrm>
            <a:off x="4845125" y="3496812"/>
            <a:ext cx="801356" cy="553998"/>
          </a:xfrm>
          <a:prstGeom prst="rect">
            <a:avLst/>
          </a:prstGeom>
          <a:noFill/>
        </p:spPr>
        <p:txBody>
          <a:bodyPr wrap="square" lIns="0" tIns="0" rIns="0" bIns="0">
            <a:spAutoFit/>
          </a:bodyPr>
          <a:lstStyle/>
          <a:p>
            <a:r>
              <a:rPr kumimoji="0" lang="de-DE" sz="3600" b="1" i="0" u="none" strike="noStrike" kern="1200" cap="none" spc="0" normalizeH="0" baseline="0" noProof="0" dirty="0">
                <a:ln>
                  <a:noFill/>
                </a:ln>
                <a:solidFill>
                  <a:srgbClr val="001489">
                    <a:alpha val="80000"/>
                  </a:srgbClr>
                </a:solidFill>
                <a:effectLst/>
                <a:uLnTx/>
                <a:uFillTx/>
                <a:latin typeface="Georgia" panose="02040502050405020303" pitchFamily="18" charset="0"/>
                <a:cs typeface="Calibri" panose="020F0502020204030204" pitchFamily="34" charset="0"/>
              </a:rPr>
              <a:t>1.</a:t>
            </a:r>
            <a:endParaRPr lang="de-DE" sz="3600" b="1" dirty="0">
              <a:solidFill>
                <a:srgbClr val="001489">
                  <a:alpha val="80000"/>
                </a:srgbClr>
              </a:solidFill>
              <a:latin typeface="Georgia" panose="02040502050405020303" pitchFamily="18" charset="0"/>
              <a:cs typeface="Calibri" panose="020F0502020204030204" pitchFamily="34" charset="0"/>
            </a:endParaRPr>
          </a:p>
        </p:txBody>
      </p:sp>
      <p:sp>
        <p:nvSpPr>
          <p:cNvPr id="25" name="Textfeld 24">
            <a:extLst>
              <a:ext uri="{FF2B5EF4-FFF2-40B4-BE49-F238E27FC236}">
                <a16:creationId xmlns:a16="http://schemas.microsoft.com/office/drawing/2014/main" id="{5C993E5C-02A3-6A80-0390-96F2859D2F57}"/>
              </a:ext>
            </a:extLst>
          </p:cNvPr>
          <p:cNvSpPr txBox="1"/>
          <p:nvPr/>
        </p:nvSpPr>
        <p:spPr>
          <a:xfrm>
            <a:off x="479078" y="3496812"/>
            <a:ext cx="709431" cy="553998"/>
          </a:xfrm>
          <a:prstGeom prst="rect">
            <a:avLst/>
          </a:prstGeom>
          <a:noFill/>
        </p:spPr>
        <p:txBody>
          <a:bodyPr wrap="square" lIns="0" tIns="0" rIns="0" bIns="0">
            <a:spAutoFit/>
          </a:bodyPr>
          <a:lstStyle/>
          <a:p>
            <a:r>
              <a:rPr kumimoji="0" lang="de-DE" sz="3600" b="1" i="0" u="none" strike="noStrike" kern="1200" cap="none" spc="0" normalizeH="0" baseline="0" noProof="0" dirty="0">
                <a:ln>
                  <a:noFill/>
                </a:ln>
                <a:solidFill>
                  <a:srgbClr val="001489">
                    <a:alpha val="80000"/>
                  </a:srgbClr>
                </a:solidFill>
                <a:effectLst/>
                <a:uLnTx/>
                <a:uFillTx/>
                <a:latin typeface="Georgia" panose="02040502050405020303" pitchFamily="18" charset="0"/>
                <a:cs typeface="Calibri" panose="020F0502020204030204" pitchFamily="34" charset="0"/>
              </a:rPr>
              <a:t>1.</a:t>
            </a:r>
            <a:endParaRPr lang="de-DE" sz="3600" b="1" dirty="0">
              <a:solidFill>
                <a:srgbClr val="001489">
                  <a:alpha val="80000"/>
                </a:srgbClr>
              </a:solidFill>
              <a:latin typeface="Georgia" panose="02040502050405020303" pitchFamily="18" charset="0"/>
              <a:cs typeface="Calibri" panose="020F0502020204030204" pitchFamily="34" charset="0"/>
            </a:endParaRPr>
          </a:p>
        </p:txBody>
      </p:sp>
      <p:sp>
        <p:nvSpPr>
          <p:cNvPr id="26" name="Inhaltsplatzhalter 10">
            <a:extLst>
              <a:ext uri="{FF2B5EF4-FFF2-40B4-BE49-F238E27FC236}">
                <a16:creationId xmlns:a16="http://schemas.microsoft.com/office/drawing/2014/main" id="{BEF6F1B1-40FB-148B-93AE-F3831182ECA3}"/>
              </a:ext>
            </a:extLst>
          </p:cNvPr>
          <p:cNvSpPr txBox="1">
            <a:spLocks/>
          </p:cNvSpPr>
          <p:nvPr/>
        </p:nvSpPr>
        <p:spPr>
          <a:xfrm>
            <a:off x="978294" y="3672000"/>
            <a:ext cx="3348000" cy="259200"/>
          </a:xfrm>
          <a:prstGeom prst="rect">
            <a:avLst/>
          </a:prstGeom>
        </p:spPr>
        <p:txBody>
          <a:bodyPr vert="horz" lIns="0" tIns="0" rIns="0" bIns="0" rtlCol="0" anchor="t">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cap="none" dirty="0">
                <a:solidFill>
                  <a:schemeClr val="tx1"/>
                </a:solidFill>
                <a:latin typeface="Georgia" panose="02040502050405020303" pitchFamily="18" charset="0"/>
              </a:rPr>
              <a:t>„Menü“ </a:t>
            </a:r>
            <a:r>
              <a:rPr lang="de-DE" sz="1200" b="0" cap="none" dirty="0">
                <a:solidFill>
                  <a:schemeClr val="tx1"/>
                </a:solidFill>
                <a:latin typeface="Georgia" panose="02040502050405020303" pitchFamily="18" charset="0"/>
              </a:rPr>
              <a:t>öffnen </a:t>
            </a:r>
          </a:p>
        </p:txBody>
      </p:sp>
      <p:sp>
        <p:nvSpPr>
          <p:cNvPr id="27" name="Abgerundetes Rechteck 3">
            <a:extLst>
              <a:ext uri="{FF2B5EF4-FFF2-40B4-BE49-F238E27FC236}">
                <a16:creationId xmlns:a16="http://schemas.microsoft.com/office/drawing/2014/main" id="{B974C208-FA18-12C1-9FEB-2E2488B455EF}"/>
              </a:ext>
            </a:extLst>
          </p:cNvPr>
          <p:cNvSpPr/>
          <p:nvPr/>
        </p:nvSpPr>
        <p:spPr>
          <a:xfrm>
            <a:off x="502920" y="4043732"/>
            <a:ext cx="8153463" cy="415498"/>
          </a:xfrm>
          <a:prstGeom prst="roundRect">
            <a:avLst>
              <a:gd name="adj" fmla="val 0"/>
            </a:avLst>
          </a:prstGeom>
          <a:ln w="9525">
            <a:solidFill>
              <a:srgbClr val="001489"/>
            </a:solidFill>
          </a:ln>
        </p:spPr>
        <p:txBody>
          <a:bodyPr wrap="square">
            <a:spAutoFit/>
          </a:bodyPr>
          <a:lstStyle/>
          <a:p>
            <a:pPr marR="5080" lvl="0">
              <a:spcBef>
                <a:spcPts val="600"/>
              </a:spcBef>
            </a:pPr>
            <a:r>
              <a:rPr lang="de-DE" sz="1050" spc="-10" dirty="0">
                <a:latin typeface="Calibri" panose="020F0502020204030204" pitchFamily="34" charset="0"/>
                <a:cs typeface="Calibri" panose="020F0502020204030204" pitchFamily="34" charset="0"/>
              </a:rPr>
              <a:t>LibreView</a:t>
            </a:r>
            <a:r>
              <a:rPr lang="de-DE" sz="1050" spc="-10" baseline="30000" dirty="0">
                <a:latin typeface="Calibri" panose="020F0502020204030204" pitchFamily="34" charset="0"/>
                <a:cs typeface="Calibri" panose="020F0502020204030204" pitchFamily="34" charset="0"/>
              </a:rPr>
              <a:t>3</a:t>
            </a:r>
            <a:r>
              <a:rPr lang="de-DE" sz="1050" spc="-10" dirty="0">
                <a:latin typeface="Calibri" panose="020F0502020204030204" pitchFamily="34" charset="0"/>
                <a:cs typeface="Calibri" panose="020F0502020204030204" pitchFamily="34" charset="0"/>
              </a:rPr>
              <a:t> bietet weitere Analysefunktionen. Mehr Informationen finden Sie unter </a:t>
            </a:r>
            <a:r>
              <a:rPr lang="de-DE" sz="1050" b="1" spc="-10" dirty="0" err="1">
                <a:latin typeface="Calibri" panose="020F0502020204030204" pitchFamily="34" charset="0"/>
                <a:cs typeface="Calibri" panose="020F0502020204030204" pitchFamily="34" charset="0"/>
              </a:rPr>
              <a:t>mein.FreeStyle.de</a:t>
            </a:r>
            <a:r>
              <a:rPr lang="de-DE" sz="1050" b="1" spc="-10" dirty="0">
                <a:latin typeface="Calibri" panose="020F0502020204030204" pitchFamily="34" charset="0"/>
                <a:cs typeface="Calibri" panose="020F0502020204030204" pitchFamily="34" charset="0"/>
              </a:rPr>
              <a:t> </a:t>
            </a:r>
            <a:r>
              <a:rPr lang="de-DE" sz="1050" spc="-10" dirty="0">
                <a:latin typeface="Calibri" panose="020F0502020204030204" pitchFamily="34" charset="0"/>
                <a:cs typeface="Calibri" panose="020F0502020204030204" pitchFamily="34" charset="0"/>
              </a:rPr>
              <a:t>in den E-Learnings oder Online-Live-Seminaren im Trainingsbereich.</a:t>
            </a:r>
          </a:p>
        </p:txBody>
      </p:sp>
    </p:spTree>
    <p:extLst>
      <p:ext uri="{BB962C8B-B14F-4D97-AF65-F5344CB8AC3E}">
        <p14:creationId xmlns:p14="http://schemas.microsoft.com/office/powerpoint/2010/main" val="2626804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CBA9D04-1FEA-4691-87CA-20DEC9F73ED3}"/>
              </a:ext>
            </a:extLst>
          </p:cNvPr>
          <p:cNvSpPr>
            <a:spLocks noGrp="1"/>
          </p:cNvSpPr>
          <p:nvPr>
            <p:ph type="body" sz="quarter" idx="14"/>
          </p:nvPr>
        </p:nvSpPr>
        <p:spPr/>
        <p:txBody>
          <a:bodyPr/>
          <a:lstStyle/>
          <a:p>
            <a:r>
              <a:rPr lang="en-US" sz="1800" b="1" dirty="0">
                <a:cs typeface="Calibri Light" panose="020F0302020204030204" pitchFamily="34" charset="0"/>
              </a:rPr>
              <a:t>FREESTYLE LIBRE 3 APP</a:t>
            </a:r>
            <a:endParaRPr lang="en-US" sz="1800" b="1" baseline="30000" dirty="0">
              <a:cs typeface="Calibri Light" panose="020F0302020204030204" pitchFamily="34" charset="0"/>
            </a:endParaRPr>
          </a:p>
        </p:txBody>
      </p:sp>
      <p:sp>
        <p:nvSpPr>
          <p:cNvPr id="17" name="Text Placeholder 16">
            <a:extLst>
              <a:ext uri="{FF2B5EF4-FFF2-40B4-BE49-F238E27FC236}">
                <a16:creationId xmlns:a16="http://schemas.microsoft.com/office/drawing/2014/main" id="{AF8010D4-0ADE-4E56-A8D4-DA96A6FD7B8F}"/>
              </a:ext>
            </a:extLst>
          </p:cNvPr>
          <p:cNvSpPr>
            <a:spLocks noGrp="1"/>
          </p:cNvSpPr>
          <p:nvPr>
            <p:ph type="body" sz="quarter" idx="15"/>
          </p:nvPr>
        </p:nvSpPr>
        <p:spPr/>
        <p:txBody>
          <a:bodyPr/>
          <a:lstStyle/>
          <a:p>
            <a:r>
              <a:rPr lang="en-US" sz="1800" b="1" dirty="0">
                <a:cs typeface="Calibri Light" panose="020F0302020204030204" pitchFamily="34" charset="0"/>
              </a:rPr>
              <a:t>FREESTYLE LIBRE 3 LESEGERÄT</a:t>
            </a:r>
            <a:endParaRPr lang="en-US" sz="1800" b="1" baseline="30000" dirty="0">
              <a:cs typeface="Calibri Light" panose="020F0302020204030204" pitchFamily="34" charset="0"/>
            </a:endParaRPr>
          </a:p>
        </p:txBody>
      </p:sp>
      <p:sp>
        <p:nvSpPr>
          <p:cNvPr id="2" name="Text Placeholder 1">
            <a:extLst>
              <a:ext uri="{FF2B5EF4-FFF2-40B4-BE49-F238E27FC236}">
                <a16:creationId xmlns:a16="http://schemas.microsoft.com/office/drawing/2014/main" id="{931707C8-EEB0-448D-8BF0-0262365780A7}"/>
              </a:ext>
            </a:extLst>
          </p:cNvPr>
          <p:cNvSpPr>
            <a:spLocks noGrp="1"/>
          </p:cNvSpPr>
          <p:nvPr>
            <p:ph type="body" sz="quarter" idx="10"/>
          </p:nvPr>
        </p:nvSpPr>
        <p:spPr>
          <a:xfrm>
            <a:off x="502921" y="266700"/>
            <a:ext cx="8134183"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4" name="Date Placeholder 3">
            <a:extLst>
              <a:ext uri="{FF2B5EF4-FFF2-40B4-BE49-F238E27FC236}">
                <a16:creationId xmlns:a16="http://schemas.microsoft.com/office/drawing/2014/main" id="{97CA4CA8-04CE-47DA-B84C-AEA937F05FC6}"/>
              </a:ext>
            </a:extLst>
          </p:cNvPr>
          <p:cNvSpPr>
            <a:spLocks noGrp="1"/>
          </p:cNvSpPr>
          <p:nvPr>
            <p:ph type="dt" sz="half" idx="20"/>
          </p:nvPr>
        </p:nvSpPr>
        <p:spPr/>
        <p:txBody>
          <a:bodyPr/>
          <a:lstStyle/>
          <a:p>
            <a:fld id="{025BBD34-2A66-4D5B-BCFB-927D54BEE21F}" type="datetime5">
              <a:rPr lang="en-US" smtClean="0"/>
              <a:t>20-May-25</a:t>
            </a:fld>
            <a:endParaRPr lang="en-IN" dirty="0"/>
          </a:p>
        </p:txBody>
      </p:sp>
      <p:sp>
        <p:nvSpPr>
          <p:cNvPr id="11" name="Slide Number Placeholder 10">
            <a:extLst>
              <a:ext uri="{FF2B5EF4-FFF2-40B4-BE49-F238E27FC236}">
                <a16:creationId xmlns:a16="http://schemas.microsoft.com/office/drawing/2014/main" id="{E95406D6-5E7B-48D1-B388-4E09B3AD68EA}"/>
              </a:ext>
            </a:extLst>
          </p:cNvPr>
          <p:cNvSpPr>
            <a:spLocks noGrp="1"/>
          </p:cNvSpPr>
          <p:nvPr>
            <p:ph type="sldNum" sz="quarter" idx="22"/>
          </p:nvPr>
        </p:nvSpPr>
        <p:spPr/>
        <p:txBody>
          <a:bodyPr/>
          <a:lstStyle/>
          <a:p>
            <a:r>
              <a:rPr lang="en-IN"/>
              <a:t>|    </a:t>
            </a:r>
            <a:fld id="{7B2119CD-3B2D-4CEB-B404-D2E3F8CD6D69}" type="slidenum">
              <a:rPr lang="en-IN" smtClean="0"/>
              <a:pPr/>
              <a:t>33</a:t>
            </a:fld>
            <a:endParaRPr lang="en-IN" dirty="0"/>
          </a:p>
        </p:txBody>
      </p:sp>
      <p:sp>
        <p:nvSpPr>
          <p:cNvPr id="8" name="Title 7">
            <a:extLst>
              <a:ext uri="{FF2B5EF4-FFF2-40B4-BE49-F238E27FC236}">
                <a16:creationId xmlns:a16="http://schemas.microsoft.com/office/drawing/2014/main" id="{3AA8589B-436D-480E-8D87-8E37AF336BCB}"/>
              </a:ext>
            </a:extLst>
          </p:cNvPr>
          <p:cNvSpPr>
            <a:spLocks noGrp="1"/>
          </p:cNvSpPr>
          <p:nvPr>
            <p:ph type="title"/>
          </p:nvPr>
        </p:nvSpPr>
        <p:spPr/>
        <p:txBody>
          <a:bodyPr/>
          <a:lstStyle/>
          <a:p>
            <a:r>
              <a:rPr lang="de-DE" sz="2500" dirty="0"/>
              <a:t>Einfache Datenauswertung mit den Berichten</a:t>
            </a:r>
            <a:endParaRPr lang="en-IN" sz="2500" dirty="0">
              <a:solidFill>
                <a:srgbClr val="001489"/>
              </a:solidFill>
            </a:endParaRPr>
          </a:p>
        </p:txBody>
      </p:sp>
      <p:sp>
        <p:nvSpPr>
          <p:cNvPr id="5" name="Textplatzhalter 4">
            <a:extLst>
              <a:ext uri="{FF2B5EF4-FFF2-40B4-BE49-F238E27FC236}">
                <a16:creationId xmlns:a16="http://schemas.microsoft.com/office/drawing/2014/main" id="{C1C5A4C3-D14A-8305-32A8-A6B0BEC48779}"/>
              </a:ext>
            </a:extLst>
          </p:cNvPr>
          <p:cNvSpPr>
            <a:spLocks noGrp="1"/>
          </p:cNvSpPr>
          <p:nvPr>
            <p:ph type="body" sz="quarter" idx="11"/>
          </p:nvPr>
        </p:nvSpPr>
        <p:spPr>
          <a:xfrm>
            <a:off x="503238" y="4719638"/>
            <a:ext cx="8136000" cy="138112"/>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p>
        </p:txBody>
      </p:sp>
      <p:sp>
        <p:nvSpPr>
          <p:cNvPr id="6" name="Textplatzhalter 5">
            <a:extLst>
              <a:ext uri="{FF2B5EF4-FFF2-40B4-BE49-F238E27FC236}">
                <a16:creationId xmlns:a16="http://schemas.microsoft.com/office/drawing/2014/main" id="{E2108A0A-2D52-F568-4924-94F5CFB657D5}"/>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p:txBody>
      </p:sp>
      <p:sp>
        <p:nvSpPr>
          <p:cNvPr id="27" name="Abgerundetes Rechteck 3">
            <a:extLst>
              <a:ext uri="{FF2B5EF4-FFF2-40B4-BE49-F238E27FC236}">
                <a16:creationId xmlns:a16="http://schemas.microsoft.com/office/drawing/2014/main" id="{B974C208-FA18-12C1-9FEB-2E2488B455EF}"/>
              </a:ext>
            </a:extLst>
          </p:cNvPr>
          <p:cNvSpPr/>
          <p:nvPr/>
        </p:nvSpPr>
        <p:spPr>
          <a:xfrm>
            <a:off x="502920" y="4043732"/>
            <a:ext cx="8153463" cy="415498"/>
          </a:xfrm>
          <a:prstGeom prst="roundRect">
            <a:avLst>
              <a:gd name="adj" fmla="val 0"/>
            </a:avLst>
          </a:prstGeom>
          <a:ln w="9525">
            <a:solidFill>
              <a:srgbClr val="001489"/>
            </a:solidFill>
          </a:ln>
        </p:spPr>
        <p:txBody>
          <a:bodyPr wrap="square">
            <a:spAutoFit/>
          </a:bodyPr>
          <a:lstStyle/>
          <a:p>
            <a:pPr marR="5080" lvl="0">
              <a:spcBef>
                <a:spcPts val="600"/>
              </a:spcBef>
            </a:pPr>
            <a:r>
              <a:rPr lang="de-DE" sz="1050" spc="-10" dirty="0">
                <a:latin typeface="Calibri" panose="020F0502020204030204" pitchFamily="34" charset="0"/>
                <a:cs typeface="Calibri" panose="020F0502020204030204" pitchFamily="34" charset="0"/>
              </a:rPr>
              <a:t>LibreView</a:t>
            </a:r>
            <a:r>
              <a:rPr lang="de-DE" sz="1050" spc="-10" baseline="30000" dirty="0">
                <a:latin typeface="Calibri" panose="020F0502020204030204" pitchFamily="34" charset="0"/>
                <a:cs typeface="Calibri" panose="020F0502020204030204" pitchFamily="34" charset="0"/>
              </a:rPr>
              <a:t>3</a:t>
            </a:r>
            <a:r>
              <a:rPr lang="de-DE" sz="1050" spc="-10" dirty="0">
                <a:latin typeface="Calibri" panose="020F0502020204030204" pitchFamily="34" charset="0"/>
                <a:cs typeface="Calibri" panose="020F0502020204030204" pitchFamily="34" charset="0"/>
              </a:rPr>
              <a:t> bietet weitere Analysefunktionen. Mehr Informationen finden Sie unter </a:t>
            </a:r>
            <a:r>
              <a:rPr lang="de-DE" sz="1050" b="1" spc="-10" dirty="0" err="1">
                <a:latin typeface="Calibri" panose="020F0502020204030204" pitchFamily="34" charset="0"/>
                <a:cs typeface="Calibri" panose="020F0502020204030204" pitchFamily="34" charset="0"/>
              </a:rPr>
              <a:t>mein.FreeStyle.de</a:t>
            </a:r>
            <a:r>
              <a:rPr lang="de-DE" sz="1050" b="1" spc="-10" dirty="0">
                <a:latin typeface="Calibri" panose="020F0502020204030204" pitchFamily="34" charset="0"/>
                <a:cs typeface="Calibri" panose="020F0502020204030204" pitchFamily="34" charset="0"/>
              </a:rPr>
              <a:t> </a:t>
            </a:r>
            <a:r>
              <a:rPr lang="de-DE" sz="1050" spc="-10" dirty="0">
                <a:latin typeface="Calibri" panose="020F0502020204030204" pitchFamily="34" charset="0"/>
                <a:cs typeface="Calibri" panose="020F0502020204030204" pitchFamily="34" charset="0"/>
              </a:rPr>
              <a:t>in den E-Learnings oder Online Live Seminaren im Trainingsbereich.</a:t>
            </a:r>
          </a:p>
        </p:txBody>
      </p:sp>
      <p:sp>
        <p:nvSpPr>
          <p:cNvPr id="14" name="Textfeld 13">
            <a:extLst>
              <a:ext uri="{FF2B5EF4-FFF2-40B4-BE49-F238E27FC236}">
                <a16:creationId xmlns:a16="http://schemas.microsoft.com/office/drawing/2014/main" id="{B5D0A4A0-325C-201B-FCF8-29E945259E7D}"/>
              </a:ext>
            </a:extLst>
          </p:cNvPr>
          <p:cNvSpPr txBox="1"/>
          <p:nvPr/>
        </p:nvSpPr>
        <p:spPr>
          <a:xfrm>
            <a:off x="482853" y="3496812"/>
            <a:ext cx="801356" cy="553998"/>
          </a:xfrm>
          <a:prstGeom prst="rect">
            <a:avLst/>
          </a:prstGeom>
          <a:noFill/>
        </p:spPr>
        <p:txBody>
          <a:bodyPr wrap="square" lIns="0" tIns="0" rIns="0" bIns="0">
            <a:spAutoFit/>
          </a:bodyPr>
          <a:lstStyle/>
          <a:p>
            <a:r>
              <a:rPr lang="de-DE" sz="3600" b="1" dirty="0">
                <a:solidFill>
                  <a:srgbClr val="001489">
                    <a:alpha val="80000"/>
                  </a:srgbClr>
                </a:solidFill>
                <a:latin typeface="Georgia" panose="02040502050405020303" pitchFamily="18" charset="0"/>
                <a:cs typeface="Calibri" panose="020F0502020204030204" pitchFamily="34" charset="0"/>
              </a:rPr>
              <a:t>2</a:t>
            </a:r>
            <a:r>
              <a:rPr kumimoji="0" lang="de-DE" sz="3600" b="1" i="0" u="none" strike="noStrike" kern="1200" cap="none" spc="0" normalizeH="0" baseline="0" noProof="0" dirty="0">
                <a:ln>
                  <a:noFill/>
                </a:ln>
                <a:solidFill>
                  <a:srgbClr val="001489">
                    <a:alpha val="80000"/>
                  </a:srgbClr>
                </a:solidFill>
                <a:effectLst/>
                <a:uLnTx/>
                <a:uFillTx/>
                <a:latin typeface="Georgia" panose="02040502050405020303" pitchFamily="18" charset="0"/>
                <a:cs typeface="Calibri" panose="020F0502020204030204" pitchFamily="34" charset="0"/>
              </a:rPr>
              <a:t>.</a:t>
            </a:r>
            <a:endParaRPr lang="de-DE" sz="3600" b="1" dirty="0">
              <a:solidFill>
                <a:srgbClr val="001489">
                  <a:alpha val="80000"/>
                </a:srgbClr>
              </a:solidFill>
              <a:latin typeface="Georgia" panose="02040502050405020303" pitchFamily="18" charset="0"/>
              <a:cs typeface="Calibri" panose="020F0502020204030204" pitchFamily="34" charset="0"/>
            </a:endParaRPr>
          </a:p>
        </p:txBody>
      </p:sp>
      <p:sp>
        <p:nvSpPr>
          <p:cNvPr id="15" name="Inhaltsplatzhalter 10">
            <a:extLst>
              <a:ext uri="{FF2B5EF4-FFF2-40B4-BE49-F238E27FC236}">
                <a16:creationId xmlns:a16="http://schemas.microsoft.com/office/drawing/2014/main" id="{9B0DF9E5-2C7B-C9CB-C2C9-18EF7C2E34B6}"/>
              </a:ext>
            </a:extLst>
          </p:cNvPr>
          <p:cNvSpPr txBox="1">
            <a:spLocks/>
          </p:cNvSpPr>
          <p:nvPr/>
        </p:nvSpPr>
        <p:spPr>
          <a:xfrm>
            <a:off x="978293" y="3672000"/>
            <a:ext cx="3817301" cy="385737"/>
          </a:xfrm>
          <a:prstGeom prst="rect">
            <a:avLst/>
          </a:prstGeom>
        </p:spPr>
        <p:txBody>
          <a:bodyPr vert="horz" lIns="0" tIns="0" rIns="91440" bIns="45720" rtlCol="0" anchor="t">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Unter </a:t>
            </a:r>
            <a:r>
              <a:rPr lang="de-DE" sz="1200" cap="none" dirty="0">
                <a:solidFill>
                  <a:schemeClr val="tx1"/>
                </a:solidFill>
                <a:latin typeface="Georgia" panose="02040502050405020303" pitchFamily="18" charset="0"/>
              </a:rPr>
              <a:t>„Berichte“ </a:t>
            </a:r>
            <a:r>
              <a:rPr lang="de-DE" sz="1200" b="0" cap="none" dirty="0">
                <a:solidFill>
                  <a:schemeClr val="tx1"/>
                </a:solidFill>
                <a:latin typeface="Georgia" panose="02040502050405020303" pitchFamily="18" charset="0"/>
              </a:rPr>
              <a:t>den gewünschten Bericht auswählen</a:t>
            </a:r>
          </a:p>
        </p:txBody>
      </p:sp>
      <p:sp>
        <p:nvSpPr>
          <p:cNvPr id="18" name="Textfeld 17">
            <a:extLst>
              <a:ext uri="{FF2B5EF4-FFF2-40B4-BE49-F238E27FC236}">
                <a16:creationId xmlns:a16="http://schemas.microsoft.com/office/drawing/2014/main" id="{198195F0-8D2C-E70E-C9C2-0B4CC6507C28}"/>
              </a:ext>
            </a:extLst>
          </p:cNvPr>
          <p:cNvSpPr txBox="1"/>
          <p:nvPr/>
        </p:nvSpPr>
        <p:spPr>
          <a:xfrm>
            <a:off x="4839096" y="3496812"/>
            <a:ext cx="801356" cy="553998"/>
          </a:xfrm>
          <a:prstGeom prst="rect">
            <a:avLst/>
          </a:prstGeom>
          <a:noFill/>
        </p:spPr>
        <p:txBody>
          <a:bodyPr wrap="square" lIns="0" tIns="0" rIns="0" bIns="0">
            <a:spAutoFit/>
          </a:bodyPr>
          <a:lstStyle/>
          <a:p>
            <a:r>
              <a:rPr lang="de-DE" sz="3600" b="1">
                <a:solidFill>
                  <a:srgbClr val="001489">
                    <a:alpha val="80000"/>
                  </a:srgbClr>
                </a:solidFill>
                <a:latin typeface="Georgia" panose="02040502050405020303" pitchFamily="18" charset="0"/>
                <a:cs typeface="Calibri" panose="020F0502020204030204" pitchFamily="34" charset="0"/>
              </a:rPr>
              <a:t>2</a:t>
            </a:r>
            <a:r>
              <a:rPr kumimoji="0" lang="de-DE" sz="3600" b="1" i="0" u="none" strike="noStrike" kern="1200" cap="none" spc="0" normalizeH="0" baseline="0" noProof="0">
                <a:ln>
                  <a:noFill/>
                </a:ln>
                <a:solidFill>
                  <a:srgbClr val="001489">
                    <a:alpha val="80000"/>
                  </a:srgbClr>
                </a:solidFill>
                <a:effectLst/>
                <a:uLnTx/>
                <a:uFillTx/>
                <a:latin typeface="Georgia" panose="02040502050405020303" pitchFamily="18" charset="0"/>
                <a:cs typeface="Calibri" panose="020F0502020204030204" pitchFamily="34" charset="0"/>
              </a:rPr>
              <a:t>.</a:t>
            </a:r>
            <a:endParaRPr lang="de-DE" sz="3600" b="1">
              <a:solidFill>
                <a:srgbClr val="001489">
                  <a:alpha val="80000"/>
                </a:srgbClr>
              </a:solidFill>
              <a:latin typeface="Georgia" panose="02040502050405020303" pitchFamily="18" charset="0"/>
              <a:cs typeface="Calibri" panose="020F0502020204030204" pitchFamily="34" charset="0"/>
            </a:endParaRPr>
          </a:p>
        </p:txBody>
      </p:sp>
      <p:sp>
        <p:nvSpPr>
          <p:cNvPr id="28" name="Inhaltsplatzhalter 10">
            <a:extLst>
              <a:ext uri="{FF2B5EF4-FFF2-40B4-BE49-F238E27FC236}">
                <a16:creationId xmlns:a16="http://schemas.microsoft.com/office/drawing/2014/main" id="{2A1AB4F3-18BC-12C6-687F-D6988342CDFE}"/>
              </a:ext>
            </a:extLst>
          </p:cNvPr>
          <p:cNvSpPr txBox="1">
            <a:spLocks/>
          </p:cNvSpPr>
          <p:nvPr/>
        </p:nvSpPr>
        <p:spPr>
          <a:xfrm>
            <a:off x="5355019" y="3672000"/>
            <a:ext cx="3345746" cy="273844"/>
          </a:xfrm>
          <a:prstGeom prst="rect">
            <a:avLst/>
          </a:prstGeom>
        </p:spPr>
        <p:txBody>
          <a:bodyPr vert="horz" lIns="0" tIns="0" rIns="91440" bIns="45720" rtlCol="0">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Auf </a:t>
            </a:r>
            <a:r>
              <a:rPr lang="de-DE" sz="1200" cap="none" dirty="0">
                <a:solidFill>
                  <a:schemeClr val="tx1"/>
                </a:solidFill>
                <a:latin typeface="Georgia" panose="02040502050405020303" pitchFamily="18" charset="0"/>
              </a:rPr>
              <a:t>„Verlauf anzeigen“ </a:t>
            </a:r>
            <a:r>
              <a:rPr lang="de-DE" sz="1200" b="0" cap="none" dirty="0">
                <a:solidFill>
                  <a:schemeClr val="tx1"/>
                </a:solidFill>
                <a:latin typeface="Georgia" panose="02040502050405020303" pitchFamily="18" charset="0"/>
              </a:rPr>
              <a:t>klicken</a:t>
            </a:r>
          </a:p>
        </p:txBody>
      </p:sp>
      <p:pic>
        <p:nvPicPr>
          <p:cNvPr id="29" name="Grafik 28">
            <a:extLst>
              <a:ext uri="{FF2B5EF4-FFF2-40B4-BE49-F238E27FC236}">
                <a16:creationId xmlns:a16="http://schemas.microsoft.com/office/drawing/2014/main" id="{C2461685-5C8F-CAD0-7061-527ABA9B8142}"/>
              </a:ext>
            </a:extLst>
          </p:cNvPr>
          <p:cNvPicPr>
            <a:picLocks/>
          </p:cNvPicPr>
          <p:nvPr/>
        </p:nvPicPr>
        <p:blipFill>
          <a:blip r:embed="rId2"/>
          <a:srcRect/>
          <a:stretch/>
        </p:blipFill>
        <p:spPr>
          <a:xfrm>
            <a:off x="1365497" y="1318887"/>
            <a:ext cx="1454007" cy="2468237"/>
          </a:xfrm>
          <a:prstGeom prst="rect">
            <a:avLst/>
          </a:prstGeom>
        </p:spPr>
      </p:pic>
      <p:pic>
        <p:nvPicPr>
          <p:cNvPr id="30" name="Grafik 29">
            <a:extLst>
              <a:ext uri="{FF2B5EF4-FFF2-40B4-BE49-F238E27FC236}">
                <a16:creationId xmlns:a16="http://schemas.microsoft.com/office/drawing/2014/main" id="{9F6F5F25-A7B7-83B3-9C8B-D823ED852A6A}"/>
              </a:ext>
            </a:extLst>
          </p:cNvPr>
          <p:cNvPicPr>
            <a:picLocks noChangeAspect="1"/>
          </p:cNvPicPr>
          <p:nvPr/>
        </p:nvPicPr>
        <p:blipFill>
          <a:blip r:embed="rId3"/>
          <a:srcRect/>
          <a:stretch/>
        </p:blipFill>
        <p:spPr>
          <a:xfrm>
            <a:off x="5669851" y="1516040"/>
            <a:ext cx="1487626" cy="2160000"/>
          </a:xfrm>
          <a:prstGeom prst="rect">
            <a:avLst/>
          </a:prstGeom>
        </p:spPr>
      </p:pic>
    </p:spTree>
    <p:extLst>
      <p:ext uri="{BB962C8B-B14F-4D97-AF65-F5344CB8AC3E}">
        <p14:creationId xmlns:p14="http://schemas.microsoft.com/office/powerpoint/2010/main" val="1324192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CBA9D04-1FEA-4691-87CA-20DEC9F73ED3}"/>
              </a:ext>
            </a:extLst>
          </p:cNvPr>
          <p:cNvSpPr>
            <a:spLocks noGrp="1"/>
          </p:cNvSpPr>
          <p:nvPr>
            <p:ph type="body" sz="quarter" idx="14"/>
          </p:nvPr>
        </p:nvSpPr>
        <p:spPr/>
        <p:txBody>
          <a:bodyPr/>
          <a:lstStyle/>
          <a:p>
            <a:r>
              <a:rPr lang="en-US" sz="1800" b="1" dirty="0">
                <a:cs typeface="Calibri Light" panose="020F0302020204030204" pitchFamily="34" charset="0"/>
              </a:rPr>
              <a:t>FREESTYLE LIBRE 3 APP</a:t>
            </a:r>
            <a:endParaRPr lang="en-US" sz="1800" b="1" baseline="30000" dirty="0">
              <a:cs typeface="Calibri Light" panose="020F0302020204030204" pitchFamily="34" charset="0"/>
            </a:endParaRPr>
          </a:p>
        </p:txBody>
      </p:sp>
      <p:sp>
        <p:nvSpPr>
          <p:cNvPr id="17" name="Text Placeholder 16">
            <a:extLst>
              <a:ext uri="{FF2B5EF4-FFF2-40B4-BE49-F238E27FC236}">
                <a16:creationId xmlns:a16="http://schemas.microsoft.com/office/drawing/2014/main" id="{AF8010D4-0ADE-4E56-A8D4-DA96A6FD7B8F}"/>
              </a:ext>
            </a:extLst>
          </p:cNvPr>
          <p:cNvSpPr>
            <a:spLocks noGrp="1"/>
          </p:cNvSpPr>
          <p:nvPr>
            <p:ph type="body" sz="quarter" idx="15"/>
          </p:nvPr>
        </p:nvSpPr>
        <p:spPr/>
        <p:txBody>
          <a:bodyPr/>
          <a:lstStyle/>
          <a:p>
            <a:r>
              <a:rPr lang="en-US" sz="1800" b="1" dirty="0">
                <a:cs typeface="Calibri Light" panose="020F0302020204030204" pitchFamily="34" charset="0"/>
              </a:rPr>
              <a:t>FREESTYLE LIBRE 3 LESEGERÄT</a:t>
            </a:r>
            <a:endParaRPr lang="en-US" sz="1800" b="1" baseline="30000" dirty="0">
              <a:cs typeface="Calibri Light" panose="020F0302020204030204" pitchFamily="34" charset="0"/>
            </a:endParaRPr>
          </a:p>
        </p:txBody>
      </p:sp>
      <p:sp>
        <p:nvSpPr>
          <p:cNvPr id="2" name="Text Placeholder 1">
            <a:extLst>
              <a:ext uri="{FF2B5EF4-FFF2-40B4-BE49-F238E27FC236}">
                <a16:creationId xmlns:a16="http://schemas.microsoft.com/office/drawing/2014/main" id="{931707C8-EEB0-448D-8BF0-0262365780A7}"/>
              </a:ext>
            </a:extLst>
          </p:cNvPr>
          <p:cNvSpPr>
            <a:spLocks noGrp="1"/>
          </p:cNvSpPr>
          <p:nvPr>
            <p:ph type="body" sz="quarter" idx="10"/>
          </p:nvPr>
        </p:nvSpPr>
        <p:spPr>
          <a:xfrm>
            <a:off x="502921" y="266700"/>
            <a:ext cx="8134183" cy="261610"/>
          </a:xfrm>
        </p:spPr>
        <p:txBody>
          <a:bodyPr/>
          <a:lstStyle/>
          <a:p>
            <a:r>
              <a:rPr lang="de-DE" dirty="0"/>
              <a:t>Einrichten der </a:t>
            </a:r>
            <a:r>
              <a:rPr lang="de-DE" dirty="0" err="1"/>
              <a:t>FreeStyle</a:t>
            </a:r>
            <a:r>
              <a:rPr lang="de-DE" dirty="0"/>
              <a:t> Libre 3 App</a:t>
            </a:r>
            <a:r>
              <a:rPr lang="de-DE" baseline="30000" dirty="0"/>
              <a:t>1</a:t>
            </a:r>
            <a:r>
              <a:rPr lang="de-DE" dirty="0"/>
              <a:t> und des </a:t>
            </a:r>
            <a:r>
              <a:rPr lang="de-DE" dirty="0" err="1"/>
              <a:t>FreeStyle</a:t>
            </a:r>
            <a:r>
              <a:rPr lang="de-DE" dirty="0"/>
              <a:t> Libre 3 Lesegeräts</a:t>
            </a:r>
            <a:r>
              <a:rPr lang="de-DE" baseline="30000" dirty="0"/>
              <a:t>2</a:t>
            </a:r>
          </a:p>
          <a:p>
            <a:endParaRPr lang="de-DE" dirty="0"/>
          </a:p>
        </p:txBody>
      </p:sp>
      <p:sp>
        <p:nvSpPr>
          <p:cNvPr id="4" name="Date Placeholder 3">
            <a:extLst>
              <a:ext uri="{FF2B5EF4-FFF2-40B4-BE49-F238E27FC236}">
                <a16:creationId xmlns:a16="http://schemas.microsoft.com/office/drawing/2014/main" id="{97CA4CA8-04CE-47DA-B84C-AEA937F05FC6}"/>
              </a:ext>
            </a:extLst>
          </p:cNvPr>
          <p:cNvSpPr>
            <a:spLocks noGrp="1"/>
          </p:cNvSpPr>
          <p:nvPr>
            <p:ph type="dt" sz="half" idx="20"/>
          </p:nvPr>
        </p:nvSpPr>
        <p:spPr/>
        <p:txBody>
          <a:bodyPr/>
          <a:lstStyle/>
          <a:p>
            <a:fld id="{025BBD34-2A66-4D5B-BCFB-927D54BEE21F}" type="datetime5">
              <a:rPr lang="en-US" smtClean="0"/>
              <a:t>20-May-25</a:t>
            </a:fld>
            <a:endParaRPr lang="en-IN" dirty="0"/>
          </a:p>
        </p:txBody>
      </p:sp>
      <p:sp>
        <p:nvSpPr>
          <p:cNvPr id="11" name="Slide Number Placeholder 10">
            <a:extLst>
              <a:ext uri="{FF2B5EF4-FFF2-40B4-BE49-F238E27FC236}">
                <a16:creationId xmlns:a16="http://schemas.microsoft.com/office/drawing/2014/main" id="{E95406D6-5E7B-48D1-B388-4E09B3AD68EA}"/>
              </a:ext>
            </a:extLst>
          </p:cNvPr>
          <p:cNvSpPr>
            <a:spLocks noGrp="1"/>
          </p:cNvSpPr>
          <p:nvPr>
            <p:ph type="sldNum" sz="quarter" idx="22"/>
          </p:nvPr>
        </p:nvSpPr>
        <p:spPr/>
        <p:txBody>
          <a:bodyPr/>
          <a:lstStyle/>
          <a:p>
            <a:r>
              <a:rPr lang="en-IN"/>
              <a:t>|    </a:t>
            </a:r>
            <a:fld id="{7B2119CD-3B2D-4CEB-B404-D2E3F8CD6D69}" type="slidenum">
              <a:rPr lang="en-IN" smtClean="0"/>
              <a:pPr/>
              <a:t>34</a:t>
            </a:fld>
            <a:endParaRPr lang="en-IN" dirty="0"/>
          </a:p>
        </p:txBody>
      </p:sp>
      <p:sp>
        <p:nvSpPr>
          <p:cNvPr id="8" name="Title 7">
            <a:extLst>
              <a:ext uri="{FF2B5EF4-FFF2-40B4-BE49-F238E27FC236}">
                <a16:creationId xmlns:a16="http://schemas.microsoft.com/office/drawing/2014/main" id="{3AA8589B-436D-480E-8D87-8E37AF336BCB}"/>
              </a:ext>
            </a:extLst>
          </p:cNvPr>
          <p:cNvSpPr>
            <a:spLocks noGrp="1"/>
          </p:cNvSpPr>
          <p:nvPr>
            <p:ph type="title"/>
          </p:nvPr>
        </p:nvSpPr>
        <p:spPr/>
        <p:txBody>
          <a:bodyPr/>
          <a:lstStyle/>
          <a:p>
            <a:r>
              <a:rPr lang="de-DE" sz="2500" dirty="0"/>
              <a:t>Einfache Datenauswertung mit den Berichten</a:t>
            </a:r>
            <a:endParaRPr lang="en-IN" sz="2500" dirty="0">
              <a:solidFill>
                <a:srgbClr val="001489"/>
              </a:solidFill>
            </a:endParaRPr>
          </a:p>
        </p:txBody>
      </p:sp>
      <p:sp>
        <p:nvSpPr>
          <p:cNvPr id="5" name="Textplatzhalter 4">
            <a:extLst>
              <a:ext uri="{FF2B5EF4-FFF2-40B4-BE49-F238E27FC236}">
                <a16:creationId xmlns:a16="http://schemas.microsoft.com/office/drawing/2014/main" id="{C1C5A4C3-D14A-8305-32A8-A6B0BEC48779}"/>
              </a:ext>
            </a:extLst>
          </p:cNvPr>
          <p:cNvSpPr>
            <a:spLocks noGrp="1"/>
          </p:cNvSpPr>
          <p:nvPr>
            <p:ph type="body" sz="quarter" idx="11"/>
          </p:nvPr>
        </p:nvSpPr>
        <p:spPr>
          <a:xfrm>
            <a:off x="503238" y="4719638"/>
            <a:ext cx="8136000" cy="138112"/>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p>
        </p:txBody>
      </p:sp>
      <p:sp>
        <p:nvSpPr>
          <p:cNvPr id="6" name="Textplatzhalter 5">
            <a:extLst>
              <a:ext uri="{FF2B5EF4-FFF2-40B4-BE49-F238E27FC236}">
                <a16:creationId xmlns:a16="http://schemas.microsoft.com/office/drawing/2014/main" id="{E2108A0A-2D52-F568-4924-94F5CFB657D5}"/>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p:txBody>
      </p:sp>
      <p:sp>
        <p:nvSpPr>
          <p:cNvPr id="27" name="Abgerundetes Rechteck 3">
            <a:extLst>
              <a:ext uri="{FF2B5EF4-FFF2-40B4-BE49-F238E27FC236}">
                <a16:creationId xmlns:a16="http://schemas.microsoft.com/office/drawing/2014/main" id="{B974C208-FA18-12C1-9FEB-2E2488B455EF}"/>
              </a:ext>
            </a:extLst>
          </p:cNvPr>
          <p:cNvSpPr/>
          <p:nvPr/>
        </p:nvSpPr>
        <p:spPr>
          <a:xfrm>
            <a:off x="502920" y="4043732"/>
            <a:ext cx="8153463" cy="415498"/>
          </a:xfrm>
          <a:prstGeom prst="roundRect">
            <a:avLst>
              <a:gd name="adj" fmla="val 0"/>
            </a:avLst>
          </a:prstGeom>
          <a:ln w="9525">
            <a:solidFill>
              <a:srgbClr val="001489"/>
            </a:solidFill>
          </a:ln>
        </p:spPr>
        <p:txBody>
          <a:bodyPr wrap="square">
            <a:spAutoFit/>
          </a:bodyPr>
          <a:lstStyle/>
          <a:p>
            <a:pPr marR="5080" lvl="0">
              <a:spcBef>
                <a:spcPts val="600"/>
              </a:spcBef>
            </a:pPr>
            <a:r>
              <a:rPr lang="de-DE" sz="1050" spc="-10" dirty="0">
                <a:solidFill>
                  <a:srgbClr val="001489"/>
                </a:solidFill>
                <a:latin typeface="Calibri" panose="020F0502020204030204" pitchFamily="34" charset="0"/>
                <a:cs typeface="Calibri" panose="020F0502020204030204" pitchFamily="34" charset="0"/>
              </a:rPr>
              <a:t>LibreView</a:t>
            </a:r>
            <a:r>
              <a:rPr lang="de-DE" sz="1050" spc="-10" baseline="30000" dirty="0">
                <a:solidFill>
                  <a:srgbClr val="001489"/>
                </a:solidFill>
                <a:latin typeface="Calibri" panose="020F0502020204030204" pitchFamily="34" charset="0"/>
                <a:cs typeface="Calibri" panose="020F0502020204030204" pitchFamily="34" charset="0"/>
              </a:rPr>
              <a:t>3</a:t>
            </a:r>
            <a:r>
              <a:rPr lang="de-DE" sz="1050" spc="-10" dirty="0">
                <a:solidFill>
                  <a:srgbClr val="001489"/>
                </a:solidFill>
                <a:latin typeface="Calibri" panose="020F0502020204030204" pitchFamily="34" charset="0"/>
                <a:cs typeface="Calibri" panose="020F0502020204030204" pitchFamily="34" charset="0"/>
              </a:rPr>
              <a:t> bietet weitere Analysefunktionen. Mehr Informationen finden Sie unter </a:t>
            </a:r>
            <a:r>
              <a:rPr lang="de-DE" sz="1050" b="1" spc="-10" dirty="0" err="1">
                <a:solidFill>
                  <a:srgbClr val="001489"/>
                </a:solidFill>
                <a:latin typeface="Calibri" panose="020F0502020204030204" pitchFamily="34" charset="0"/>
                <a:cs typeface="Calibri" panose="020F0502020204030204" pitchFamily="34" charset="0"/>
              </a:rPr>
              <a:t>mein.FreeStyle.de</a:t>
            </a:r>
            <a:r>
              <a:rPr lang="de-DE" sz="1050" b="1" spc="-10" dirty="0">
                <a:solidFill>
                  <a:srgbClr val="001489"/>
                </a:solidFill>
                <a:latin typeface="Calibri" panose="020F0502020204030204" pitchFamily="34" charset="0"/>
                <a:cs typeface="Calibri" panose="020F0502020204030204" pitchFamily="34" charset="0"/>
              </a:rPr>
              <a:t> </a:t>
            </a:r>
            <a:r>
              <a:rPr lang="de-DE" sz="1050" spc="-10" dirty="0">
                <a:solidFill>
                  <a:srgbClr val="001489"/>
                </a:solidFill>
                <a:latin typeface="Calibri" panose="020F0502020204030204" pitchFamily="34" charset="0"/>
                <a:cs typeface="Calibri" panose="020F0502020204030204" pitchFamily="34" charset="0"/>
              </a:rPr>
              <a:t>in den E-Learnings oder Online Live Seminaren im Trainingsbereich.</a:t>
            </a:r>
          </a:p>
        </p:txBody>
      </p:sp>
      <p:sp>
        <p:nvSpPr>
          <p:cNvPr id="3" name="Textfeld 2">
            <a:extLst>
              <a:ext uri="{FF2B5EF4-FFF2-40B4-BE49-F238E27FC236}">
                <a16:creationId xmlns:a16="http://schemas.microsoft.com/office/drawing/2014/main" id="{7E05C555-DB35-BFA9-F049-F7443DEBCB28}"/>
              </a:ext>
            </a:extLst>
          </p:cNvPr>
          <p:cNvSpPr txBox="1"/>
          <p:nvPr/>
        </p:nvSpPr>
        <p:spPr>
          <a:xfrm>
            <a:off x="4836111" y="3448260"/>
            <a:ext cx="801356" cy="553998"/>
          </a:xfrm>
          <a:prstGeom prst="rect">
            <a:avLst/>
          </a:prstGeom>
          <a:noFill/>
        </p:spPr>
        <p:txBody>
          <a:bodyPr wrap="square" lIns="0" tIns="0" rIns="0" bIns="0">
            <a:spAutoFit/>
          </a:bodyPr>
          <a:lstStyle/>
          <a:p>
            <a:r>
              <a:rPr lang="de-DE" sz="3600" b="1" noProof="0" dirty="0">
                <a:solidFill>
                  <a:srgbClr val="001489">
                    <a:alpha val="80000"/>
                  </a:srgbClr>
                </a:solidFill>
                <a:latin typeface="Georgia" panose="02040502050405020303" pitchFamily="18" charset="0"/>
                <a:cs typeface="Calibri" panose="020F0502020204030204" pitchFamily="34" charset="0"/>
              </a:rPr>
              <a:t>3</a:t>
            </a:r>
            <a:r>
              <a:rPr kumimoji="0" lang="de-DE" sz="3600" b="1" i="0" u="none" strike="noStrike" kern="1200" cap="none" spc="0" normalizeH="0" baseline="0" noProof="0" dirty="0">
                <a:ln>
                  <a:noFill/>
                </a:ln>
                <a:solidFill>
                  <a:srgbClr val="001489">
                    <a:alpha val="80000"/>
                  </a:srgbClr>
                </a:solidFill>
                <a:effectLst/>
                <a:uLnTx/>
                <a:uFillTx/>
                <a:latin typeface="Georgia" panose="02040502050405020303" pitchFamily="18" charset="0"/>
                <a:cs typeface="Calibri" panose="020F0502020204030204" pitchFamily="34" charset="0"/>
              </a:rPr>
              <a:t>.</a:t>
            </a:r>
            <a:endParaRPr lang="de-DE" sz="3600" b="1" dirty="0">
              <a:solidFill>
                <a:srgbClr val="001489">
                  <a:alpha val="80000"/>
                </a:srgbClr>
              </a:solidFill>
              <a:latin typeface="Georgia" panose="02040502050405020303" pitchFamily="18" charset="0"/>
              <a:cs typeface="Calibri" panose="020F0502020204030204" pitchFamily="34" charset="0"/>
            </a:endParaRPr>
          </a:p>
        </p:txBody>
      </p:sp>
      <p:sp>
        <p:nvSpPr>
          <p:cNvPr id="7" name="Inhaltsplatzhalter 10">
            <a:extLst>
              <a:ext uri="{FF2B5EF4-FFF2-40B4-BE49-F238E27FC236}">
                <a16:creationId xmlns:a16="http://schemas.microsoft.com/office/drawing/2014/main" id="{2E62AAD3-7066-CF09-408E-42B252D01E7F}"/>
              </a:ext>
            </a:extLst>
          </p:cNvPr>
          <p:cNvSpPr txBox="1">
            <a:spLocks/>
          </p:cNvSpPr>
          <p:nvPr/>
        </p:nvSpPr>
        <p:spPr>
          <a:xfrm>
            <a:off x="5362189" y="3672000"/>
            <a:ext cx="3345746" cy="385737"/>
          </a:xfrm>
          <a:prstGeom prst="rect">
            <a:avLst/>
          </a:prstGeom>
        </p:spPr>
        <p:txBody>
          <a:bodyPr vert="horz" lIns="0" tIns="0" rIns="0" bIns="0" rtlCol="0" anchor="t">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Gewünschten Bericht auswählen</a:t>
            </a:r>
          </a:p>
        </p:txBody>
      </p:sp>
      <p:pic>
        <p:nvPicPr>
          <p:cNvPr id="9" name="Grafik 8">
            <a:extLst>
              <a:ext uri="{FF2B5EF4-FFF2-40B4-BE49-F238E27FC236}">
                <a16:creationId xmlns:a16="http://schemas.microsoft.com/office/drawing/2014/main" id="{EE7F72EA-9293-D656-749C-6075CBED7C18}"/>
              </a:ext>
            </a:extLst>
          </p:cNvPr>
          <p:cNvPicPr>
            <a:picLocks noChangeAspect="1"/>
          </p:cNvPicPr>
          <p:nvPr/>
        </p:nvPicPr>
        <p:blipFill>
          <a:blip r:embed="rId2"/>
          <a:srcRect/>
          <a:stretch/>
        </p:blipFill>
        <p:spPr>
          <a:xfrm>
            <a:off x="5669851" y="1516040"/>
            <a:ext cx="1487626" cy="2160000"/>
          </a:xfrm>
          <a:prstGeom prst="rect">
            <a:avLst/>
          </a:prstGeom>
        </p:spPr>
      </p:pic>
      <p:sp>
        <p:nvSpPr>
          <p:cNvPr id="10" name="Textfeld 9">
            <a:extLst>
              <a:ext uri="{FF2B5EF4-FFF2-40B4-BE49-F238E27FC236}">
                <a16:creationId xmlns:a16="http://schemas.microsoft.com/office/drawing/2014/main" id="{4EB6BE42-C8D2-C5FA-3597-06C83EB9C018}"/>
              </a:ext>
            </a:extLst>
          </p:cNvPr>
          <p:cNvSpPr txBox="1"/>
          <p:nvPr/>
        </p:nvSpPr>
        <p:spPr>
          <a:xfrm>
            <a:off x="476743" y="3448260"/>
            <a:ext cx="801356" cy="553998"/>
          </a:xfrm>
          <a:prstGeom prst="rect">
            <a:avLst/>
          </a:prstGeom>
          <a:noFill/>
        </p:spPr>
        <p:txBody>
          <a:bodyPr wrap="square" lIns="0" tIns="0" rIns="0" bIns="0">
            <a:spAutoFit/>
          </a:bodyPr>
          <a:lstStyle/>
          <a:p>
            <a:r>
              <a:rPr lang="de-DE" sz="3600" b="1" noProof="0" dirty="0">
                <a:solidFill>
                  <a:srgbClr val="001489">
                    <a:alpha val="80000"/>
                  </a:srgbClr>
                </a:solidFill>
                <a:latin typeface="Georgia" panose="02040502050405020303" pitchFamily="18" charset="0"/>
                <a:cs typeface="Calibri" panose="020F0502020204030204" pitchFamily="34" charset="0"/>
              </a:rPr>
              <a:t>3</a:t>
            </a:r>
            <a:r>
              <a:rPr kumimoji="0" lang="de-DE" sz="3600" b="1" i="0" u="none" strike="noStrike" kern="1200" cap="none" spc="0" normalizeH="0" baseline="0" noProof="0" dirty="0">
                <a:ln>
                  <a:noFill/>
                </a:ln>
                <a:solidFill>
                  <a:srgbClr val="001489">
                    <a:alpha val="80000"/>
                  </a:srgbClr>
                </a:solidFill>
                <a:effectLst/>
                <a:uLnTx/>
                <a:uFillTx/>
                <a:latin typeface="Georgia" panose="02040502050405020303" pitchFamily="18" charset="0"/>
                <a:cs typeface="Calibri" panose="020F0502020204030204" pitchFamily="34" charset="0"/>
              </a:rPr>
              <a:t>.</a:t>
            </a:r>
            <a:endParaRPr lang="de-DE" sz="3600" b="1" dirty="0">
              <a:solidFill>
                <a:srgbClr val="001489">
                  <a:alpha val="80000"/>
                </a:srgbClr>
              </a:solidFill>
              <a:latin typeface="Georgia" panose="02040502050405020303" pitchFamily="18" charset="0"/>
              <a:cs typeface="Calibri" panose="020F0502020204030204" pitchFamily="34" charset="0"/>
            </a:endParaRPr>
          </a:p>
        </p:txBody>
      </p:sp>
      <p:sp>
        <p:nvSpPr>
          <p:cNvPr id="12" name="Inhaltsplatzhalter 10">
            <a:extLst>
              <a:ext uri="{FF2B5EF4-FFF2-40B4-BE49-F238E27FC236}">
                <a16:creationId xmlns:a16="http://schemas.microsoft.com/office/drawing/2014/main" id="{525D8007-3538-ACB7-7BE7-C45EB0A13975}"/>
              </a:ext>
            </a:extLst>
          </p:cNvPr>
          <p:cNvSpPr txBox="1">
            <a:spLocks/>
          </p:cNvSpPr>
          <p:nvPr/>
        </p:nvSpPr>
        <p:spPr>
          <a:xfrm>
            <a:off x="1002821" y="3672000"/>
            <a:ext cx="3345746" cy="385737"/>
          </a:xfrm>
          <a:prstGeom prst="rect">
            <a:avLst/>
          </a:prstGeom>
        </p:spPr>
        <p:txBody>
          <a:bodyPr vert="horz" lIns="0" tIns="0" rIns="0" bIns="0" rtlCol="0" anchor="t">
            <a:noAutofit/>
          </a:bodyPr>
          <a:lstStyle>
            <a:lvl1pPr marL="0" indent="0" algn="l" defTabSz="685800" rtl="0" eaLnBrk="1" latinLnBrk="0" hangingPunct="1">
              <a:lnSpc>
                <a:spcPct val="100000"/>
              </a:lnSpc>
              <a:spcBef>
                <a:spcPts val="450"/>
              </a:spcBef>
              <a:buFont typeface="Arial" panose="020B0604020202020204" pitchFamily="34" charset="0"/>
              <a:buNone/>
              <a:defRPr sz="1800" b="1" kern="1200" cap="all" baseline="0">
                <a:solidFill>
                  <a:schemeClr val="bg1"/>
                </a:solidFill>
                <a:latin typeface="Calibri" panose="020F0502020204030204" pitchFamily="34" charset="0"/>
                <a:ea typeface="+mn-ea"/>
                <a:cs typeface="Calibri" panose="020F0502020204030204" pitchFamily="34" charset="0"/>
              </a:defRPr>
            </a:lvl1pPr>
            <a:lvl2pPr marL="127397" indent="-127397" algn="l" defTabSz="685800" rtl="0" eaLnBrk="1" latinLnBrk="0" hangingPunct="1">
              <a:lnSpc>
                <a:spcPct val="100000"/>
              </a:lnSpc>
              <a:spcBef>
                <a:spcPts val="450"/>
              </a:spcBef>
              <a:buFont typeface="Arial" panose="020B0604020202020204" pitchFamily="34" charset="0"/>
              <a:buChar char="•"/>
              <a:defRPr sz="1600" kern="1200">
                <a:solidFill>
                  <a:schemeClr val="bg1"/>
                </a:solidFill>
                <a:latin typeface="+mn-lt"/>
                <a:ea typeface="+mn-ea"/>
                <a:cs typeface="+mn-cs"/>
              </a:defRPr>
            </a:lvl2pPr>
            <a:lvl3pPr marL="349250" indent="-177800" algn="l" defTabSz="685800" rtl="0" eaLnBrk="1" latinLnBrk="0" hangingPunct="1">
              <a:lnSpc>
                <a:spcPct val="100000"/>
              </a:lnSpc>
              <a:spcBef>
                <a:spcPts val="450"/>
              </a:spcBef>
              <a:buFont typeface="Arial" panose="020B0604020202020204" pitchFamily="34" charset="0"/>
              <a:buChar char="–"/>
              <a:tabLst/>
              <a:defRPr sz="1400" kern="1200">
                <a:solidFill>
                  <a:schemeClr val="bg1"/>
                </a:solidFill>
                <a:latin typeface="+mn-lt"/>
                <a:ea typeface="+mn-ea"/>
                <a:cs typeface="+mn-cs"/>
              </a:defRPr>
            </a:lvl3pPr>
            <a:lvl4pPr marL="470297" indent="-127397"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4pPr>
            <a:lvl5pPr marL="642938" indent="-128588" algn="l" defTabSz="685800" rtl="0" eaLnBrk="1" latinLnBrk="0" hangingPunct="1">
              <a:lnSpc>
                <a:spcPct val="100000"/>
              </a:lnSpc>
              <a:spcBef>
                <a:spcPts val="450"/>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defTabSz="914400">
              <a:spcBef>
                <a:spcPts val="600"/>
              </a:spcBef>
              <a:defRPr/>
            </a:pPr>
            <a:r>
              <a:rPr lang="de-DE" sz="1200" b="0" cap="none" dirty="0">
                <a:solidFill>
                  <a:schemeClr val="tx1"/>
                </a:solidFill>
                <a:latin typeface="Georgia" panose="02040502050405020303" pitchFamily="18" charset="0"/>
              </a:rPr>
              <a:t>Gewünschten Bericht auswählen</a:t>
            </a:r>
          </a:p>
        </p:txBody>
      </p:sp>
      <p:pic>
        <p:nvPicPr>
          <p:cNvPr id="13" name="Grafik 12">
            <a:extLst>
              <a:ext uri="{FF2B5EF4-FFF2-40B4-BE49-F238E27FC236}">
                <a16:creationId xmlns:a16="http://schemas.microsoft.com/office/drawing/2014/main" id="{BB2770E0-6DB4-6700-4BB0-A21989D62A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39252" y="1210758"/>
            <a:ext cx="1903748" cy="2692882"/>
          </a:xfrm>
          <a:prstGeom prst="rect">
            <a:avLst/>
          </a:prstGeom>
        </p:spPr>
      </p:pic>
      <p:pic>
        <p:nvPicPr>
          <p:cNvPr id="19" name="Grafik 18" descr="Ein Bild, das Text, Screenshot, Diagramm, Design enthält.&#10;&#10;Automatisch generierte Beschreibung">
            <a:extLst>
              <a:ext uri="{FF2B5EF4-FFF2-40B4-BE49-F238E27FC236}">
                <a16:creationId xmlns:a16="http://schemas.microsoft.com/office/drawing/2014/main" id="{5F24FF3D-6F6D-344F-AB21-4476A5130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442" y="1255648"/>
            <a:ext cx="2666613" cy="2060565"/>
          </a:xfrm>
          <a:prstGeom prst="rect">
            <a:avLst/>
          </a:prstGeom>
        </p:spPr>
      </p:pic>
    </p:spTree>
    <p:extLst>
      <p:ext uri="{BB962C8B-B14F-4D97-AF65-F5344CB8AC3E}">
        <p14:creationId xmlns:p14="http://schemas.microsoft.com/office/powerpoint/2010/main" val="793495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a:extLst>
              <a:ext uri="{FF2B5EF4-FFF2-40B4-BE49-F238E27FC236}">
                <a16:creationId xmlns:a16="http://schemas.microsoft.com/office/drawing/2014/main" id="{CDA08A0A-AAA1-7819-6ED3-E333C4F6585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8211" t="14753" r="25980" b="3533"/>
          <a:stretch/>
        </p:blipFill>
        <p:spPr>
          <a:xfrm flipH="1">
            <a:off x="4818888" y="0"/>
            <a:ext cx="4325111" cy="5143500"/>
          </a:xfrm>
        </p:spPr>
      </p:pic>
      <p:sp>
        <p:nvSpPr>
          <p:cNvPr id="9" name="Datumsplatzhalter 8">
            <a:extLst>
              <a:ext uri="{FF2B5EF4-FFF2-40B4-BE49-F238E27FC236}">
                <a16:creationId xmlns:a16="http://schemas.microsoft.com/office/drawing/2014/main" id="{CAB8296E-7ED9-58CA-5AD7-4906059F20BD}"/>
              </a:ext>
            </a:extLst>
          </p:cNvPr>
          <p:cNvSpPr>
            <a:spLocks noGrp="1"/>
          </p:cNvSpPr>
          <p:nvPr>
            <p:ph type="dt" sz="half" idx="21"/>
          </p:nvPr>
        </p:nvSpPr>
        <p:spPr/>
        <p:txBody>
          <a:bodyPr anchor="ctr">
            <a:normAutofit/>
          </a:bodyPr>
          <a:lstStyle/>
          <a:p>
            <a:pPr>
              <a:spcAft>
                <a:spcPts val="600"/>
              </a:spcAft>
            </a:pPr>
            <a:fld id="{4216A43B-D176-4514-8269-EDF838101587}" type="datetime5">
              <a:rPr lang="en-US" smtClean="0">
                <a:solidFill>
                  <a:schemeClr val="tx1"/>
                </a:solidFill>
              </a:rPr>
              <a:pPr>
                <a:spcAft>
                  <a:spcPts val="600"/>
                </a:spcAft>
              </a:pPr>
              <a:t>20-May-25</a:t>
            </a:fld>
            <a:endParaRPr lang="en-IN" dirty="0">
              <a:solidFill>
                <a:schemeClr val="tx1"/>
              </a:solidFill>
            </a:endParaRPr>
          </a:p>
        </p:txBody>
      </p:sp>
      <p:sp>
        <p:nvSpPr>
          <p:cNvPr id="10" name="Foliennummernplatzhalter 9">
            <a:extLst>
              <a:ext uri="{FF2B5EF4-FFF2-40B4-BE49-F238E27FC236}">
                <a16:creationId xmlns:a16="http://schemas.microsoft.com/office/drawing/2014/main" id="{A3110F08-2977-8ED9-6F1B-79AFB430CFBE}"/>
              </a:ext>
            </a:extLst>
          </p:cNvPr>
          <p:cNvSpPr>
            <a:spLocks noGrp="1"/>
          </p:cNvSpPr>
          <p:nvPr>
            <p:ph type="sldNum" sz="quarter" idx="23"/>
          </p:nvPr>
        </p:nvSpPr>
        <p:spPr/>
        <p:txBody>
          <a:bodyPr anchor="ctr">
            <a:normAutofit/>
          </a:bodyPr>
          <a:lstStyle/>
          <a:p>
            <a:pPr>
              <a:spcAft>
                <a:spcPts val="600"/>
              </a:spcAft>
              <a:defRPr/>
            </a:pPr>
            <a:r>
              <a:rPr lang="en-IN" dirty="0">
                <a:solidFill>
                  <a:schemeClr val="tx1"/>
                </a:solidFill>
              </a:rPr>
              <a:t>|    </a:t>
            </a:r>
            <a:fld id="{7B2119CD-3B2D-4CEB-B404-D2E3F8CD6D69}" type="slidenum">
              <a:rPr lang="en-IN" smtClean="0">
                <a:solidFill>
                  <a:schemeClr val="tx1"/>
                </a:solidFill>
              </a:rPr>
              <a:pPr>
                <a:spcAft>
                  <a:spcPts val="600"/>
                </a:spcAft>
                <a:defRPr/>
              </a:pPr>
              <a:t>35</a:t>
            </a:fld>
            <a:endParaRPr lang="en-IN" dirty="0">
              <a:solidFill>
                <a:schemeClr val="tx1"/>
              </a:solidFill>
            </a:endParaRPr>
          </a:p>
        </p:txBody>
      </p:sp>
      <p:sp>
        <p:nvSpPr>
          <p:cNvPr id="32" name="Title 6">
            <a:extLst>
              <a:ext uri="{FF2B5EF4-FFF2-40B4-BE49-F238E27FC236}">
                <a16:creationId xmlns:a16="http://schemas.microsoft.com/office/drawing/2014/main" id="{959C11A5-004E-979E-D11C-ECF51B7CB75C}"/>
              </a:ext>
            </a:extLst>
          </p:cNvPr>
          <p:cNvSpPr>
            <a:spLocks noGrp="1"/>
          </p:cNvSpPr>
          <p:nvPr>
            <p:ph type="title"/>
          </p:nvPr>
        </p:nvSpPr>
        <p:spPr/>
        <p:txBody>
          <a:bodyPr/>
          <a:lstStyle/>
          <a:p>
            <a:r>
              <a:rPr lang="de-DE" sz="2400" dirty="0">
                <a:solidFill>
                  <a:srgbClr val="031489"/>
                </a:solidFill>
              </a:rPr>
              <a:t>Alarme</a:t>
            </a:r>
            <a:r>
              <a:rPr lang="de-DE" sz="2400" baseline="30000" dirty="0">
                <a:solidFill>
                  <a:srgbClr val="031489"/>
                </a:solidFill>
              </a:rPr>
              <a:t>1</a:t>
            </a:r>
            <a:r>
              <a:rPr lang="de-DE" sz="2400" dirty="0">
                <a:solidFill>
                  <a:srgbClr val="031489"/>
                </a:solidFill>
              </a:rPr>
              <a:t> bei </a:t>
            </a:r>
            <a:r>
              <a:rPr lang="de-DE" sz="2400" dirty="0" err="1">
                <a:solidFill>
                  <a:srgbClr val="031489"/>
                </a:solidFill>
              </a:rPr>
              <a:t>FreeStyle</a:t>
            </a:r>
            <a:r>
              <a:rPr lang="de-DE" sz="2400" dirty="0">
                <a:solidFill>
                  <a:srgbClr val="031489"/>
                </a:solidFill>
              </a:rPr>
              <a:t> Libre Messsystemen</a:t>
            </a:r>
            <a:endParaRPr lang="de-DE" sz="2400" baseline="30000" dirty="0">
              <a:solidFill>
                <a:srgbClr val="031489"/>
              </a:solidFill>
            </a:endParaRPr>
          </a:p>
        </p:txBody>
      </p:sp>
      <p:sp>
        <p:nvSpPr>
          <p:cNvPr id="17" name="Oval 16">
            <a:extLst>
              <a:ext uri="{FF2B5EF4-FFF2-40B4-BE49-F238E27FC236}">
                <a16:creationId xmlns:a16="http://schemas.microsoft.com/office/drawing/2014/main" id="{4357A617-876D-E25E-89F0-B64F26BD5C8F}"/>
              </a:ext>
            </a:extLst>
          </p:cNvPr>
          <p:cNvSpPr/>
          <p:nvPr/>
        </p:nvSpPr>
        <p:spPr>
          <a:xfrm>
            <a:off x="1105784" y="1614928"/>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9" name="Grafik 18">
            <a:extLst>
              <a:ext uri="{FF2B5EF4-FFF2-40B4-BE49-F238E27FC236}">
                <a16:creationId xmlns:a16="http://schemas.microsoft.com/office/drawing/2014/main" id="{8416C245-4508-F9A9-50CA-04F770A4D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72158" y="1961577"/>
            <a:ext cx="746703" cy="746703"/>
          </a:xfrm>
          <a:prstGeom prst="rect">
            <a:avLst/>
          </a:prstGeom>
        </p:spPr>
      </p:pic>
      <p:grpSp>
        <p:nvGrpSpPr>
          <p:cNvPr id="11" name="Gruppieren 10">
            <a:extLst>
              <a:ext uri="{FF2B5EF4-FFF2-40B4-BE49-F238E27FC236}">
                <a16:creationId xmlns:a16="http://schemas.microsoft.com/office/drawing/2014/main" id="{5CEB6FEF-0947-D4C0-403B-BD6249F44216}"/>
              </a:ext>
            </a:extLst>
          </p:cNvPr>
          <p:cNvGrpSpPr/>
          <p:nvPr/>
        </p:nvGrpSpPr>
        <p:grpSpPr>
          <a:xfrm>
            <a:off x="817030" y="1699404"/>
            <a:ext cx="2900953" cy="2765003"/>
            <a:chOff x="4044597" y="165722"/>
            <a:chExt cx="4324080" cy="4121439"/>
          </a:xfrm>
        </p:grpSpPr>
        <p:pic>
          <p:nvPicPr>
            <p:cNvPr id="13" name="Grafik 12">
              <a:extLst>
                <a:ext uri="{FF2B5EF4-FFF2-40B4-BE49-F238E27FC236}">
                  <a16:creationId xmlns:a16="http://schemas.microsoft.com/office/drawing/2014/main" id="{3A192E40-6954-538F-859C-4328028860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44597" y="2858067"/>
              <a:ext cx="1150001" cy="1085192"/>
            </a:xfrm>
            <a:prstGeom prst="rect">
              <a:avLst/>
            </a:prstGeom>
          </p:spPr>
        </p:pic>
        <p:pic>
          <p:nvPicPr>
            <p:cNvPr id="16" name="Grafik 15">
              <a:extLst>
                <a:ext uri="{FF2B5EF4-FFF2-40B4-BE49-F238E27FC236}">
                  <a16:creationId xmlns:a16="http://schemas.microsoft.com/office/drawing/2014/main" id="{4C95BF9B-3109-321C-4724-B3E62453E7D5}"/>
                </a:ext>
              </a:extLst>
            </p:cNvPr>
            <p:cNvPicPr>
              <a:picLocks noChangeAspect="1"/>
            </p:cNvPicPr>
            <p:nvPr/>
          </p:nvPicPr>
          <p:blipFill>
            <a:blip r:embed="rId5"/>
            <a:srcRect/>
            <a:stretch/>
          </p:blipFill>
          <p:spPr>
            <a:xfrm>
              <a:off x="6134127" y="165722"/>
              <a:ext cx="2234550" cy="3907492"/>
            </a:xfrm>
            <a:prstGeom prst="rect">
              <a:avLst/>
            </a:prstGeom>
          </p:spPr>
        </p:pic>
        <p:pic>
          <p:nvPicPr>
            <p:cNvPr id="18" name="Grafik 17">
              <a:extLst>
                <a:ext uri="{FF2B5EF4-FFF2-40B4-BE49-F238E27FC236}">
                  <a16:creationId xmlns:a16="http://schemas.microsoft.com/office/drawing/2014/main" id="{8E84D1AD-EED5-229B-94FB-188A95F7E66E}"/>
                </a:ext>
              </a:extLst>
            </p:cNvPr>
            <p:cNvPicPr>
              <a:picLocks noChangeAspect="1"/>
            </p:cNvPicPr>
            <p:nvPr/>
          </p:nvPicPr>
          <p:blipFill>
            <a:blip r:embed="rId6"/>
            <a:stretch>
              <a:fillRect/>
            </a:stretch>
          </p:blipFill>
          <p:spPr>
            <a:xfrm>
              <a:off x="5392670" y="1803031"/>
              <a:ext cx="1627934" cy="2484130"/>
            </a:xfrm>
            <a:prstGeom prst="rect">
              <a:avLst/>
            </a:prstGeom>
          </p:spPr>
        </p:pic>
        <p:pic>
          <p:nvPicPr>
            <p:cNvPr id="20" name="Grafik 19" descr="Ein Bild, das drinnen, weiß, schwarz, dunkel enthält.&#10;&#10;Automatisch generierte Beschreibung">
              <a:extLst>
                <a:ext uri="{FF2B5EF4-FFF2-40B4-BE49-F238E27FC236}">
                  <a16:creationId xmlns:a16="http://schemas.microsoft.com/office/drawing/2014/main" id="{27CDB7B6-ECC9-2091-15BC-8756A41ED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8416" y="2854614"/>
              <a:ext cx="960730" cy="1031129"/>
            </a:xfrm>
            <a:prstGeom prst="rect">
              <a:avLst/>
            </a:prstGeom>
          </p:spPr>
        </p:pic>
      </p:grpSp>
      <p:sp>
        <p:nvSpPr>
          <p:cNvPr id="24" name="Textplatzhalter 32">
            <a:extLst>
              <a:ext uri="{FF2B5EF4-FFF2-40B4-BE49-F238E27FC236}">
                <a16:creationId xmlns:a16="http://schemas.microsoft.com/office/drawing/2014/main" id="{4A4D4CD9-3509-CF55-4BFF-D07E19FF1A31}"/>
              </a:ext>
            </a:extLst>
          </p:cNvPr>
          <p:cNvSpPr txBox="1">
            <a:spLocks/>
          </p:cNvSpPr>
          <p:nvPr/>
        </p:nvSpPr>
        <p:spPr>
          <a:xfrm>
            <a:off x="503238" y="4719638"/>
            <a:ext cx="8136000" cy="138112"/>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600" b="1" dirty="0">
                <a:solidFill>
                  <a:srgbClr val="002A3A"/>
                </a:solidFill>
              </a:rPr>
              <a:t>1.</a:t>
            </a:r>
            <a:r>
              <a:rPr lang="de-DE" sz="600" dirty="0">
                <a:solidFill>
                  <a:srgbClr val="002A3A"/>
                </a:solidFill>
              </a:rPr>
              <a:t> Alarme sind standardgemäß ausgeschaltet und müssen eingeschaltet werden.</a:t>
            </a:r>
          </a:p>
        </p:txBody>
      </p:sp>
      <p:sp>
        <p:nvSpPr>
          <p:cNvPr id="25" name="Textplatzhalter 33">
            <a:extLst>
              <a:ext uri="{FF2B5EF4-FFF2-40B4-BE49-F238E27FC236}">
                <a16:creationId xmlns:a16="http://schemas.microsoft.com/office/drawing/2014/main" id="{ECB8BBB2-E3D4-88C1-2C65-F5E094F1BCAB}"/>
              </a:ext>
            </a:extLst>
          </p:cNvPr>
          <p:cNvSpPr txBox="1">
            <a:spLocks/>
          </p:cNvSpPr>
          <p:nvPr/>
        </p:nvSpPr>
        <p:spPr>
          <a:xfrm>
            <a:off x="504000" y="4824000"/>
            <a:ext cx="7213600" cy="176213"/>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000" dirty="0">
                <a:solidFill>
                  <a:srgbClr val="002A3A"/>
                </a:solidFill>
                <a:latin typeface="Calibri"/>
              </a:rPr>
              <a:t>© 2025 Abbott | ADC-96629 v2.0 | </a:t>
            </a:r>
            <a:r>
              <a:rPr lang="en-US" sz="1000" dirty="0" err="1">
                <a:solidFill>
                  <a:srgbClr val="002A3A"/>
                </a:solidFill>
                <a:latin typeface="Calibri"/>
              </a:rPr>
              <a:t>Geschützt</a:t>
            </a:r>
            <a:r>
              <a:rPr lang="en-US" sz="1000" dirty="0">
                <a:solidFill>
                  <a:srgbClr val="002A3A"/>
                </a:solidFill>
                <a:latin typeface="Calibri"/>
              </a:rPr>
              <a:t> und </a:t>
            </a:r>
            <a:r>
              <a:rPr lang="en-US" sz="1000" dirty="0" err="1">
                <a:solidFill>
                  <a:srgbClr val="002A3A"/>
                </a:solidFill>
                <a:latin typeface="Calibri"/>
              </a:rPr>
              <a:t>vertraulich</a:t>
            </a:r>
            <a:r>
              <a:rPr lang="en-US" sz="1000" dirty="0">
                <a:solidFill>
                  <a:srgbClr val="002A3A"/>
                </a:solidFill>
                <a:latin typeface="Calibri"/>
              </a:rPr>
              <a:t> – </a:t>
            </a:r>
            <a:r>
              <a:rPr lang="en-US" sz="1000" dirty="0" err="1">
                <a:solidFill>
                  <a:srgbClr val="002A3A"/>
                </a:solidFill>
                <a:latin typeface="Calibri"/>
              </a:rPr>
              <a:t>nicht</a:t>
            </a:r>
            <a:r>
              <a:rPr lang="en-US" sz="1000" dirty="0">
                <a:solidFill>
                  <a:srgbClr val="002A3A"/>
                </a:solidFill>
                <a:latin typeface="Calibri"/>
              </a:rPr>
              <a:t> </a:t>
            </a:r>
            <a:r>
              <a:rPr lang="en-US" sz="1000" dirty="0" err="1">
                <a:solidFill>
                  <a:srgbClr val="002A3A"/>
                </a:solidFill>
                <a:latin typeface="Calibri"/>
              </a:rPr>
              <a:t>verbreiten</a:t>
            </a:r>
            <a:endParaRPr lang="en-US" sz="1000" dirty="0">
              <a:solidFill>
                <a:srgbClr val="002A3A"/>
              </a:solidFill>
              <a:latin typeface="Calibri"/>
            </a:endParaRPr>
          </a:p>
        </p:txBody>
      </p:sp>
    </p:spTree>
    <p:extLst>
      <p:ext uri="{BB962C8B-B14F-4D97-AF65-F5344CB8AC3E}">
        <p14:creationId xmlns:p14="http://schemas.microsoft.com/office/powerpoint/2010/main" val="3187571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Alarme</a:t>
            </a:r>
            <a:r>
              <a:rPr lang="de-DE" baseline="30000" dirty="0"/>
              <a:t>1</a:t>
            </a:r>
            <a:r>
              <a:rPr lang="de-DE" dirty="0"/>
              <a:t> bei </a:t>
            </a:r>
            <a:r>
              <a:rPr lang="de-DE" dirty="0" err="1"/>
              <a:t>FreeStyle</a:t>
            </a:r>
            <a:r>
              <a:rPr lang="de-DE" dirty="0"/>
              <a:t> Libre Messsystemen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36</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err="1"/>
              <a:t>FreeStyle</a:t>
            </a:r>
            <a:r>
              <a:rPr lang="de-DE" dirty="0"/>
              <a:t> Libre mit optionalen Alarmen nutzen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br>
              <a:rPr lang="de-DE" sz="600" dirty="0">
                <a:latin typeface="Georgia" panose="02040502050405020303" pitchFamily="18" charset="0"/>
              </a:rPr>
            </a:br>
            <a:r>
              <a:rPr lang="de-DE" sz="600" b="1" dirty="0">
                <a:latin typeface="Georgia" panose="02040502050405020303" pitchFamily="18" charset="0"/>
              </a:rPr>
              <a:t>1. </a:t>
            </a:r>
            <a:r>
              <a:rPr lang="de-DE" sz="600" dirty="0">
                <a:latin typeface="Georgia" panose="02040502050405020303" pitchFamily="18" charset="0"/>
              </a:rPr>
              <a:t>Alarme sind standardgemäß ausgeschaltet und müssen eingeschaltet werden.</a:t>
            </a:r>
            <a:r>
              <a:rPr lang="de-DE" sz="600" b="1" dirty="0">
                <a:latin typeface="Georgia" panose="02040502050405020303" pitchFamily="18" charset="0"/>
              </a:rPr>
              <a:t> 2. </a:t>
            </a:r>
            <a:r>
              <a:rPr lang="de-DE" sz="600" dirty="0">
                <a:latin typeface="Georgia" panose="02040502050405020303" pitchFamily="18" charset="0"/>
              </a:rPr>
              <a:t>Der Alarm bei Signalverlust wird automatisch aktiviert, sobald ein Glukose-Alarm zum ersten Mal eingeschaltet wird. Der Alarm bei Signalverlust kann jederzeit aus- und wieder eingeschaltet werden. </a:t>
            </a:r>
            <a:endParaRPr lang="en-US" sz="600" dirty="0">
              <a:latin typeface="Georgia" panose="02040502050405020303" pitchFamily="18" charset="0"/>
            </a:endParaRP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Text Placeholder 13">
            <a:extLst>
              <a:ext uri="{FF2B5EF4-FFF2-40B4-BE49-F238E27FC236}">
                <a16:creationId xmlns:a16="http://schemas.microsoft.com/office/drawing/2014/main" id="{21C653F0-1BAA-222A-F483-570EBA6DF66F}"/>
              </a:ext>
            </a:extLst>
          </p:cNvPr>
          <p:cNvSpPr>
            <a:spLocks noGrp="1"/>
          </p:cNvSpPr>
          <p:nvPr>
            <p:ph type="body" sz="quarter" idx="15"/>
          </p:nvPr>
        </p:nvSpPr>
        <p:spPr>
          <a:xfrm>
            <a:off x="503238" y="1097279"/>
            <a:ext cx="8145462" cy="390525"/>
          </a:xfrm>
        </p:spPr>
        <p:txBody>
          <a:bodyPr/>
          <a:lstStyle/>
          <a:p>
            <a:r>
              <a:rPr lang="de-DE" sz="1400" b="1" dirty="0">
                <a:latin typeface="Calibri" panose="020F0502020204030204" pitchFamily="34" charset="0"/>
                <a:cs typeface="Calibri" panose="020F0502020204030204" pitchFamily="34" charset="0"/>
              </a:rPr>
              <a:t>IHR FREESTYLE LIBRE MESSSYSTEM KANN ALARME BEI HOHEN UND NIEDRIGEN </a:t>
            </a:r>
            <a:r>
              <a:rPr lang="de-DE" sz="1400" dirty="0" err="1">
                <a:latin typeface="Calibri" panose="020F0502020204030204" pitchFamily="34" charset="0"/>
              </a:rPr>
              <a:t>Zucker</a:t>
            </a:r>
            <a:r>
              <a:rPr lang="de-DE" sz="1400" b="1" dirty="0" err="1">
                <a:latin typeface="Calibri" panose="020F0502020204030204" pitchFamily="34" charset="0"/>
                <a:cs typeface="Calibri" panose="020F0502020204030204" pitchFamily="34" charset="0"/>
              </a:rPr>
              <a:t>WERTEN</a:t>
            </a:r>
            <a:r>
              <a:rPr lang="de-DE" sz="1400" b="1" dirty="0">
                <a:latin typeface="Calibri" panose="020F0502020204030204" pitchFamily="34" charset="0"/>
                <a:cs typeface="Calibri" panose="020F0502020204030204" pitchFamily="34" charset="0"/>
              </a:rPr>
              <a:t> AUSGEBEN. EIN GLUKOSE-ALARM WIRD AUSGELÖST, SOBALD IHR ZUCKERWERT DIE FESTGELEGTEN GRENZE ÜBER- ODER UNTERSCHREITET. </a:t>
            </a:r>
          </a:p>
          <a:p>
            <a:endParaRPr lang="de-DE" sz="1400" b="1" dirty="0">
              <a:latin typeface="Calibri" panose="020F0502020204030204" pitchFamily="34" charset="0"/>
              <a:cs typeface="Calibri" panose="020F0502020204030204" pitchFamily="34" charset="0"/>
            </a:endParaRPr>
          </a:p>
        </p:txBody>
      </p:sp>
      <p:sp>
        <p:nvSpPr>
          <p:cNvPr id="13" name="object 25">
            <a:extLst>
              <a:ext uri="{FF2B5EF4-FFF2-40B4-BE49-F238E27FC236}">
                <a16:creationId xmlns:a16="http://schemas.microsoft.com/office/drawing/2014/main" id="{C93DC045-1A91-CDBF-A0CE-6B9FEDCA6D52}"/>
              </a:ext>
            </a:extLst>
          </p:cNvPr>
          <p:cNvSpPr txBox="1"/>
          <p:nvPr/>
        </p:nvSpPr>
        <p:spPr>
          <a:xfrm>
            <a:off x="503238" y="1911213"/>
            <a:ext cx="2392359" cy="177030"/>
          </a:xfrm>
          <a:prstGeom prst="rect">
            <a:avLst/>
          </a:prstGeom>
        </p:spPr>
        <p:txBody>
          <a:bodyPr vert="horz" wrap="square" lIns="0" tIns="7678" rIns="0" bIns="0" rtlCol="0">
            <a:spAutoFit/>
          </a:bodyPr>
          <a:lstStyle>
            <a:defPPr>
              <a:defRPr lang="en-US"/>
            </a:defPPr>
            <a:lvl1pPr marL="7677" marR="3071">
              <a:spcBef>
                <a:spcPts val="60"/>
              </a:spcBef>
              <a:defRPr sz="1100" b="1">
                <a:cs typeface="HelveticaNeueLT Pro 55 Roman"/>
              </a:defRPr>
            </a:lvl1pPr>
          </a:lstStyle>
          <a:p>
            <a:r>
              <a:rPr lang="de-DE" dirty="0">
                <a:latin typeface="Georgia" panose="02040502050405020303" pitchFamily="18" charset="0"/>
                <a:cs typeface="Calibri" panose="020F0502020204030204" pitchFamily="34" charset="0"/>
              </a:rPr>
              <a:t>Alarme</a:t>
            </a:r>
            <a:r>
              <a:rPr dirty="0">
                <a:latin typeface="Georgia" panose="02040502050405020303" pitchFamily="18" charset="0"/>
                <a:cs typeface="Calibri" panose="020F0502020204030204" pitchFamily="34" charset="0"/>
              </a:rPr>
              <a:t> </a:t>
            </a:r>
            <a:r>
              <a:rPr lang="de-DE" dirty="0">
                <a:latin typeface="Georgia" panose="02040502050405020303" pitchFamily="18" charset="0"/>
                <a:cs typeface="Calibri" panose="020F0502020204030204" pitchFamily="34" charset="0"/>
              </a:rPr>
              <a:t>erfolgen</a:t>
            </a:r>
            <a:r>
              <a:rPr dirty="0">
                <a:latin typeface="Georgia" panose="02040502050405020303" pitchFamily="18" charset="0"/>
                <a:cs typeface="Calibri" panose="020F0502020204030204" pitchFamily="34" charset="0"/>
              </a:rPr>
              <a:t> </a:t>
            </a:r>
            <a:r>
              <a:rPr lang="de-DE" dirty="0">
                <a:latin typeface="Georgia" panose="02040502050405020303" pitchFamily="18" charset="0"/>
                <a:cs typeface="Calibri" panose="020F0502020204030204" pitchFamily="34" charset="0"/>
              </a:rPr>
              <a:t>bei</a:t>
            </a:r>
            <a:r>
              <a:rPr dirty="0">
                <a:latin typeface="Georgia" panose="02040502050405020303" pitchFamily="18" charset="0"/>
                <a:cs typeface="Calibri" panose="020F0502020204030204" pitchFamily="34" charset="0"/>
              </a:rPr>
              <a:t>:</a:t>
            </a:r>
          </a:p>
        </p:txBody>
      </p:sp>
      <p:sp>
        <p:nvSpPr>
          <p:cNvPr id="16" name="Abgerundetes Rechteck 24">
            <a:extLst>
              <a:ext uri="{FF2B5EF4-FFF2-40B4-BE49-F238E27FC236}">
                <a16:creationId xmlns:a16="http://schemas.microsoft.com/office/drawing/2014/main" id="{753BE6BC-007C-81A2-B0B4-955448DE7B46}"/>
              </a:ext>
            </a:extLst>
          </p:cNvPr>
          <p:cNvSpPr/>
          <p:nvPr/>
        </p:nvSpPr>
        <p:spPr>
          <a:xfrm>
            <a:off x="503238" y="3737456"/>
            <a:ext cx="3348000" cy="720000"/>
          </a:xfrm>
          <a:prstGeom prst="roundRect">
            <a:avLst>
              <a:gd name="adj" fmla="val 0"/>
            </a:avLst>
          </a:prstGeom>
          <a:noFill/>
          <a:ln w="9525" cap="flat" cmpd="sng" algn="ctr">
            <a:solidFill>
              <a:srgbClr val="001489"/>
            </a:solidFill>
            <a:prstDash val="solid"/>
          </a:ln>
          <a:effectLst/>
        </p:spPr>
        <p:txBody>
          <a:bodyPr lIns="72000" rtlCol="0" anchor="ctr"/>
          <a:lstStyle/>
          <a:p>
            <a:pPr marL="0" marR="0" lvl="0" indent="0" defTabSz="914400" eaLnBrk="1" fontAlgn="auto" latinLnBrk="0" hangingPunct="1">
              <a:lnSpc>
                <a:spcPct val="100000"/>
              </a:lnSpc>
              <a:spcBef>
                <a:spcPts val="68"/>
              </a:spcBef>
              <a:spcAft>
                <a:spcPts val="0"/>
              </a:spcAft>
              <a:buClrTx/>
              <a:buSzTx/>
              <a:buFontTx/>
              <a:buNone/>
              <a:tabLst/>
              <a:defRPr/>
            </a:pPr>
            <a:r>
              <a:rPr lang="de-DE" sz="1200" b="1" kern="0" spc="-10" dirty="0">
                <a:solidFill>
                  <a:srgbClr val="001489"/>
                </a:solidFill>
                <a:cs typeface="Arial" panose="020B0604020202020204" pitchFamily="34" charset="0"/>
              </a:rPr>
              <a:t>N</a:t>
            </a:r>
            <a:r>
              <a:rPr kumimoji="0" lang="de-DE" sz="1200" b="1" i="0" u="none" strike="noStrike" kern="0" cap="none" spc="-10" normalizeH="0" baseline="0" noProof="0" dirty="0" err="1">
                <a:ln>
                  <a:noFill/>
                </a:ln>
                <a:solidFill>
                  <a:srgbClr val="001489"/>
                </a:solidFill>
                <a:effectLst/>
                <a:uLnTx/>
                <a:uFillTx/>
                <a:cs typeface="Arial" panose="020B0604020202020204" pitchFamily="34" charset="0"/>
              </a:rPr>
              <a:t>iedrigen</a:t>
            </a:r>
            <a:r>
              <a:rPr kumimoji="0" lang="de-DE" sz="1200" b="1" i="0" u="none" strike="noStrike" kern="0" cap="none" spc="-27" normalizeH="0" baseline="0" noProof="0" dirty="0">
                <a:ln>
                  <a:noFill/>
                </a:ln>
                <a:solidFill>
                  <a:srgbClr val="001489"/>
                </a:solidFill>
                <a:effectLst/>
                <a:uLnTx/>
                <a:uFillTx/>
                <a:cs typeface="Arial" panose="020B0604020202020204" pitchFamily="34" charset="0"/>
              </a:rPr>
              <a:t> </a:t>
            </a:r>
            <a:r>
              <a:rPr lang="de-DE" sz="1200" b="1" kern="0" spc="-17" dirty="0">
                <a:solidFill>
                  <a:srgbClr val="001489"/>
                </a:solidFill>
                <a:cs typeface="Arial" panose="020B0604020202020204" pitchFamily="34" charset="0"/>
              </a:rPr>
              <a:t>Zucker</a:t>
            </a:r>
            <a:r>
              <a:rPr kumimoji="0" lang="de-DE" sz="1200" b="1" i="0" u="none" strike="noStrike" kern="0" cap="none" spc="-17" normalizeH="0" baseline="0" noProof="0" dirty="0">
                <a:ln>
                  <a:noFill/>
                </a:ln>
                <a:solidFill>
                  <a:srgbClr val="001489"/>
                </a:solidFill>
                <a:effectLst/>
                <a:uLnTx/>
                <a:uFillTx/>
                <a:cs typeface="Arial" panose="020B0604020202020204" pitchFamily="34" charset="0"/>
              </a:rPr>
              <a:t>werten</a:t>
            </a:r>
            <a:endParaRPr kumimoji="0" lang="de-DE" sz="1200" b="1" i="0" u="none" strike="noStrike" kern="0" cap="none" spc="0" normalizeH="0" baseline="0" noProof="0" dirty="0">
              <a:ln>
                <a:noFill/>
              </a:ln>
              <a:solidFill>
                <a:srgbClr val="001489"/>
              </a:solidFill>
              <a:effectLst/>
              <a:uLnTx/>
              <a:uFillTx/>
              <a:cs typeface="Arial" panose="020B0604020202020204" pitchFamily="34" charset="0"/>
            </a:endParaRPr>
          </a:p>
          <a:p>
            <a:pPr>
              <a:defRPr/>
            </a:pPr>
            <a:r>
              <a:rPr kumimoji="0" lang="de-DE" sz="1200" b="0" i="0" u="none" strike="noStrike" kern="0" cap="none" spc="-10" normalizeH="0" baseline="0" noProof="0" dirty="0">
                <a:ln>
                  <a:noFill/>
                </a:ln>
                <a:effectLst/>
                <a:uLnTx/>
                <a:uFillTx/>
                <a:cs typeface="Arial" panose="020B0604020202020204" pitchFamily="34" charset="0"/>
              </a:rPr>
              <a:t>zwischen </a:t>
            </a:r>
            <a:r>
              <a:rPr kumimoji="0" lang="de-DE" sz="1200" b="0" i="0" u="none" strike="noStrike" kern="0" cap="none" spc="-7" normalizeH="0" baseline="0" noProof="0" dirty="0">
                <a:ln>
                  <a:noFill/>
                </a:ln>
                <a:effectLst/>
                <a:uLnTx/>
                <a:uFillTx/>
                <a:cs typeface="Arial" panose="020B0604020202020204" pitchFamily="34" charset="0"/>
              </a:rPr>
              <a:t>60 </a:t>
            </a:r>
            <a:r>
              <a:rPr kumimoji="0" lang="de-DE" sz="1200" b="0" i="0" u="none" strike="noStrike" kern="0" cap="none" spc="0" normalizeH="0" baseline="0" noProof="0" dirty="0">
                <a:ln>
                  <a:noFill/>
                </a:ln>
                <a:effectLst/>
                <a:uLnTx/>
                <a:uFillTx/>
                <a:cs typeface="Arial" panose="020B0604020202020204" pitchFamily="34" charset="0"/>
              </a:rPr>
              <a:t>– </a:t>
            </a:r>
            <a:r>
              <a:rPr kumimoji="0" lang="de-DE" sz="1200" b="0" i="0" u="none" strike="noStrike" kern="0" cap="none" spc="-7" normalizeH="0" baseline="0" noProof="0" dirty="0">
                <a:ln>
                  <a:noFill/>
                </a:ln>
                <a:effectLst/>
                <a:uLnTx/>
                <a:uFillTx/>
                <a:cs typeface="Arial" panose="020B0604020202020204" pitchFamily="34" charset="0"/>
              </a:rPr>
              <a:t>100</a:t>
            </a:r>
            <a:r>
              <a:rPr kumimoji="0" lang="de-DE" sz="1200" b="0" i="0" u="none" strike="noStrike" kern="0" cap="none" spc="-85" normalizeH="0" baseline="0" noProof="0" dirty="0">
                <a:ln>
                  <a:noFill/>
                </a:ln>
                <a:effectLst/>
                <a:uLnTx/>
                <a:uFillTx/>
                <a:cs typeface="Arial" panose="020B0604020202020204" pitchFamily="34" charset="0"/>
              </a:rPr>
              <a:t> </a:t>
            </a:r>
            <a:r>
              <a:rPr kumimoji="0" lang="de-DE" sz="1200" b="0" i="0" u="none" strike="noStrike" kern="0" cap="none" spc="-24" normalizeH="0" baseline="0" noProof="0" dirty="0">
                <a:ln>
                  <a:noFill/>
                </a:ln>
                <a:effectLst/>
                <a:uLnTx/>
                <a:uFillTx/>
                <a:cs typeface="Arial" panose="020B0604020202020204" pitchFamily="34" charset="0"/>
              </a:rPr>
              <a:t>mg/</a:t>
            </a:r>
            <a:r>
              <a:rPr kumimoji="0" lang="de-DE" sz="1200" b="0" i="0" u="none" strike="noStrike" kern="0" cap="none" spc="-24" normalizeH="0" baseline="0" noProof="0" dirty="0" err="1">
                <a:ln>
                  <a:noFill/>
                </a:ln>
                <a:effectLst/>
                <a:uLnTx/>
                <a:uFillTx/>
                <a:cs typeface="Arial" panose="020B0604020202020204" pitchFamily="34" charset="0"/>
              </a:rPr>
              <a:t>dL</a:t>
            </a:r>
            <a:r>
              <a:rPr lang="de-DE" sz="1200" kern="0" dirty="0">
                <a:cs typeface="Arial" panose="020B0604020202020204" pitchFamily="34" charset="0"/>
              </a:rPr>
              <a:t> </a:t>
            </a:r>
            <a:br>
              <a:rPr lang="de-DE" sz="1200" kern="0" dirty="0">
                <a:cs typeface="Arial" panose="020B0604020202020204" pitchFamily="34" charset="0"/>
              </a:rPr>
            </a:br>
            <a:r>
              <a:rPr lang="de-DE" sz="1200" kern="0" dirty="0">
                <a:cs typeface="Arial" panose="020B0604020202020204" pitchFamily="34" charset="0"/>
              </a:rPr>
              <a:t>(3,3 – 5,6 mmol/L) </a:t>
            </a:r>
            <a:r>
              <a:rPr kumimoji="0" lang="de-DE" sz="1200" b="0" i="0" u="none" strike="noStrike" kern="0" cap="none" spc="-14" normalizeH="0" baseline="0" noProof="0" dirty="0">
                <a:ln>
                  <a:noFill/>
                </a:ln>
                <a:effectLst/>
                <a:uLnTx/>
                <a:uFillTx/>
                <a:cs typeface="Arial" panose="020B0604020202020204" pitchFamily="34" charset="0"/>
              </a:rPr>
              <a:t>einstellbar</a:t>
            </a:r>
            <a:endParaRPr kumimoji="0" lang="de-DE" sz="1200" b="0" i="0" u="none" strike="noStrike" kern="0" cap="none" spc="0" normalizeH="0" baseline="0" noProof="0" dirty="0">
              <a:ln>
                <a:noFill/>
              </a:ln>
              <a:effectLst/>
              <a:uLnTx/>
              <a:uFillTx/>
              <a:cs typeface="Arial" panose="020B0604020202020204" pitchFamily="34" charset="0"/>
            </a:endParaRPr>
          </a:p>
        </p:txBody>
      </p:sp>
      <p:sp>
        <p:nvSpPr>
          <p:cNvPr id="17" name="object 105">
            <a:extLst>
              <a:ext uri="{FF2B5EF4-FFF2-40B4-BE49-F238E27FC236}">
                <a16:creationId xmlns:a16="http://schemas.microsoft.com/office/drawing/2014/main" id="{99718905-6CD7-597A-C7F2-17E1381CD295}"/>
              </a:ext>
            </a:extLst>
          </p:cNvPr>
          <p:cNvSpPr/>
          <p:nvPr/>
        </p:nvSpPr>
        <p:spPr>
          <a:xfrm>
            <a:off x="3057341" y="3930289"/>
            <a:ext cx="656274" cy="309287"/>
          </a:xfrm>
          <a:custGeom>
            <a:avLst/>
            <a:gdLst/>
            <a:ahLst/>
            <a:cxnLst/>
            <a:rect l="l" t="t" r="r" b="b"/>
            <a:pathLst>
              <a:path w="541654" h="255269">
                <a:moveTo>
                  <a:pt x="153035" y="81026"/>
                </a:moveTo>
                <a:lnTo>
                  <a:pt x="147256" y="75298"/>
                </a:lnTo>
                <a:lnTo>
                  <a:pt x="133146" y="75298"/>
                </a:lnTo>
                <a:lnTo>
                  <a:pt x="127533" y="81026"/>
                </a:lnTo>
                <a:lnTo>
                  <a:pt x="127533" y="152133"/>
                </a:lnTo>
                <a:lnTo>
                  <a:pt x="133146" y="157683"/>
                </a:lnTo>
                <a:lnTo>
                  <a:pt x="147256" y="157683"/>
                </a:lnTo>
                <a:lnTo>
                  <a:pt x="153035" y="152120"/>
                </a:lnTo>
                <a:lnTo>
                  <a:pt x="153035" y="87934"/>
                </a:lnTo>
                <a:lnTo>
                  <a:pt x="153035" y="81026"/>
                </a:lnTo>
                <a:close/>
              </a:path>
              <a:path w="541654" h="255269">
                <a:moveTo>
                  <a:pt x="153720" y="176047"/>
                </a:moveTo>
                <a:lnTo>
                  <a:pt x="147764" y="170154"/>
                </a:lnTo>
                <a:lnTo>
                  <a:pt x="140284" y="170154"/>
                </a:lnTo>
                <a:lnTo>
                  <a:pt x="132638" y="170154"/>
                </a:lnTo>
                <a:lnTo>
                  <a:pt x="126682" y="176047"/>
                </a:lnTo>
                <a:lnTo>
                  <a:pt x="126682" y="190881"/>
                </a:lnTo>
                <a:lnTo>
                  <a:pt x="132638" y="196938"/>
                </a:lnTo>
                <a:lnTo>
                  <a:pt x="147764" y="196938"/>
                </a:lnTo>
                <a:lnTo>
                  <a:pt x="153720" y="190881"/>
                </a:lnTo>
                <a:lnTo>
                  <a:pt x="153720" y="176047"/>
                </a:lnTo>
                <a:close/>
              </a:path>
              <a:path w="541654" h="255269">
                <a:moveTo>
                  <a:pt x="280568" y="200647"/>
                </a:moveTo>
                <a:lnTo>
                  <a:pt x="255054" y="142405"/>
                </a:lnTo>
                <a:lnTo>
                  <a:pt x="255054" y="195757"/>
                </a:lnTo>
                <a:lnTo>
                  <a:pt x="255054" y="208076"/>
                </a:lnTo>
                <a:lnTo>
                  <a:pt x="252006" y="215646"/>
                </a:lnTo>
                <a:lnTo>
                  <a:pt x="246583" y="221170"/>
                </a:lnTo>
                <a:lnTo>
                  <a:pt x="241274" y="226441"/>
                </a:lnTo>
                <a:lnTo>
                  <a:pt x="234315" y="229793"/>
                </a:lnTo>
                <a:lnTo>
                  <a:pt x="46253" y="229793"/>
                </a:lnTo>
                <a:lnTo>
                  <a:pt x="39103" y="226428"/>
                </a:lnTo>
                <a:lnTo>
                  <a:pt x="28562" y="215646"/>
                </a:lnTo>
                <a:lnTo>
                  <a:pt x="25514" y="208076"/>
                </a:lnTo>
                <a:lnTo>
                  <a:pt x="25514" y="195757"/>
                </a:lnTo>
                <a:lnTo>
                  <a:pt x="26708" y="190881"/>
                </a:lnTo>
                <a:lnTo>
                  <a:pt x="29425" y="186169"/>
                </a:lnTo>
                <a:lnTo>
                  <a:pt x="29425" y="185991"/>
                </a:lnTo>
                <a:lnTo>
                  <a:pt x="114782" y="39751"/>
                </a:lnTo>
                <a:lnTo>
                  <a:pt x="140284" y="25273"/>
                </a:lnTo>
                <a:lnTo>
                  <a:pt x="147688" y="26162"/>
                </a:lnTo>
                <a:lnTo>
                  <a:pt x="154635" y="28841"/>
                </a:lnTo>
                <a:lnTo>
                  <a:pt x="160782" y="33375"/>
                </a:lnTo>
                <a:lnTo>
                  <a:pt x="165798" y="39763"/>
                </a:lnTo>
                <a:lnTo>
                  <a:pt x="251066" y="186169"/>
                </a:lnTo>
                <a:lnTo>
                  <a:pt x="253860" y="190893"/>
                </a:lnTo>
                <a:lnTo>
                  <a:pt x="255054" y="195757"/>
                </a:lnTo>
                <a:lnTo>
                  <a:pt x="255054" y="142405"/>
                </a:lnTo>
                <a:lnTo>
                  <a:pt x="187896" y="27127"/>
                </a:lnTo>
                <a:lnTo>
                  <a:pt x="186436" y="25273"/>
                </a:lnTo>
                <a:lnTo>
                  <a:pt x="178587" y="15252"/>
                </a:lnTo>
                <a:lnTo>
                  <a:pt x="167017" y="6743"/>
                </a:lnTo>
                <a:lnTo>
                  <a:pt x="153987" y="1638"/>
                </a:lnTo>
                <a:lnTo>
                  <a:pt x="140284" y="12"/>
                </a:lnTo>
                <a:lnTo>
                  <a:pt x="126555" y="1638"/>
                </a:lnTo>
                <a:lnTo>
                  <a:pt x="113474" y="6743"/>
                </a:lnTo>
                <a:lnTo>
                  <a:pt x="101904" y="15252"/>
                </a:lnTo>
                <a:lnTo>
                  <a:pt x="92671" y="27127"/>
                </a:lnTo>
                <a:lnTo>
                  <a:pt x="7302" y="173355"/>
                </a:lnTo>
                <a:lnTo>
                  <a:pt x="7480" y="173355"/>
                </a:lnTo>
                <a:lnTo>
                  <a:pt x="4165" y="180022"/>
                </a:lnTo>
                <a:lnTo>
                  <a:pt x="1828" y="186867"/>
                </a:lnTo>
                <a:lnTo>
                  <a:pt x="444" y="193776"/>
                </a:lnTo>
                <a:lnTo>
                  <a:pt x="0" y="200647"/>
                </a:lnTo>
                <a:lnTo>
                  <a:pt x="1028" y="211188"/>
                </a:lnTo>
                <a:lnTo>
                  <a:pt x="23520" y="245351"/>
                </a:lnTo>
                <a:lnTo>
                  <a:pt x="225463" y="255066"/>
                </a:lnTo>
                <a:lnTo>
                  <a:pt x="237007" y="253936"/>
                </a:lnTo>
                <a:lnTo>
                  <a:pt x="271602" y="230378"/>
                </a:lnTo>
                <a:lnTo>
                  <a:pt x="271907" y="229793"/>
                </a:lnTo>
                <a:lnTo>
                  <a:pt x="276466" y="221170"/>
                </a:lnTo>
                <a:lnTo>
                  <a:pt x="279514" y="211188"/>
                </a:lnTo>
                <a:lnTo>
                  <a:pt x="280568" y="200647"/>
                </a:lnTo>
                <a:close/>
              </a:path>
              <a:path w="541654" h="255269">
                <a:moveTo>
                  <a:pt x="541172" y="119849"/>
                </a:moveTo>
                <a:lnTo>
                  <a:pt x="539026" y="110604"/>
                </a:lnTo>
                <a:lnTo>
                  <a:pt x="533285" y="102616"/>
                </a:lnTo>
                <a:lnTo>
                  <a:pt x="524992" y="97447"/>
                </a:lnTo>
                <a:lnTo>
                  <a:pt x="515772" y="95910"/>
                </a:lnTo>
                <a:lnTo>
                  <a:pt x="506552" y="98044"/>
                </a:lnTo>
                <a:lnTo>
                  <a:pt x="498271" y="103898"/>
                </a:lnTo>
                <a:lnTo>
                  <a:pt x="450138" y="155676"/>
                </a:lnTo>
                <a:lnTo>
                  <a:pt x="450151" y="24777"/>
                </a:lnTo>
                <a:lnTo>
                  <a:pt x="448195" y="15138"/>
                </a:lnTo>
                <a:lnTo>
                  <a:pt x="442887" y="7264"/>
                </a:lnTo>
                <a:lnTo>
                  <a:pt x="435013" y="1955"/>
                </a:lnTo>
                <a:lnTo>
                  <a:pt x="425373" y="0"/>
                </a:lnTo>
                <a:lnTo>
                  <a:pt x="418528" y="0"/>
                </a:lnTo>
                <a:lnTo>
                  <a:pt x="412343" y="2781"/>
                </a:lnTo>
                <a:lnTo>
                  <a:pt x="403377" y="11747"/>
                </a:lnTo>
                <a:lnTo>
                  <a:pt x="400596" y="17932"/>
                </a:lnTo>
                <a:lnTo>
                  <a:pt x="400596" y="155676"/>
                </a:lnTo>
                <a:lnTo>
                  <a:pt x="352463" y="103898"/>
                </a:lnTo>
                <a:lnTo>
                  <a:pt x="344474" y="98158"/>
                </a:lnTo>
                <a:lnTo>
                  <a:pt x="335229" y="96012"/>
                </a:lnTo>
                <a:lnTo>
                  <a:pt x="325843" y="97485"/>
                </a:lnTo>
                <a:lnTo>
                  <a:pt x="316788" y="103251"/>
                </a:lnTo>
                <a:lnTo>
                  <a:pt x="311454" y="111201"/>
                </a:lnTo>
                <a:lnTo>
                  <a:pt x="309549" y="120281"/>
                </a:lnTo>
                <a:lnTo>
                  <a:pt x="311111" y="129438"/>
                </a:lnTo>
                <a:lnTo>
                  <a:pt x="316166" y="137617"/>
                </a:lnTo>
                <a:lnTo>
                  <a:pt x="425373" y="255066"/>
                </a:lnTo>
                <a:lnTo>
                  <a:pt x="534568" y="137617"/>
                </a:lnTo>
                <a:lnTo>
                  <a:pt x="539699" y="129235"/>
                </a:lnTo>
                <a:lnTo>
                  <a:pt x="541172" y="119849"/>
                </a:lnTo>
                <a:close/>
              </a:path>
            </a:pathLst>
          </a:custGeom>
          <a:solidFill>
            <a:srgbClr val="ED1C24"/>
          </a:solidFill>
        </p:spPr>
        <p:txBody>
          <a:bodyPr wrap="square" lIns="0" tIns="0" rIns="0" bIns="0" rtlCol="0"/>
          <a:lstStyle/>
          <a:p>
            <a:endParaRPr sz="685">
              <a:latin typeface="Georgia" panose="02040502050405020303" pitchFamily="18" charset="0"/>
            </a:endParaRPr>
          </a:p>
        </p:txBody>
      </p:sp>
      <p:grpSp>
        <p:nvGrpSpPr>
          <p:cNvPr id="18" name="Gruppieren 17">
            <a:extLst>
              <a:ext uri="{FF2B5EF4-FFF2-40B4-BE49-F238E27FC236}">
                <a16:creationId xmlns:a16="http://schemas.microsoft.com/office/drawing/2014/main" id="{92D4875A-FE5A-CD07-D6D6-338C4B9CDACD}"/>
              </a:ext>
            </a:extLst>
          </p:cNvPr>
          <p:cNvGrpSpPr/>
          <p:nvPr/>
        </p:nvGrpSpPr>
        <p:grpSpPr>
          <a:xfrm>
            <a:off x="503238" y="2185199"/>
            <a:ext cx="3348000" cy="684000"/>
            <a:chOff x="503238" y="2200470"/>
            <a:chExt cx="3348000" cy="684000"/>
          </a:xfrm>
        </p:grpSpPr>
        <p:sp>
          <p:nvSpPr>
            <p:cNvPr id="19" name="Abgerundetes Rechteck 46">
              <a:extLst>
                <a:ext uri="{FF2B5EF4-FFF2-40B4-BE49-F238E27FC236}">
                  <a16:creationId xmlns:a16="http://schemas.microsoft.com/office/drawing/2014/main" id="{DDDD4DE1-ED3E-1241-E634-E36B0452640A}"/>
                </a:ext>
              </a:extLst>
            </p:cNvPr>
            <p:cNvSpPr/>
            <p:nvPr/>
          </p:nvSpPr>
          <p:spPr>
            <a:xfrm>
              <a:off x="503238" y="2200470"/>
              <a:ext cx="3348000" cy="684000"/>
            </a:xfrm>
            <a:prstGeom prst="roundRect">
              <a:avLst>
                <a:gd name="adj" fmla="val 0"/>
              </a:avLst>
            </a:prstGeom>
            <a:noFill/>
            <a:ln w="9525" cap="flat" cmpd="sng" algn="ctr">
              <a:solidFill>
                <a:srgbClr val="001489"/>
              </a:solidFill>
              <a:prstDash val="solid"/>
            </a:ln>
            <a:effectLst/>
          </p:spPr>
          <p:txBody>
            <a:bodyPr lIns="72000" rtlCol="0" anchor="ctr"/>
            <a:lstStyle/>
            <a:p>
              <a:pPr marL="0" marR="0" lvl="0" indent="0" defTabSz="914400" eaLnBrk="1" fontAlgn="auto" latinLnBrk="0" hangingPunct="1">
                <a:lnSpc>
                  <a:spcPct val="100000"/>
                </a:lnSpc>
                <a:spcBef>
                  <a:spcPts val="68"/>
                </a:spcBef>
                <a:spcAft>
                  <a:spcPts val="0"/>
                </a:spcAft>
                <a:buClrTx/>
                <a:buSzTx/>
                <a:buFontTx/>
                <a:buNone/>
                <a:tabLst/>
                <a:defRPr/>
              </a:pPr>
              <a:r>
                <a:rPr lang="de-DE" sz="1200" b="1" kern="0" spc="-10" dirty="0">
                  <a:solidFill>
                    <a:srgbClr val="001489"/>
                  </a:solidFill>
                  <a:cs typeface="Arial" panose="020B0604020202020204" pitchFamily="34" charset="0"/>
                </a:rPr>
                <a:t>H</a:t>
              </a:r>
              <a:r>
                <a:rPr kumimoji="0" lang="de-DE" sz="1200" b="1" i="0" u="none" strike="noStrike" kern="0" cap="none" spc="-10" normalizeH="0" baseline="0" noProof="0" dirty="0" err="1">
                  <a:ln>
                    <a:noFill/>
                  </a:ln>
                  <a:solidFill>
                    <a:srgbClr val="001489"/>
                  </a:solidFill>
                  <a:effectLst/>
                  <a:uLnTx/>
                  <a:uFillTx/>
                  <a:cs typeface="Arial" panose="020B0604020202020204" pitchFamily="34" charset="0"/>
                </a:rPr>
                <a:t>ohen</a:t>
              </a:r>
              <a:r>
                <a:rPr kumimoji="0" lang="de-DE" sz="1200" b="1" i="0" u="none" strike="noStrike" kern="0" cap="none" spc="-24" normalizeH="0" baseline="0" noProof="0" dirty="0">
                  <a:ln>
                    <a:noFill/>
                  </a:ln>
                  <a:solidFill>
                    <a:srgbClr val="001489"/>
                  </a:solidFill>
                  <a:effectLst/>
                  <a:uLnTx/>
                  <a:uFillTx/>
                  <a:cs typeface="Arial" panose="020B0604020202020204" pitchFamily="34" charset="0"/>
                </a:rPr>
                <a:t> </a:t>
              </a:r>
              <a:r>
                <a:rPr lang="de-DE" sz="1200" b="1" kern="0" spc="-17" dirty="0">
                  <a:solidFill>
                    <a:srgbClr val="001489"/>
                  </a:solidFill>
                  <a:cs typeface="Arial" panose="020B0604020202020204" pitchFamily="34" charset="0"/>
                </a:rPr>
                <a:t>Zucker</a:t>
              </a:r>
              <a:r>
                <a:rPr kumimoji="0" lang="de-DE" sz="1200" b="1" i="0" u="none" strike="noStrike" kern="0" cap="none" spc="-17" normalizeH="0" baseline="0" noProof="0" dirty="0">
                  <a:ln>
                    <a:noFill/>
                  </a:ln>
                  <a:solidFill>
                    <a:srgbClr val="001489"/>
                  </a:solidFill>
                  <a:effectLst/>
                  <a:uLnTx/>
                  <a:uFillTx/>
                  <a:cs typeface="Arial" panose="020B0604020202020204" pitchFamily="34" charset="0"/>
                </a:rPr>
                <a:t>werten</a:t>
              </a:r>
              <a:endParaRPr kumimoji="0" lang="de-DE" sz="1200" b="1" i="0" u="none" strike="noStrike" kern="0" cap="none" spc="0" normalizeH="0" baseline="0" noProof="0" dirty="0">
                <a:ln>
                  <a:noFill/>
                </a:ln>
                <a:solidFill>
                  <a:srgbClr val="001489"/>
                </a:solidFill>
                <a:effectLst/>
                <a:uLnTx/>
                <a:uFillTx/>
                <a:cs typeface="Arial" panose="020B0604020202020204" pitchFamily="34" charset="0"/>
              </a:endParaRPr>
            </a:p>
            <a:p>
              <a:pPr>
                <a:defRPr/>
              </a:pPr>
              <a:r>
                <a:rPr kumimoji="0" lang="de-DE" sz="1200" b="0" i="0" u="none" strike="noStrike" kern="0" cap="none" spc="-10" normalizeH="0" baseline="0" noProof="0" dirty="0">
                  <a:ln>
                    <a:noFill/>
                  </a:ln>
                  <a:effectLst/>
                  <a:uLnTx/>
                  <a:uFillTx/>
                  <a:cs typeface="Arial" panose="020B0604020202020204" pitchFamily="34" charset="0"/>
                </a:rPr>
                <a:t>zwischen </a:t>
              </a:r>
              <a:r>
                <a:rPr lang="de-DE" sz="1200" kern="0" spc="-7" dirty="0">
                  <a:cs typeface="Arial" panose="020B0604020202020204" pitchFamily="34" charset="0"/>
                </a:rPr>
                <a:t>250</a:t>
              </a:r>
              <a:r>
                <a:rPr kumimoji="0" lang="de-DE" sz="1200" b="0" i="0" u="none" strike="noStrike" kern="0" cap="none" spc="-7" normalizeH="0" baseline="0" noProof="0" dirty="0">
                  <a:ln>
                    <a:noFill/>
                  </a:ln>
                  <a:effectLst/>
                  <a:uLnTx/>
                  <a:uFillTx/>
                  <a:cs typeface="Arial" panose="020B0604020202020204" pitchFamily="34" charset="0"/>
                </a:rPr>
                <a:t> </a:t>
              </a:r>
              <a:r>
                <a:rPr kumimoji="0" lang="de-DE" sz="1200" b="0" i="0" u="none" strike="noStrike" kern="0" cap="none" spc="0" normalizeH="0" baseline="0" noProof="0" dirty="0">
                  <a:ln>
                    <a:noFill/>
                  </a:ln>
                  <a:effectLst/>
                  <a:uLnTx/>
                  <a:uFillTx/>
                  <a:cs typeface="Arial" panose="020B0604020202020204" pitchFamily="34" charset="0"/>
                </a:rPr>
                <a:t>– </a:t>
              </a:r>
              <a:r>
                <a:rPr kumimoji="0" lang="de-DE" sz="1200" b="0" i="0" u="none" strike="noStrike" kern="0" cap="none" spc="-7" normalizeH="0" baseline="0" noProof="0" dirty="0">
                  <a:ln>
                    <a:noFill/>
                  </a:ln>
                  <a:effectLst/>
                  <a:uLnTx/>
                  <a:uFillTx/>
                  <a:cs typeface="Arial" panose="020B0604020202020204" pitchFamily="34" charset="0"/>
                </a:rPr>
                <a:t>400</a:t>
              </a:r>
              <a:r>
                <a:rPr kumimoji="0" lang="de-DE" sz="1200" b="0" i="0" u="none" strike="noStrike" kern="0" cap="none" spc="-88" normalizeH="0" baseline="0" noProof="0" dirty="0">
                  <a:ln>
                    <a:noFill/>
                  </a:ln>
                  <a:effectLst/>
                  <a:uLnTx/>
                  <a:uFillTx/>
                  <a:cs typeface="Arial" panose="020B0604020202020204" pitchFamily="34" charset="0"/>
                </a:rPr>
                <a:t> </a:t>
              </a:r>
              <a:r>
                <a:rPr kumimoji="0" lang="de-DE" sz="1200" b="0" i="0" u="none" strike="noStrike" kern="0" cap="none" spc="-24" normalizeH="0" baseline="0" noProof="0" dirty="0">
                  <a:ln>
                    <a:noFill/>
                  </a:ln>
                  <a:effectLst/>
                  <a:uLnTx/>
                  <a:uFillTx/>
                  <a:cs typeface="Arial" panose="020B0604020202020204" pitchFamily="34" charset="0"/>
                </a:rPr>
                <a:t>mg/</a:t>
              </a:r>
              <a:r>
                <a:rPr kumimoji="0" lang="de-DE" sz="1200" b="0" i="0" u="none" strike="noStrike" kern="0" cap="none" spc="-24" normalizeH="0" baseline="0" noProof="0" dirty="0" err="1">
                  <a:ln>
                    <a:noFill/>
                  </a:ln>
                  <a:effectLst/>
                  <a:uLnTx/>
                  <a:uFillTx/>
                  <a:cs typeface="Arial" panose="020B0604020202020204" pitchFamily="34" charset="0"/>
                </a:rPr>
                <a:t>dL</a:t>
              </a:r>
              <a:r>
                <a:rPr kumimoji="0" lang="de-DE" sz="1200" b="0" i="0" u="none" strike="noStrike" kern="0" cap="none" spc="-24" normalizeH="0" baseline="0" noProof="0" dirty="0">
                  <a:ln>
                    <a:noFill/>
                  </a:ln>
                  <a:effectLst/>
                  <a:uLnTx/>
                  <a:uFillTx/>
                  <a:cs typeface="Arial" panose="020B0604020202020204" pitchFamily="34" charset="0"/>
                </a:rPr>
                <a:t> </a:t>
              </a:r>
              <a:br>
                <a:rPr kumimoji="0" lang="de-DE" sz="1200" b="0" i="0" u="none" strike="noStrike" kern="0" cap="none" spc="-24" normalizeH="0" baseline="0" noProof="0" dirty="0">
                  <a:ln>
                    <a:noFill/>
                  </a:ln>
                  <a:effectLst/>
                  <a:uLnTx/>
                  <a:uFillTx/>
                  <a:cs typeface="Arial" panose="020B0604020202020204" pitchFamily="34" charset="0"/>
                </a:rPr>
              </a:br>
              <a:r>
                <a:rPr lang="de-DE" sz="1200" kern="0" spc="-24" dirty="0">
                  <a:cs typeface="Arial" panose="020B0604020202020204" pitchFamily="34" charset="0"/>
                </a:rPr>
                <a:t>(13,9 – 22,2 mmol/L)</a:t>
              </a:r>
              <a:r>
                <a:rPr lang="de-DE" sz="1200" kern="0" dirty="0">
                  <a:cs typeface="Arial" panose="020B0604020202020204" pitchFamily="34" charset="0"/>
                </a:rPr>
                <a:t> </a:t>
              </a:r>
              <a:r>
                <a:rPr kumimoji="0" lang="de-DE" sz="1200" b="0" i="0" u="none" strike="noStrike" kern="0" cap="none" spc="-14" normalizeH="0" baseline="0" noProof="0" dirty="0">
                  <a:ln>
                    <a:noFill/>
                  </a:ln>
                  <a:effectLst/>
                  <a:uLnTx/>
                  <a:uFillTx/>
                  <a:cs typeface="Arial" panose="020B0604020202020204" pitchFamily="34" charset="0"/>
                </a:rPr>
                <a:t>einstellbar</a:t>
              </a:r>
              <a:endParaRPr kumimoji="0" lang="de-DE" sz="1200" b="0" i="0" u="none" strike="noStrike" kern="0" cap="none" spc="0" normalizeH="0" baseline="0" noProof="0" dirty="0">
                <a:ln>
                  <a:noFill/>
                </a:ln>
                <a:effectLst/>
                <a:uLnTx/>
                <a:uFillTx/>
                <a:cs typeface="Arial" panose="020B0604020202020204" pitchFamily="34" charset="0"/>
              </a:endParaRPr>
            </a:p>
          </p:txBody>
        </p:sp>
        <p:sp>
          <p:nvSpPr>
            <p:cNvPr id="20" name="object 106">
              <a:extLst>
                <a:ext uri="{FF2B5EF4-FFF2-40B4-BE49-F238E27FC236}">
                  <a16:creationId xmlns:a16="http://schemas.microsoft.com/office/drawing/2014/main" id="{655F21A1-C2AE-547F-55F9-DF97A6F85B87}"/>
                </a:ext>
              </a:extLst>
            </p:cNvPr>
            <p:cNvSpPr/>
            <p:nvPr/>
          </p:nvSpPr>
          <p:spPr>
            <a:xfrm>
              <a:off x="3061253" y="2398153"/>
              <a:ext cx="652362" cy="307443"/>
            </a:xfrm>
            <a:custGeom>
              <a:avLst/>
              <a:gdLst/>
              <a:ahLst/>
              <a:cxnLst/>
              <a:rect l="l" t="t" r="r" b="b"/>
              <a:pathLst>
                <a:path w="541654" h="255269">
                  <a:moveTo>
                    <a:pt x="153035" y="81026"/>
                  </a:moveTo>
                  <a:lnTo>
                    <a:pt x="147256" y="75298"/>
                  </a:lnTo>
                  <a:lnTo>
                    <a:pt x="133146" y="75298"/>
                  </a:lnTo>
                  <a:lnTo>
                    <a:pt x="127533" y="81026"/>
                  </a:lnTo>
                  <a:lnTo>
                    <a:pt x="127533" y="152133"/>
                  </a:lnTo>
                  <a:lnTo>
                    <a:pt x="133146" y="157683"/>
                  </a:lnTo>
                  <a:lnTo>
                    <a:pt x="147256" y="157683"/>
                  </a:lnTo>
                  <a:lnTo>
                    <a:pt x="153035" y="152120"/>
                  </a:lnTo>
                  <a:lnTo>
                    <a:pt x="153035" y="87934"/>
                  </a:lnTo>
                  <a:lnTo>
                    <a:pt x="153035" y="81026"/>
                  </a:lnTo>
                  <a:close/>
                </a:path>
                <a:path w="541654" h="255269">
                  <a:moveTo>
                    <a:pt x="153720" y="176047"/>
                  </a:moveTo>
                  <a:lnTo>
                    <a:pt x="147764" y="170154"/>
                  </a:lnTo>
                  <a:lnTo>
                    <a:pt x="140284" y="170154"/>
                  </a:lnTo>
                  <a:lnTo>
                    <a:pt x="132638" y="170154"/>
                  </a:lnTo>
                  <a:lnTo>
                    <a:pt x="126682" y="176047"/>
                  </a:lnTo>
                  <a:lnTo>
                    <a:pt x="126682" y="190881"/>
                  </a:lnTo>
                  <a:lnTo>
                    <a:pt x="132638" y="196938"/>
                  </a:lnTo>
                  <a:lnTo>
                    <a:pt x="147764" y="196938"/>
                  </a:lnTo>
                  <a:lnTo>
                    <a:pt x="153720" y="190881"/>
                  </a:lnTo>
                  <a:lnTo>
                    <a:pt x="153720" y="176047"/>
                  </a:lnTo>
                  <a:close/>
                </a:path>
                <a:path w="541654" h="255269">
                  <a:moveTo>
                    <a:pt x="280568" y="200647"/>
                  </a:moveTo>
                  <a:lnTo>
                    <a:pt x="255054" y="142405"/>
                  </a:lnTo>
                  <a:lnTo>
                    <a:pt x="255054" y="195757"/>
                  </a:lnTo>
                  <a:lnTo>
                    <a:pt x="255054" y="208076"/>
                  </a:lnTo>
                  <a:lnTo>
                    <a:pt x="252006" y="215646"/>
                  </a:lnTo>
                  <a:lnTo>
                    <a:pt x="246595" y="221170"/>
                  </a:lnTo>
                  <a:lnTo>
                    <a:pt x="241274" y="226441"/>
                  </a:lnTo>
                  <a:lnTo>
                    <a:pt x="234315" y="229793"/>
                  </a:lnTo>
                  <a:lnTo>
                    <a:pt x="46253" y="229793"/>
                  </a:lnTo>
                  <a:lnTo>
                    <a:pt x="39103" y="226428"/>
                  </a:lnTo>
                  <a:lnTo>
                    <a:pt x="28562" y="215646"/>
                  </a:lnTo>
                  <a:lnTo>
                    <a:pt x="25514" y="208076"/>
                  </a:lnTo>
                  <a:lnTo>
                    <a:pt x="25514" y="195757"/>
                  </a:lnTo>
                  <a:lnTo>
                    <a:pt x="26708" y="190881"/>
                  </a:lnTo>
                  <a:lnTo>
                    <a:pt x="29425" y="186169"/>
                  </a:lnTo>
                  <a:lnTo>
                    <a:pt x="29425" y="185991"/>
                  </a:lnTo>
                  <a:lnTo>
                    <a:pt x="114782" y="39751"/>
                  </a:lnTo>
                  <a:lnTo>
                    <a:pt x="140284" y="25273"/>
                  </a:lnTo>
                  <a:lnTo>
                    <a:pt x="147688" y="26162"/>
                  </a:lnTo>
                  <a:lnTo>
                    <a:pt x="154635" y="28841"/>
                  </a:lnTo>
                  <a:lnTo>
                    <a:pt x="160782" y="33375"/>
                  </a:lnTo>
                  <a:lnTo>
                    <a:pt x="165811" y="39763"/>
                  </a:lnTo>
                  <a:lnTo>
                    <a:pt x="251079" y="186169"/>
                  </a:lnTo>
                  <a:lnTo>
                    <a:pt x="253860" y="190893"/>
                  </a:lnTo>
                  <a:lnTo>
                    <a:pt x="255054" y="195757"/>
                  </a:lnTo>
                  <a:lnTo>
                    <a:pt x="255054" y="142405"/>
                  </a:lnTo>
                  <a:lnTo>
                    <a:pt x="187896" y="27127"/>
                  </a:lnTo>
                  <a:lnTo>
                    <a:pt x="153987" y="1638"/>
                  </a:lnTo>
                  <a:lnTo>
                    <a:pt x="140284" y="12"/>
                  </a:lnTo>
                  <a:lnTo>
                    <a:pt x="126555" y="1638"/>
                  </a:lnTo>
                  <a:lnTo>
                    <a:pt x="113487" y="6743"/>
                  </a:lnTo>
                  <a:lnTo>
                    <a:pt x="101904" y="15252"/>
                  </a:lnTo>
                  <a:lnTo>
                    <a:pt x="92671" y="27127"/>
                  </a:lnTo>
                  <a:lnTo>
                    <a:pt x="7302" y="173355"/>
                  </a:lnTo>
                  <a:lnTo>
                    <a:pt x="7480" y="173355"/>
                  </a:lnTo>
                  <a:lnTo>
                    <a:pt x="4165" y="180022"/>
                  </a:lnTo>
                  <a:lnTo>
                    <a:pt x="1828" y="186867"/>
                  </a:lnTo>
                  <a:lnTo>
                    <a:pt x="457" y="193776"/>
                  </a:lnTo>
                  <a:lnTo>
                    <a:pt x="0" y="200647"/>
                  </a:lnTo>
                  <a:lnTo>
                    <a:pt x="1028" y="211188"/>
                  </a:lnTo>
                  <a:lnTo>
                    <a:pt x="23520" y="245351"/>
                  </a:lnTo>
                  <a:lnTo>
                    <a:pt x="225463" y="255066"/>
                  </a:lnTo>
                  <a:lnTo>
                    <a:pt x="237007" y="253936"/>
                  </a:lnTo>
                  <a:lnTo>
                    <a:pt x="271602" y="230378"/>
                  </a:lnTo>
                  <a:lnTo>
                    <a:pt x="279514" y="211188"/>
                  </a:lnTo>
                  <a:lnTo>
                    <a:pt x="280568" y="200647"/>
                  </a:lnTo>
                  <a:close/>
                </a:path>
                <a:path w="541654" h="255269">
                  <a:moveTo>
                    <a:pt x="541197" y="134785"/>
                  </a:moveTo>
                  <a:lnTo>
                    <a:pt x="539635" y="125628"/>
                  </a:lnTo>
                  <a:lnTo>
                    <a:pt x="534581" y="117449"/>
                  </a:lnTo>
                  <a:lnTo>
                    <a:pt x="425373" y="0"/>
                  </a:lnTo>
                  <a:lnTo>
                    <a:pt x="316179" y="117449"/>
                  </a:lnTo>
                  <a:lnTo>
                    <a:pt x="311048" y="125831"/>
                  </a:lnTo>
                  <a:lnTo>
                    <a:pt x="309575" y="135216"/>
                  </a:lnTo>
                  <a:lnTo>
                    <a:pt x="311721" y="144462"/>
                  </a:lnTo>
                  <a:lnTo>
                    <a:pt x="317461" y="152450"/>
                  </a:lnTo>
                  <a:lnTo>
                    <a:pt x="325755" y="157619"/>
                  </a:lnTo>
                  <a:lnTo>
                    <a:pt x="334975" y="159156"/>
                  </a:lnTo>
                  <a:lnTo>
                    <a:pt x="344195" y="157022"/>
                  </a:lnTo>
                  <a:lnTo>
                    <a:pt x="352475" y="151168"/>
                  </a:lnTo>
                  <a:lnTo>
                    <a:pt x="400608" y="99390"/>
                  </a:lnTo>
                  <a:lnTo>
                    <a:pt x="400596" y="230289"/>
                  </a:lnTo>
                  <a:lnTo>
                    <a:pt x="402551" y="239928"/>
                  </a:lnTo>
                  <a:lnTo>
                    <a:pt x="407860" y="247802"/>
                  </a:lnTo>
                  <a:lnTo>
                    <a:pt x="415734" y="253111"/>
                  </a:lnTo>
                  <a:lnTo>
                    <a:pt x="425373" y="255066"/>
                  </a:lnTo>
                  <a:lnTo>
                    <a:pt x="432219" y="255066"/>
                  </a:lnTo>
                  <a:lnTo>
                    <a:pt x="438404" y="252285"/>
                  </a:lnTo>
                  <a:lnTo>
                    <a:pt x="447370" y="243319"/>
                  </a:lnTo>
                  <a:lnTo>
                    <a:pt x="450151" y="237134"/>
                  </a:lnTo>
                  <a:lnTo>
                    <a:pt x="450151" y="99390"/>
                  </a:lnTo>
                  <a:lnTo>
                    <a:pt x="498284" y="151168"/>
                  </a:lnTo>
                  <a:lnTo>
                    <a:pt x="506272" y="156908"/>
                  </a:lnTo>
                  <a:lnTo>
                    <a:pt x="515518" y="159054"/>
                  </a:lnTo>
                  <a:lnTo>
                    <a:pt x="524903" y="157594"/>
                  </a:lnTo>
                  <a:lnTo>
                    <a:pt x="533958" y="151815"/>
                  </a:lnTo>
                  <a:lnTo>
                    <a:pt x="539292" y="143865"/>
                  </a:lnTo>
                  <a:lnTo>
                    <a:pt x="541197" y="134785"/>
                  </a:lnTo>
                  <a:close/>
                </a:path>
              </a:pathLst>
            </a:custGeom>
            <a:solidFill>
              <a:srgbClr val="FFC000"/>
            </a:solidFill>
          </p:spPr>
          <p:txBody>
            <a:bodyPr wrap="square" lIns="0" tIns="0" rIns="0" bIns="0" rtlCol="0"/>
            <a:lstStyle/>
            <a:p>
              <a:endParaRPr sz="685">
                <a:latin typeface="Georgia" panose="02040502050405020303" pitchFamily="18" charset="0"/>
              </a:endParaRPr>
            </a:p>
          </p:txBody>
        </p:sp>
      </p:grpSp>
      <p:sp>
        <p:nvSpPr>
          <p:cNvPr id="23" name="Abgerundetes Rechteck 47">
            <a:extLst>
              <a:ext uri="{FF2B5EF4-FFF2-40B4-BE49-F238E27FC236}">
                <a16:creationId xmlns:a16="http://schemas.microsoft.com/office/drawing/2014/main" id="{E0679CCE-8CA7-4FB1-2A6F-7823A0B70A05}"/>
              </a:ext>
            </a:extLst>
          </p:cNvPr>
          <p:cNvSpPr/>
          <p:nvPr/>
        </p:nvSpPr>
        <p:spPr>
          <a:xfrm>
            <a:off x="503238" y="2933848"/>
            <a:ext cx="3348000" cy="718569"/>
          </a:xfrm>
          <a:prstGeom prst="roundRect">
            <a:avLst>
              <a:gd name="adj" fmla="val 0"/>
            </a:avLst>
          </a:prstGeom>
          <a:noFill/>
          <a:ln w="9525" cap="flat" cmpd="sng" algn="ctr">
            <a:solidFill>
              <a:srgbClr val="001489"/>
            </a:solidFill>
            <a:prstDash val="solid"/>
          </a:ln>
          <a:effectLst/>
        </p:spPr>
        <p:txBody>
          <a:bodyPr l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1489"/>
                </a:solidFill>
                <a:effectLst/>
                <a:uLnTx/>
                <a:uFillTx/>
              </a:rPr>
              <a:t>Signalverlust</a:t>
            </a:r>
            <a:r>
              <a:rPr kumimoji="0" lang="de-DE" sz="1200" b="1" i="0" u="none" strike="noStrike" kern="0" cap="none" spc="0" normalizeH="0" baseline="30000" noProof="0" dirty="0">
                <a:ln>
                  <a:noFill/>
                </a:ln>
                <a:solidFill>
                  <a:srgbClr val="001489"/>
                </a:solidFill>
                <a:effectLst/>
                <a:uLnTx/>
                <a:uFillTx/>
              </a:rPr>
              <a:t>2</a:t>
            </a:r>
            <a:r>
              <a:rPr kumimoji="0" lang="de-DE" sz="1200" b="0" i="0" u="none" strike="noStrike" kern="0" cap="none" spc="0" normalizeH="0" baseline="0" noProof="0" dirty="0">
                <a:ln>
                  <a:noFill/>
                </a:ln>
                <a:solidFill>
                  <a:schemeClr val="accent5"/>
                </a:solidFill>
                <a:effectLst/>
                <a:uLnTx/>
                <a:uFillTx/>
              </a:rPr>
              <a:t>, </a:t>
            </a:r>
            <a:r>
              <a:rPr kumimoji="0" lang="de-DE" sz="1200" b="0" i="0" u="none" strike="noStrike" kern="0" cap="none" spc="0" normalizeH="0" baseline="0" noProof="0" dirty="0">
                <a:ln>
                  <a:noFill/>
                </a:ln>
                <a:effectLst/>
                <a:uLnTx/>
                <a:uFillTx/>
              </a:rPr>
              <a:t>falls Ihr Sensor </a:t>
            </a:r>
            <a:br>
              <a:rPr kumimoji="0" lang="de-DE" sz="1200" b="0" i="0" u="none" strike="noStrike" kern="0" cap="none" spc="0" normalizeH="0" baseline="0" noProof="0" dirty="0">
                <a:ln>
                  <a:noFill/>
                </a:ln>
                <a:effectLst/>
                <a:uLnTx/>
                <a:uFillTx/>
              </a:rPr>
            </a:br>
            <a:r>
              <a:rPr kumimoji="0" lang="de-DE" sz="1200" b="0" i="0" u="none" strike="noStrike" kern="0" cap="none" spc="0" normalizeH="0" baseline="0" noProof="0" dirty="0">
                <a:ln>
                  <a:noFill/>
                </a:ln>
                <a:effectLst/>
                <a:uLnTx/>
                <a:uFillTx/>
              </a:rPr>
              <a:t>20 Min. lang keine Verbindung mit </a:t>
            </a:r>
            <a:br>
              <a:rPr kumimoji="0" lang="de-DE" sz="1200" b="0" i="0" u="none" strike="noStrike" kern="0" cap="none" spc="0" normalizeH="0" baseline="0" noProof="0" dirty="0">
                <a:ln>
                  <a:noFill/>
                </a:ln>
                <a:effectLst/>
                <a:uLnTx/>
                <a:uFillTx/>
              </a:rPr>
            </a:br>
            <a:r>
              <a:rPr kumimoji="0" lang="de-DE" sz="1200" b="0" i="0" u="none" strike="noStrike" kern="0" cap="none" spc="0" normalizeH="0" baseline="0" noProof="0" dirty="0">
                <a:ln>
                  <a:noFill/>
                </a:ln>
                <a:effectLst/>
                <a:uLnTx/>
                <a:uFillTx/>
              </a:rPr>
              <a:t>dem Lesegerät aufbauen konnte</a:t>
            </a:r>
          </a:p>
        </p:txBody>
      </p:sp>
      <p:grpSp>
        <p:nvGrpSpPr>
          <p:cNvPr id="24" name="object 107">
            <a:extLst>
              <a:ext uri="{FF2B5EF4-FFF2-40B4-BE49-F238E27FC236}">
                <a16:creationId xmlns:a16="http://schemas.microsoft.com/office/drawing/2014/main" id="{136C482B-F3D4-9025-CB47-4ABE522785AF}"/>
              </a:ext>
            </a:extLst>
          </p:cNvPr>
          <p:cNvGrpSpPr/>
          <p:nvPr/>
        </p:nvGrpSpPr>
        <p:grpSpPr>
          <a:xfrm>
            <a:off x="3057340" y="3148984"/>
            <a:ext cx="666224" cy="288296"/>
            <a:chOff x="6049616" y="1303489"/>
            <a:chExt cx="589906" cy="255270"/>
          </a:xfrm>
        </p:grpSpPr>
        <p:sp>
          <p:nvSpPr>
            <p:cNvPr id="25" name="object 108">
              <a:extLst>
                <a:ext uri="{FF2B5EF4-FFF2-40B4-BE49-F238E27FC236}">
                  <a16:creationId xmlns:a16="http://schemas.microsoft.com/office/drawing/2014/main" id="{651FB496-8A45-EA0B-B895-9140374FDBCA}"/>
                </a:ext>
              </a:extLst>
            </p:cNvPr>
            <p:cNvSpPr/>
            <p:nvPr/>
          </p:nvSpPr>
          <p:spPr>
            <a:xfrm>
              <a:off x="6049616" y="1303489"/>
              <a:ext cx="280670" cy="255270"/>
            </a:xfrm>
            <a:custGeom>
              <a:avLst/>
              <a:gdLst/>
              <a:ahLst/>
              <a:cxnLst/>
              <a:rect l="l" t="t" r="r" b="b"/>
              <a:pathLst>
                <a:path w="280670" h="255269">
                  <a:moveTo>
                    <a:pt x="153035" y="81013"/>
                  </a:moveTo>
                  <a:lnTo>
                    <a:pt x="147256" y="75285"/>
                  </a:lnTo>
                  <a:lnTo>
                    <a:pt x="133146" y="75285"/>
                  </a:lnTo>
                  <a:lnTo>
                    <a:pt x="127533" y="81013"/>
                  </a:lnTo>
                  <a:lnTo>
                    <a:pt x="127533" y="152120"/>
                  </a:lnTo>
                  <a:lnTo>
                    <a:pt x="133146" y="157670"/>
                  </a:lnTo>
                  <a:lnTo>
                    <a:pt x="147256" y="157670"/>
                  </a:lnTo>
                  <a:lnTo>
                    <a:pt x="153035" y="152107"/>
                  </a:lnTo>
                  <a:lnTo>
                    <a:pt x="153035" y="87922"/>
                  </a:lnTo>
                  <a:lnTo>
                    <a:pt x="153035" y="81013"/>
                  </a:lnTo>
                  <a:close/>
                </a:path>
                <a:path w="280670" h="255269">
                  <a:moveTo>
                    <a:pt x="153720" y="176034"/>
                  </a:moveTo>
                  <a:lnTo>
                    <a:pt x="147764" y="170141"/>
                  </a:lnTo>
                  <a:lnTo>
                    <a:pt x="140284" y="170141"/>
                  </a:lnTo>
                  <a:lnTo>
                    <a:pt x="132638" y="170141"/>
                  </a:lnTo>
                  <a:lnTo>
                    <a:pt x="126682" y="176034"/>
                  </a:lnTo>
                  <a:lnTo>
                    <a:pt x="126682" y="190868"/>
                  </a:lnTo>
                  <a:lnTo>
                    <a:pt x="132638" y="196926"/>
                  </a:lnTo>
                  <a:lnTo>
                    <a:pt x="147764" y="196926"/>
                  </a:lnTo>
                  <a:lnTo>
                    <a:pt x="153720" y="190868"/>
                  </a:lnTo>
                  <a:lnTo>
                    <a:pt x="153720" y="176034"/>
                  </a:lnTo>
                  <a:close/>
                </a:path>
                <a:path w="280670" h="255269">
                  <a:moveTo>
                    <a:pt x="280568" y="200634"/>
                  </a:moveTo>
                  <a:lnTo>
                    <a:pt x="255054" y="142392"/>
                  </a:lnTo>
                  <a:lnTo>
                    <a:pt x="255054" y="208064"/>
                  </a:lnTo>
                  <a:lnTo>
                    <a:pt x="252006" y="215633"/>
                  </a:lnTo>
                  <a:lnTo>
                    <a:pt x="246583" y="221157"/>
                  </a:lnTo>
                  <a:lnTo>
                    <a:pt x="241261" y="226428"/>
                  </a:lnTo>
                  <a:lnTo>
                    <a:pt x="234315" y="229781"/>
                  </a:lnTo>
                  <a:lnTo>
                    <a:pt x="46253" y="229781"/>
                  </a:lnTo>
                  <a:lnTo>
                    <a:pt x="39103" y="226415"/>
                  </a:lnTo>
                  <a:lnTo>
                    <a:pt x="28562" y="215633"/>
                  </a:lnTo>
                  <a:lnTo>
                    <a:pt x="25514" y="208064"/>
                  </a:lnTo>
                  <a:lnTo>
                    <a:pt x="25514" y="195745"/>
                  </a:lnTo>
                  <a:lnTo>
                    <a:pt x="26708" y="190868"/>
                  </a:lnTo>
                  <a:lnTo>
                    <a:pt x="29425" y="186156"/>
                  </a:lnTo>
                  <a:lnTo>
                    <a:pt x="29425" y="185978"/>
                  </a:lnTo>
                  <a:lnTo>
                    <a:pt x="114769" y="39738"/>
                  </a:lnTo>
                  <a:lnTo>
                    <a:pt x="140284" y="25260"/>
                  </a:lnTo>
                  <a:lnTo>
                    <a:pt x="147688" y="26149"/>
                  </a:lnTo>
                  <a:lnTo>
                    <a:pt x="154622" y="28829"/>
                  </a:lnTo>
                  <a:lnTo>
                    <a:pt x="160782" y="33362"/>
                  </a:lnTo>
                  <a:lnTo>
                    <a:pt x="165798" y="39751"/>
                  </a:lnTo>
                  <a:lnTo>
                    <a:pt x="251066" y="186156"/>
                  </a:lnTo>
                  <a:lnTo>
                    <a:pt x="253860" y="190881"/>
                  </a:lnTo>
                  <a:lnTo>
                    <a:pt x="255041" y="195745"/>
                  </a:lnTo>
                  <a:lnTo>
                    <a:pt x="255054" y="208064"/>
                  </a:lnTo>
                  <a:lnTo>
                    <a:pt x="255054" y="142392"/>
                  </a:lnTo>
                  <a:lnTo>
                    <a:pt x="187896" y="27114"/>
                  </a:lnTo>
                  <a:lnTo>
                    <a:pt x="186436" y="25260"/>
                  </a:lnTo>
                  <a:lnTo>
                    <a:pt x="178587" y="15240"/>
                  </a:lnTo>
                  <a:lnTo>
                    <a:pt x="167017" y="6731"/>
                  </a:lnTo>
                  <a:lnTo>
                    <a:pt x="153987" y="1625"/>
                  </a:lnTo>
                  <a:lnTo>
                    <a:pt x="140284" y="0"/>
                  </a:lnTo>
                  <a:lnTo>
                    <a:pt x="126555" y="1625"/>
                  </a:lnTo>
                  <a:lnTo>
                    <a:pt x="113474" y="6731"/>
                  </a:lnTo>
                  <a:lnTo>
                    <a:pt x="101904" y="15240"/>
                  </a:lnTo>
                  <a:lnTo>
                    <a:pt x="92671" y="27114"/>
                  </a:lnTo>
                  <a:lnTo>
                    <a:pt x="7302" y="173342"/>
                  </a:lnTo>
                  <a:lnTo>
                    <a:pt x="7480" y="173342"/>
                  </a:lnTo>
                  <a:lnTo>
                    <a:pt x="4152" y="180009"/>
                  </a:lnTo>
                  <a:lnTo>
                    <a:pt x="1828" y="186855"/>
                  </a:lnTo>
                  <a:lnTo>
                    <a:pt x="444" y="193763"/>
                  </a:lnTo>
                  <a:lnTo>
                    <a:pt x="0" y="200634"/>
                  </a:lnTo>
                  <a:lnTo>
                    <a:pt x="1028" y="211175"/>
                  </a:lnTo>
                  <a:lnTo>
                    <a:pt x="23520" y="245338"/>
                  </a:lnTo>
                  <a:lnTo>
                    <a:pt x="225463" y="255054"/>
                  </a:lnTo>
                  <a:lnTo>
                    <a:pt x="237007" y="253923"/>
                  </a:lnTo>
                  <a:lnTo>
                    <a:pt x="271602" y="230365"/>
                  </a:lnTo>
                  <a:lnTo>
                    <a:pt x="271907" y="229781"/>
                  </a:lnTo>
                  <a:lnTo>
                    <a:pt x="276466" y="221157"/>
                  </a:lnTo>
                  <a:lnTo>
                    <a:pt x="279501" y="211175"/>
                  </a:lnTo>
                  <a:lnTo>
                    <a:pt x="280568" y="200634"/>
                  </a:lnTo>
                  <a:close/>
                </a:path>
              </a:pathLst>
            </a:custGeom>
            <a:solidFill>
              <a:srgbClr val="031489"/>
            </a:solidFill>
          </p:spPr>
          <p:txBody>
            <a:bodyPr wrap="square" lIns="0" tIns="0" rIns="0" bIns="0" rtlCol="0"/>
            <a:lstStyle/>
            <a:p>
              <a:endParaRPr sz="685">
                <a:latin typeface="Georgia" panose="02040502050405020303" pitchFamily="18" charset="0"/>
              </a:endParaRPr>
            </a:p>
          </p:txBody>
        </p:sp>
        <p:pic>
          <p:nvPicPr>
            <p:cNvPr id="26" name="object 109">
              <a:extLst>
                <a:ext uri="{FF2B5EF4-FFF2-40B4-BE49-F238E27FC236}">
                  <a16:creationId xmlns:a16="http://schemas.microsoft.com/office/drawing/2014/main" id="{3053A432-FE86-4E56-871B-8804DC4EF0AA}"/>
                </a:ext>
              </a:extLst>
            </p:cNvPr>
            <p:cNvPicPr/>
            <p:nvPr/>
          </p:nvPicPr>
          <p:blipFill>
            <a:blip r:embed="rId2" cstate="print"/>
            <a:stretch>
              <a:fillRect/>
            </a:stretch>
          </p:blipFill>
          <p:spPr>
            <a:xfrm>
              <a:off x="6362538" y="1325631"/>
              <a:ext cx="276984" cy="210750"/>
            </a:xfrm>
            <a:prstGeom prst="rect">
              <a:avLst/>
            </a:prstGeom>
            <a:ln>
              <a:noFill/>
            </a:ln>
          </p:spPr>
        </p:pic>
        <p:sp>
          <p:nvSpPr>
            <p:cNvPr id="27" name="object 110">
              <a:extLst>
                <a:ext uri="{FF2B5EF4-FFF2-40B4-BE49-F238E27FC236}">
                  <a16:creationId xmlns:a16="http://schemas.microsoft.com/office/drawing/2014/main" id="{0EB6A1C9-46F6-EB61-18AC-02241841D3BB}"/>
                </a:ext>
              </a:extLst>
            </p:cNvPr>
            <p:cNvSpPr/>
            <p:nvPr/>
          </p:nvSpPr>
          <p:spPr>
            <a:xfrm>
              <a:off x="6384914" y="1310761"/>
              <a:ext cx="232410" cy="240665"/>
            </a:xfrm>
            <a:custGeom>
              <a:avLst/>
              <a:gdLst/>
              <a:ahLst/>
              <a:cxnLst/>
              <a:rect l="l" t="t" r="r" b="b"/>
              <a:pathLst>
                <a:path w="232409" h="240665">
                  <a:moveTo>
                    <a:pt x="232232" y="240487"/>
                  </a:moveTo>
                  <a:lnTo>
                    <a:pt x="0" y="0"/>
                  </a:lnTo>
                </a:path>
              </a:pathLst>
            </a:custGeom>
            <a:ln w="20993">
              <a:solidFill>
                <a:srgbClr val="292883"/>
              </a:solidFill>
            </a:ln>
          </p:spPr>
          <p:txBody>
            <a:bodyPr wrap="square" lIns="0" tIns="0" rIns="0" bIns="0" rtlCol="0"/>
            <a:lstStyle/>
            <a:p>
              <a:endParaRPr sz="685">
                <a:latin typeface="Georgia" panose="02040502050405020303" pitchFamily="18" charset="0"/>
              </a:endParaRPr>
            </a:p>
          </p:txBody>
        </p:sp>
      </p:grpSp>
      <p:sp>
        <p:nvSpPr>
          <p:cNvPr id="28" name="object 37">
            <a:extLst>
              <a:ext uri="{FF2B5EF4-FFF2-40B4-BE49-F238E27FC236}">
                <a16:creationId xmlns:a16="http://schemas.microsoft.com/office/drawing/2014/main" id="{A192A776-FBF2-BD4A-2528-7158F6407C69}"/>
              </a:ext>
            </a:extLst>
          </p:cNvPr>
          <p:cNvSpPr/>
          <p:nvPr/>
        </p:nvSpPr>
        <p:spPr>
          <a:xfrm>
            <a:off x="4253342" y="1779083"/>
            <a:ext cx="4401078" cy="2733679"/>
          </a:xfrm>
          <a:custGeom>
            <a:avLst/>
            <a:gdLst/>
            <a:ahLst/>
            <a:cxnLst/>
            <a:rect l="l" t="t" r="r" b="b"/>
            <a:pathLst>
              <a:path w="4363720" h="1722120">
                <a:moveTo>
                  <a:pt x="69227" y="95161"/>
                </a:moveTo>
                <a:lnTo>
                  <a:pt x="34620" y="0"/>
                </a:lnTo>
                <a:lnTo>
                  <a:pt x="0" y="95072"/>
                </a:lnTo>
                <a:lnTo>
                  <a:pt x="69227" y="95161"/>
                </a:lnTo>
                <a:close/>
              </a:path>
              <a:path w="4363720" h="1722120">
                <a:moveTo>
                  <a:pt x="4363390" y="1687398"/>
                </a:moveTo>
                <a:lnTo>
                  <a:pt x="4268279" y="1652663"/>
                </a:lnTo>
                <a:lnTo>
                  <a:pt x="4268279" y="1721878"/>
                </a:lnTo>
                <a:lnTo>
                  <a:pt x="4363390" y="1687398"/>
                </a:lnTo>
                <a:close/>
              </a:path>
            </a:pathLst>
          </a:custGeom>
          <a:solidFill>
            <a:srgbClr val="4C4D4F"/>
          </a:solidFill>
        </p:spPr>
        <p:txBody>
          <a:bodyPr wrap="square" lIns="0" tIns="0" rIns="0" bIns="0" rtlCol="0"/>
          <a:lstStyle/>
          <a:p>
            <a:endParaRPr sz="685">
              <a:latin typeface="+mj-lt"/>
            </a:endParaRPr>
          </a:p>
        </p:txBody>
      </p:sp>
      <p:sp>
        <p:nvSpPr>
          <p:cNvPr id="29" name="object 41">
            <a:extLst>
              <a:ext uri="{FF2B5EF4-FFF2-40B4-BE49-F238E27FC236}">
                <a16:creationId xmlns:a16="http://schemas.microsoft.com/office/drawing/2014/main" id="{503CCDDA-790B-FF37-4D6A-D499CF0A29AF}"/>
              </a:ext>
            </a:extLst>
          </p:cNvPr>
          <p:cNvSpPr txBox="1"/>
          <p:nvPr/>
        </p:nvSpPr>
        <p:spPr>
          <a:xfrm rot="5400000">
            <a:off x="4566494" y="1854232"/>
            <a:ext cx="246221" cy="755073"/>
          </a:xfrm>
          <a:prstGeom prst="rect">
            <a:avLst/>
          </a:prstGeom>
        </p:spPr>
        <p:txBody>
          <a:bodyPr vert="vert270" wrap="square" lIns="0" tIns="5758" rIns="0" bIns="0" rtlCol="0">
            <a:spAutoFit/>
          </a:bodyPr>
          <a:lstStyle/>
          <a:p>
            <a:pPr marL="7677">
              <a:spcBef>
                <a:spcPts val="45"/>
              </a:spcBef>
            </a:pPr>
            <a:r>
              <a:rPr sz="800" dirty="0">
                <a:latin typeface="+mj-lt"/>
                <a:cs typeface="Calibri" panose="020F0502020204030204" pitchFamily="34" charset="0"/>
              </a:rPr>
              <a:t>2</a:t>
            </a:r>
            <a:r>
              <a:rPr lang="de-DE" sz="800" dirty="0">
                <a:latin typeface="+mj-lt"/>
                <a:cs typeface="Calibri" panose="020F0502020204030204" pitchFamily="34" charset="0"/>
              </a:rPr>
              <a:t>5</a:t>
            </a:r>
            <a:r>
              <a:rPr sz="800" dirty="0">
                <a:latin typeface="+mj-lt"/>
                <a:cs typeface="Calibri" panose="020F0502020204030204" pitchFamily="34" charset="0"/>
              </a:rPr>
              <a:t>0 mg</a:t>
            </a:r>
            <a:r>
              <a:rPr sz="800" spc="-94" dirty="0">
                <a:latin typeface="+mj-lt"/>
                <a:cs typeface="Calibri" panose="020F0502020204030204" pitchFamily="34" charset="0"/>
              </a:rPr>
              <a:t> </a:t>
            </a:r>
            <a:r>
              <a:rPr sz="800" dirty="0">
                <a:latin typeface="+mj-lt"/>
                <a:cs typeface="Calibri" panose="020F0502020204030204" pitchFamily="34" charset="0"/>
              </a:rPr>
              <a:t>/dL*</a:t>
            </a:r>
            <a:br>
              <a:rPr lang="de-DE" sz="800" dirty="0">
                <a:latin typeface="+mj-lt"/>
                <a:cs typeface="Calibri" panose="020F0502020204030204" pitchFamily="34" charset="0"/>
              </a:rPr>
            </a:br>
            <a:r>
              <a:rPr lang="de-DE" sz="800" dirty="0">
                <a:latin typeface="+mj-lt"/>
                <a:cs typeface="Calibri" panose="020F0502020204030204" pitchFamily="34" charset="0"/>
              </a:rPr>
              <a:t>(13,9 mmol /L)</a:t>
            </a:r>
            <a:endParaRPr sz="800" dirty="0">
              <a:latin typeface="+mj-lt"/>
              <a:cs typeface="Calibri" panose="020F0502020204030204" pitchFamily="34" charset="0"/>
            </a:endParaRPr>
          </a:p>
        </p:txBody>
      </p:sp>
      <p:sp>
        <p:nvSpPr>
          <p:cNvPr id="30" name="object 42">
            <a:extLst>
              <a:ext uri="{FF2B5EF4-FFF2-40B4-BE49-F238E27FC236}">
                <a16:creationId xmlns:a16="http://schemas.microsoft.com/office/drawing/2014/main" id="{E751715A-15E2-D64A-1FDE-887F1BE19D31}"/>
              </a:ext>
            </a:extLst>
          </p:cNvPr>
          <p:cNvSpPr txBox="1"/>
          <p:nvPr/>
        </p:nvSpPr>
        <p:spPr>
          <a:xfrm rot="5400000">
            <a:off x="4532530" y="3565045"/>
            <a:ext cx="246221" cy="651963"/>
          </a:xfrm>
          <a:prstGeom prst="rect">
            <a:avLst/>
          </a:prstGeom>
        </p:spPr>
        <p:txBody>
          <a:bodyPr vert="vert270" wrap="square" lIns="0" tIns="5758" rIns="0" bIns="0" rtlCol="0">
            <a:spAutoFit/>
          </a:bodyPr>
          <a:lstStyle/>
          <a:p>
            <a:pPr marL="7677">
              <a:spcBef>
                <a:spcPts val="45"/>
              </a:spcBef>
            </a:pPr>
            <a:r>
              <a:rPr lang="de-DE" sz="800" dirty="0">
                <a:latin typeface="+mj-lt"/>
                <a:cs typeface="Calibri" panose="020F0502020204030204" pitchFamily="34" charset="0"/>
              </a:rPr>
              <a:t>60</a:t>
            </a:r>
            <a:r>
              <a:rPr sz="800" dirty="0">
                <a:latin typeface="+mj-lt"/>
                <a:cs typeface="Calibri" panose="020F0502020204030204" pitchFamily="34" charset="0"/>
              </a:rPr>
              <a:t> mg/dL*</a:t>
            </a:r>
            <a:endParaRPr lang="de-DE" sz="800" dirty="0">
              <a:latin typeface="+mj-lt"/>
              <a:cs typeface="Calibri" panose="020F0502020204030204" pitchFamily="34" charset="0"/>
            </a:endParaRPr>
          </a:p>
          <a:p>
            <a:pPr marL="7677">
              <a:spcBef>
                <a:spcPts val="45"/>
              </a:spcBef>
            </a:pPr>
            <a:r>
              <a:rPr lang="de-DE" sz="800" dirty="0">
                <a:latin typeface="+mj-lt"/>
                <a:cs typeface="Calibri" panose="020F0502020204030204" pitchFamily="34" charset="0"/>
              </a:rPr>
              <a:t>(3,3 mmol/L)</a:t>
            </a:r>
          </a:p>
        </p:txBody>
      </p:sp>
      <p:sp>
        <p:nvSpPr>
          <p:cNvPr id="31" name="object 44">
            <a:extLst>
              <a:ext uri="{FF2B5EF4-FFF2-40B4-BE49-F238E27FC236}">
                <a16:creationId xmlns:a16="http://schemas.microsoft.com/office/drawing/2014/main" id="{92C6DE08-0B1C-7C18-7E99-E40B4E60CCD7}"/>
              </a:ext>
            </a:extLst>
          </p:cNvPr>
          <p:cNvSpPr txBox="1"/>
          <p:nvPr/>
        </p:nvSpPr>
        <p:spPr>
          <a:xfrm rot="16200000">
            <a:off x="3809808" y="3009446"/>
            <a:ext cx="718568" cy="133577"/>
          </a:xfrm>
          <a:prstGeom prst="rect">
            <a:avLst/>
          </a:prstGeom>
        </p:spPr>
        <p:txBody>
          <a:bodyPr vert="horz" wrap="square" lIns="0" tIns="10365" rIns="0" bIns="0" rtlCol="0">
            <a:spAutoFit/>
          </a:bodyPr>
          <a:lstStyle/>
          <a:p>
            <a:pPr marL="7677" algn="ctr">
              <a:spcBef>
                <a:spcPts val="82"/>
              </a:spcBef>
            </a:pPr>
            <a:r>
              <a:rPr lang="de-DE" sz="800">
                <a:latin typeface="+mj-lt"/>
                <a:cs typeface="Calibri" panose="020F0502020204030204" pitchFamily="34" charset="0"/>
              </a:rPr>
              <a:t>Zuckerwert</a:t>
            </a:r>
          </a:p>
        </p:txBody>
      </p:sp>
      <p:sp>
        <p:nvSpPr>
          <p:cNvPr id="32" name="object 45">
            <a:extLst>
              <a:ext uri="{FF2B5EF4-FFF2-40B4-BE49-F238E27FC236}">
                <a16:creationId xmlns:a16="http://schemas.microsoft.com/office/drawing/2014/main" id="{BEC77543-43F3-2050-8CFA-8749A8B6430D}"/>
              </a:ext>
            </a:extLst>
          </p:cNvPr>
          <p:cNvSpPr txBox="1"/>
          <p:nvPr/>
        </p:nvSpPr>
        <p:spPr>
          <a:xfrm>
            <a:off x="4328315" y="4280926"/>
            <a:ext cx="3556980" cy="100086"/>
          </a:xfrm>
          <a:prstGeom prst="rect">
            <a:avLst/>
          </a:prstGeom>
        </p:spPr>
        <p:txBody>
          <a:bodyPr vert="horz" wrap="square" lIns="0" tIns="7678" rIns="0" bIns="0" rtlCol="0">
            <a:spAutoFit/>
          </a:bodyPr>
          <a:lstStyle/>
          <a:p>
            <a:pPr marL="7677">
              <a:spcBef>
                <a:spcPts val="60"/>
              </a:spcBef>
            </a:pPr>
            <a:r>
              <a:rPr sz="600" dirty="0">
                <a:latin typeface="+mj-lt"/>
                <a:cs typeface="Calibri" panose="020F0502020204030204" pitchFamily="34" charset="0"/>
              </a:rPr>
              <a:t>*</a:t>
            </a:r>
            <a:r>
              <a:rPr sz="600" dirty="0" err="1">
                <a:latin typeface="+mj-lt"/>
                <a:cs typeface="Calibri" panose="020F0502020204030204" pitchFamily="34" charset="0"/>
              </a:rPr>
              <a:t>Beispielwert</a:t>
            </a:r>
            <a:r>
              <a:rPr sz="600" dirty="0">
                <a:latin typeface="+mj-lt"/>
                <a:cs typeface="Calibri" panose="020F0502020204030204" pitchFamily="34" charset="0"/>
              </a:rPr>
              <a:t>:</a:t>
            </a:r>
            <a:r>
              <a:rPr sz="600" spc="-3" dirty="0">
                <a:latin typeface="+mj-lt"/>
                <a:cs typeface="Calibri" panose="020F0502020204030204" pitchFamily="34" charset="0"/>
              </a:rPr>
              <a:t> </a:t>
            </a:r>
            <a:r>
              <a:rPr sz="600" dirty="0" err="1">
                <a:latin typeface="+mj-lt"/>
                <a:cs typeface="Calibri" panose="020F0502020204030204" pitchFamily="34" charset="0"/>
              </a:rPr>
              <a:t>Geben</a:t>
            </a:r>
            <a:r>
              <a:rPr sz="600" spc="-3" dirty="0">
                <a:latin typeface="+mj-lt"/>
                <a:cs typeface="Calibri" panose="020F0502020204030204" pitchFamily="34" charset="0"/>
              </a:rPr>
              <a:t> </a:t>
            </a:r>
            <a:r>
              <a:rPr sz="600" dirty="0">
                <a:latin typeface="+mj-lt"/>
                <a:cs typeface="Calibri" panose="020F0502020204030204" pitchFamily="34" charset="0"/>
              </a:rPr>
              <a:t>Sie auf</a:t>
            </a:r>
            <a:r>
              <a:rPr sz="600" spc="-3" dirty="0">
                <a:latin typeface="+mj-lt"/>
                <a:cs typeface="Calibri" panose="020F0502020204030204" pitchFamily="34" charset="0"/>
              </a:rPr>
              <a:t> </a:t>
            </a:r>
            <a:r>
              <a:rPr sz="600" spc="-3" dirty="0" err="1">
                <a:latin typeface="+mj-lt"/>
                <a:cs typeface="Calibri" panose="020F0502020204030204" pitchFamily="34" charset="0"/>
              </a:rPr>
              <a:t>Ihrem</a:t>
            </a:r>
            <a:r>
              <a:rPr sz="600" dirty="0">
                <a:latin typeface="+mj-lt"/>
                <a:cs typeface="Calibri" panose="020F0502020204030204" pitchFamily="34" charset="0"/>
              </a:rPr>
              <a:t> </a:t>
            </a:r>
            <a:r>
              <a:rPr sz="600" dirty="0" err="1">
                <a:latin typeface="+mj-lt"/>
                <a:cs typeface="Calibri" panose="020F0502020204030204" pitchFamily="34" charset="0"/>
              </a:rPr>
              <a:t>Gerät</a:t>
            </a:r>
            <a:r>
              <a:rPr sz="600" spc="-3" dirty="0">
                <a:latin typeface="+mj-lt"/>
                <a:cs typeface="Calibri" panose="020F0502020204030204" pitchFamily="34" charset="0"/>
              </a:rPr>
              <a:t> </a:t>
            </a:r>
            <a:r>
              <a:rPr sz="600" spc="-3" dirty="0" err="1">
                <a:latin typeface="+mj-lt"/>
                <a:cs typeface="Calibri" panose="020F0502020204030204" pitchFamily="34" charset="0"/>
              </a:rPr>
              <a:t>Ihre</a:t>
            </a:r>
            <a:r>
              <a:rPr sz="600" dirty="0">
                <a:latin typeface="+mj-lt"/>
                <a:cs typeface="Calibri" panose="020F0502020204030204" pitchFamily="34" charset="0"/>
              </a:rPr>
              <a:t> </a:t>
            </a:r>
            <a:r>
              <a:rPr sz="600" dirty="0" err="1">
                <a:latin typeface="+mj-lt"/>
                <a:cs typeface="Calibri" panose="020F0502020204030204" pitchFamily="34" charset="0"/>
              </a:rPr>
              <a:t>persönlichen</a:t>
            </a:r>
            <a:r>
              <a:rPr sz="600" spc="-3" dirty="0">
                <a:latin typeface="+mj-lt"/>
                <a:cs typeface="Calibri" panose="020F0502020204030204" pitchFamily="34" charset="0"/>
              </a:rPr>
              <a:t> </a:t>
            </a:r>
            <a:r>
              <a:rPr sz="600" spc="-3" dirty="0" err="1">
                <a:latin typeface="+mj-lt"/>
                <a:cs typeface="Calibri" panose="020F0502020204030204" pitchFamily="34" charset="0"/>
              </a:rPr>
              <a:t>Alarmgrenzwerte</a:t>
            </a:r>
            <a:r>
              <a:rPr lang="de-DE" sz="600" spc="-3" baseline="30000" dirty="0">
                <a:latin typeface="+mj-lt"/>
                <a:cs typeface="Calibri" panose="020F0502020204030204" pitchFamily="34" charset="0"/>
              </a:rPr>
              <a:t>1</a:t>
            </a:r>
            <a:r>
              <a:rPr sz="600" dirty="0">
                <a:latin typeface="+mj-lt"/>
                <a:cs typeface="Calibri" panose="020F0502020204030204" pitchFamily="34" charset="0"/>
              </a:rPr>
              <a:t> </a:t>
            </a:r>
            <a:r>
              <a:rPr sz="600" dirty="0" err="1">
                <a:latin typeface="+mj-lt"/>
                <a:cs typeface="Calibri" panose="020F0502020204030204" pitchFamily="34" charset="0"/>
              </a:rPr>
              <a:t>ein</a:t>
            </a:r>
            <a:r>
              <a:rPr sz="600" dirty="0">
                <a:latin typeface="+mj-lt"/>
                <a:cs typeface="Calibri" panose="020F0502020204030204" pitchFamily="34" charset="0"/>
              </a:rPr>
              <a:t>.</a:t>
            </a:r>
          </a:p>
        </p:txBody>
      </p:sp>
      <p:grpSp>
        <p:nvGrpSpPr>
          <p:cNvPr id="40" name="Gruppieren 39">
            <a:extLst>
              <a:ext uri="{FF2B5EF4-FFF2-40B4-BE49-F238E27FC236}">
                <a16:creationId xmlns:a16="http://schemas.microsoft.com/office/drawing/2014/main" id="{2C06AC28-7177-77A4-D12D-055DE346C76D}"/>
              </a:ext>
            </a:extLst>
          </p:cNvPr>
          <p:cNvGrpSpPr/>
          <p:nvPr/>
        </p:nvGrpSpPr>
        <p:grpSpPr>
          <a:xfrm>
            <a:off x="5083407" y="1818840"/>
            <a:ext cx="540640" cy="538867"/>
            <a:chOff x="5083407" y="1886576"/>
            <a:chExt cx="540640" cy="538867"/>
          </a:xfrm>
        </p:grpSpPr>
        <p:grpSp>
          <p:nvGrpSpPr>
            <p:cNvPr id="41" name="Gruppieren 40">
              <a:extLst>
                <a:ext uri="{FF2B5EF4-FFF2-40B4-BE49-F238E27FC236}">
                  <a16:creationId xmlns:a16="http://schemas.microsoft.com/office/drawing/2014/main" id="{692ED5C9-3765-7E76-B9F2-3AAF4FEB0C22}"/>
                </a:ext>
              </a:extLst>
            </p:cNvPr>
            <p:cNvGrpSpPr/>
            <p:nvPr/>
          </p:nvGrpSpPr>
          <p:grpSpPr>
            <a:xfrm>
              <a:off x="5083407" y="2115455"/>
              <a:ext cx="540640" cy="309988"/>
              <a:chOff x="5083407" y="2115455"/>
              <a:chExt cx="540640" cy="309988"/>
            </a:xfrm>
          </p:grpSpPr>
          <p:pic>
            <p:nvPicPr>
              <p:cNvPr id="43" name="object 55">
                <a:extLst>
                  <a:ext uri="{FF2B5EF4-FFF2-40B4-BE49-F238E27FC236}">
                    <a16:creationId xmlns:a16="http://schemas.microsoft.com/office/drawing/2014/main" id="{FAB88545-90E6-0FC4-E680-C11E2A20106D}"/>
                  </a:ext>
                </a:extLst>
              </p:cNvPr>
              <p:cNvPicPr/>
              <p:nvPr/>
            </p:nvPicPr>
            <p:blipFill>
              <a:blip r:embed="rId3" cstate="print"/>
              <a:stretch>
                <a:fillRect/>
              </a:stretch>
            </p:blipFill>
            <p:spPr>
              <a:xfrm>
                <a:off x="5286996" y="2202208"/>
                <a:ext cx="135578" cy="135579"/>
              </a:xfrm>
              <a:prstGeom prst="rect">
                <a:avLst/>
              </a:prstGeom>
            </p:spPr>
          </p:pic>
          <p:sp>
            <p:nvSpPr>
              <p:cNvPr id="44" name="object 56">
                <a:extLst>
                  <a:ext uri="{FF2B5EF4-FFF2-40B4-BE49-F238E27FC236}">
                    <a16:creationId xmlns:a16="http://schemas.microsoft.com/office/drawing/2014/main" id="{E9DF8C60-BC83-B71F-C124-3145D5022D61}"/>
                  </a:ext>
                </a:extLst>
              </p:cNvPr>
              <p:cNvSpPr/>
              <p:nvPr/>
            </p:nvSpPr>
            <p:spPr>
              <a:xfrm>
                <a:off x="5083407" y="2115455"/>
                <a:ext cx="84901" cy="309988"/>
              </a:xfrm>
              <a:custGeom>
                <a:avLst/>
                <a:gdLst/>
                <a:ahLst/>
                <a:cxnLst/>
                <a:rect l="l" t="t" r="r" b="b"/>
                <a:pathLst>
                  <a:path w="81914" h="299085">
                    <a:moveTo>
                      <a:pt x="81902" y="0"/>
                    </a:moveTo>
                    <a:lnTo>
                      <a:pt x="48332" y="27792"/>
                    </a:lnTo>
                    <a:lnTo>
                      <a:pt x="22486" y="62961"/>
                    </a:lnTo>
                    <a:lnTo>
                      <a:pt x="5873" y="104000"/>
                    </a:lnTo>
                    <a:lnTo>
                      <a:pt x="0" y="149402"/>
                    </a:lnTo>
                    <a:lnTo>
                      <a:pt x="5873" y="194805"/>
                    </a:lnTo>
                    <a:lnTo>
                      <a:pt x="22486" y="235843"/>
                    </a:lnTo>
                    <a:lnTo>
                      <a:pt x="48332" y="271012"/>
                    </a:lnTo>
                    <a:lnTo>
                      <a:pt x="81902" y="298805"/>
                    </a:lnTo>
                    <a:lnTo>
                      <a:pt x="61712" y="268417"/>
                    </a:lnTo>
                    <a:lnTo>
                      <a:pt x="46381" y="232714"/>
                    </a:lnTo>
                    <a:lnTo>
                      <a:pt x="36644" y="192706"/>
                    </a:lnTo>
                    <a:lnTo>
                      <a:pt x="33235" y="149402"/>
                    </a:lnTo>
                    <a:lnTo>
                      <a:pt x="36644" y="106098"/>
                    </a:lnTo>
                    <a:lnTo>
                      <a:pt x="46381" y="66090"/>
                    </a:lnTo>
                    <a:lnTo>
                      <a:pt x="61712" y="30387"/>
                    </a:lnTo>
                    <a:lnTo>
                      <a:pt x="81902" y="0"/>
                    </a:lnTo>
                    <a:close/>
                  </a:path>
                </a:pathLst>
              </a:custGeom>
              <a:solidFill>
                <a:srgbClr val="F8951D"/>
              </a:solidFill>
            </p:spPr>
            <p:txBody>
              <a:bodyPr wrap="square" lIns="0" tIns="0" rIns="0" bIns="0" rtlCol="0"/>
              <a:lstStyle/>
              <a:p>
                <a:endParaRPr sz="685">
                  <a:latin typeface="+mj-lt"/>
                </a:endParaRPr>
              </a:p>
            </p:txBody>
          </p:sp>
          <p:pic>
            <p:nvPicPr>
              <p:cNvPr id="45" name="object 57">
                <a:extLst>
                  <a:ext uri="{FF2B5EF4-FFF2-40B4-BE49-F238E27FC236}">
                    <a16:creationId xmlns:a16="http://schemas.microsoft.com/office/drawing/2014/main" id="{0BA8565B-7911-40B1-DCB7-3382F2EB246D}"/>
                  </a:ext>
                </a:extLst>
              </p:cNvPr>
              <p:cNvPicPr/>
              <p:nvPr/>
            </p:nvPicPr>
            <p:blipFill>
              <a:blip r:embed="rId4" cstate="print"/>
              <a:stretch>
                <a:fillRect/>
              </a:stretch>
            </p:blipFill>
            <p:spPr>
              <a:xfrm>
                <a:off x="5152299" y="2169332"/>
                <a:ext cx="116380" cy="201946"/>
              </a:xfrm>
              <a:prstGeom prst="rect">
                <a:avLst/>
              </a:prstGeom>
            </p:spPr>
          </p:pic>
          <p:sp>
            <p:nvSpPr>
              <p:cNvPr id="46" name="object 58">
                <a:extLst>
                  <a:ext uri="{FF2B5EF4-FFF2-40B4-BE49-F238E27FC236}">
                    <a16:creationId xmlns:a16="http://schemas.microsoft.com/office/drawing/2014/main" id="{A8F1714E-0040-D597-425B-2C3F8359DEE5}"/>
                  </a:ext>
                </a:extLst>
              </p:cNvPr>
              <p:cNvSpPr/>
              <p:nvPr/>
            </p:nvSpPr>
            <p:spPr>
              <a:xfrm>
                <a:off x="5539146" y="2115455"/>
                <a:ext cx="84901" cy="309988"/>
              </a:xfrm>
              <a:custGeom>
                <a:avLst/>
                <a:gdLst/>
                <a:ahLst/>
                <a:cxnLst/>
                <a:rect l="l" t="t" r="r" b="b"/>
                <a:pathLst>
                  <a:path w="81914" h="299085">
                    <a:moveTo>
                      <a:pt x="0" y="0"/>
                    </a:moveTo>
                    <a:lnTo>
                      <a:pt x="20189" y="30387"/>
                    </a:lnTo>
                    <a:lnTo>
                      <a:pt x="35520" y="66090"/>
                    </a:lnTo>
                    <a:lnTo>
                      <a:pt x="45257" y="106098"/>
                    </a:lnTo>
                    <a:lnTo>
                      <a:pt x="48666" y="149402"/>
                    </a:lnTo>
                    <a:lnTo>
                      <a:pt x="45257" y="192706"/>
                    </a:lnTo>
                    <a:lnTo>
                      <a:pt x="35520" y="232714"/>
                    </a:lnTo>
                    <a:lnTo>
                      <a:pt x="20189" y="268417"/>
                    </a:lnTo>
                    <a:lnTo>
                      <a:pt x="0" y="298805"/>
                    </a:lnTo>
                    <a:lnTo>
                      <a:pt x="33569" y="271012"/>
                    </a:lnTo>
                    <a:lnTo>
                      <a:pt x="59415" y="235843"/>
                    </a:lnTo>
                    <a:lnTo>
                      <a:pt x="76029" y="194805"/>
                    </a:lnTo>
                    <a:lnTo>
                      <a:pt x="81902" y="149402"/>
                    </a:lnTo>
                    <a:lnTo>
                      <a:pt x="76029" y="104000"/>
                    </a:lnTo>
                    <a:lnTo>
                      <a:pt x="59415" y="62961"/>
                    </a:lnTo>
                    <a:lnTo>
                      <a:pt x="33569" y="27792"/>
                    </a:lnTo>
                    <a:lnTo>
                      <a:pt x="0" y="0"/>
                    </a:lnTo>
                    <a:close/>
                  </a:path>
                </a:pathLst>
              </a:custGeom>
              <a:solidFill>
                <a:srgbClr val="F8951D"/>
              </a:solidFill>
            </p:spPr>
            <p:txBody>
              <a:bodyPr wrap="square" lIns="0" tIns="0" rIns="0" bIns="0" rtlCol="0"/>
              <a:lstStyle/>
              <a:p>
                <a:endParaRPr sz="685">
                  <a:latin typeface="+mj-lt"/>
                </a:endParaRPr>
              </a:p>
            </p:txBody>
          </p:sp>
          <p:pic>
            <p:nvPicPr>
              <p:cNvPr id="47" name="object 59">
                <a:extLst>
                  <a:ext uri="{FF2B5EF4-FFF2-40B4-BE49-F238E27FC236}">
                    <a16:creationId xmlns:a16="http://schemas.microsoft.com/office/drawing/2014/main" id="{A23CC8D1-80BE-AE7C-1A1C-8A0E157C57AC}"/>
                  </a:ext>
                </a:extLst>
              </p:cNvPr>
              <p:cNvPicPr/>
              <p:nvPr/>
            </p:nvPicPr>
            <p:blipFill>
              <a:blip r:embed="rId5" cstate="print"/>
              <a:stretch>
                <a:fillRect/>
              </a:stretch>
            </p:blipFill>
            <p:spPr>
              <a:xfrm>
                <a:off x="5438759" y="2169332"/>
                <a:ext cx="116381" cy="201946"/>
              </a:xfrm>
              <a:prstGeom prst="rect">
                <a:avLst/>
              </a:prstGeom>
            </p:spPr>
          </p:pic>
        </p:grpSp>
        <p:pic>
          <p:nvPicPr>
            <p:cNvPr id="42" name="object 67">
              <a:extLst>
                <a:ext uri="{FF2B5EF4-FFF2-40B4-BE49-F238E27FC236}">
                  <a16:creationId xmlns:a16="http://schemas.microsoft.com/office/drawing/2014/main" id="{370901B5-CB3B-C0DB-B98F-9BED42A0397F}"/>
                </a:ext>
              </a:extLst>
            </p:cNvPr>
            <p:cNvPicPr/>
            <p:nvPr/>
          </p:nvPicPr>
          <p:blipFill>
            <a:blip r:embed="rId6" cstate="print"/>
            <a:stretch>
              <a:fillRect/>
            </a:stretch>
          </p:blipFill>
          <p:spPr>
            <a:xfrm>
              <a:off x="5201245" y="1886576"/>
              <a:ext cx="361209" cy="169463"/>
            </a:xfrm>
            <a:prstGeom prst="rect">
              <a:avLst/>
            </a:prstGeom>
          </p:spPr>
        </p:pic>
      </p:grpSp>
      <p:sp>
        <p:nvSpPr>
          <p:cNvPr id="48" name="object 46">
            <a:extLst>
              <a:ext uri="{FF2B5EF4-FFF2-40B4-BE49-F238E27FC236}">
                <a16:creationId xmlns:a16="http://schemas.microsoft.com/office/drawing/2014/main" id="{BB03988C-DE42-FA19-8B43-37EAA79A39CF}"/>
              </a:ext>
            </a:extLst>
          </p:cNvPr>
          <p:cNvSpPr txBox="1"/>
          <p:nvPr/>
        </p:nvSpPr>
        <p:spPr>
          <a:xfrm>
            <a:off x="5667178" y="3673085"/>
            <a:ext cx="1208266" cy="328354"/>
          </a:xfrm>
          <a:prstGeom prst="rect">
            <a:avLst/>
          </a:prstGeom>
        </p:spPr>
        <p:txBody>
          <a:bodyPr vert="horz" wrap="square" lIns="0" tIns="7678" rIns="0" bIns="0" rtlCol="0">
            <a:spAutoFit/>
          </a:bodyPr>
          <a:lstStyle/>
          <a:p>
            <a:pPr marL="36083">
              <a:spcBef>
                <a:spcPts val="60"/>
              </a:spcBef>
            </a:pPr>
            <a:r>
              <a:rPr sz="1000" dirty="0">
                <a:solidFill>
                  <a:schemeClr val="accent3"/>
                </a:solidFill>
                <a:cs typeface="Calibri" panose="020F0502020204030204" pitchFamily="34" charset="0"/>
              </a:rPr>
              <a:t>Alarm</a:t>
            </a:r>
            <a:r>
              <a:rPr sz="1000" spc="-21" dirty="0">
                <a:solidFill>
                  <a:schemeClr val="accent3"/>
                </a:solidFill>
                <a:cs typeface="Calibri" panose="020F0502020204030204" pitchFamily="34" charset="0"/>
              </a:rPr>
              <a:t> </a:t>
            </a:r>
            <a:r>
              <a:rPr sz="1000" dirty="0" err="1">
                <a:solidFill>
                  <a:schemeClr val="accent3"/>
                </a:solidFill>
                <a:cs typeface="Calibri" panose="020F0502020204030204" pitchFamily="34" charset="0"/>
              </a:rPr>
              <a:t>bei</a:t>
            </a:r>
            <a:r>
              <a:rPr sz="1000" spc="-18" dirty="0">
                <a:solidFill>
                  <a:schemeClr val="accent3"/>
                </a:solidFill>
                <a:cs typeface="Calibri" panose="020F0502020204030204" pitchFamily="34" charset="0"/>
              </a:rPr>
              <a:t> </a:t>
            </a:r>
            <a:r>
              <a:rPr lang="de-DE" sz="1000" dirty="0">
                <a:solidFill>
                  <a:schemeClr val="accent3"/>
                </a:solidFill>
                <a:cs typeface="Calibri" panose="020F0502020204030204" pitchFamily="34" charset="0"/>
              </a:rPr>
              <a:t>niedrigen</a:t>
            </a:r>
          </a:p>
          <a:p>
            <a:pPr marL="36083">
              <a:spcBef>
                <a:spcPts val="60"/>
              </a:spcBef>
            </a:pPr>
            <a:r>
              <a:rPr lang="de-DE" sz="1000" dirty="0">
                <a:solidFill>
                  <a:schemeClr val="accent3"/>
                </a:solidFill>
                <a:cs typeface="Calibri" panose="020F0502020204030204" pitchFamily="34" charset="0"/>
              </a:rPr>
              <a:t>Glukosewerten</a:t>
            </a:r>
          </a:p>
        </p:txBody>
      </p:sp>
      <p:sp>
        <p:nvSpPr>
          <p:cNvPr id="49" name="object 46">
            <a:extLst>
              <a:ext uri="{FF2B5EF4-FFF2-40B4-BE49-F238E27FC236}">
                <a16:creationId xmlns:a16="http://schemas.microsoft.com/office/drawing/2014/main" id="{7FB0CAC1-7087-7C71-0FCD-5643424165E3}"/>
              </a:ext>
            </a:extLst>
          </p:cNvPr>
          <p:cNvSpPr txBox="1"/>
          <p:nvPr/>
        </p:nvSpPr>
        <p:spPr>
          <a:xfrm>
            <a:off x="5928788" y="2077994"/>
            <a:ext cx="1070531" cy="328354"/>
          </a:xfrm>
          <a:prstGeom prst="rect">
            <a:avLst/>
          </a:prstGeom>
        </p:spPr>
        <p:txBody>
          <a:bodyPr vert="horz" wrap="square" lIns="0" tIns="7678" rIns="0" bIns="0" rtlCol="0">
            <a:spAutoFit/>
          </a:bodyPr>
          <a:lstStyle/>
          <a:p>
            <a:pPr marL="36083">
              <a:spcBef>
                <a:spcPts val="60"/>
              </a:spcBef>
            </a:pPr>
            <a:r>
              <a:rPr sz="1000" dirty="0">
                <a:solidFill>
                  <a:schemeClr val="accent3"/>
                </a:solidFill>
                <a:cs typeface="Calibri" panose="020F0502020204030204" pitchFamily="34" charset="0"/>
              </a:rPr>
              <a:t>Alarm</a:t>
            </a:r>
            <a:r>
              <a:rPr sz="1000" spc="-21" dirty="0">
                <a:solidFill>
                  <a:schemeClr val="accent3"/>
                </a:solidFill>
                <a:cs typeface="Calibri" panose="020F0502020204030204" pitchFamily="34" charset="0"/>
              </a:rPr>
              <a:t> </a:t>
            </a:r>
            <a:r>
              <a:rPr sz="1000" dirty="0" err="1">
                <a:solidFill>
                  <a:schemeClr val="accent3"/>
                </a:solidFill>
                <a:cs typeface="Calibri" panose="020F0502020204030204" pitchFamily="34" charset="0"/>
              </a:rPr>
              <a:t>bei</a:t>
            </a:r>
            <a:r>
              <a:rPr sz="1000" spc="-18" dirty="0">
                <a:solidFill>
                  <a:schemeClr val="accent3"/>
                </a:solidFill>
                <a:cs typeface="Calibri" panose="020F0502020204030204" pitchFamily="34" charset="0"/>
              </a:rPr>
              <a:t> </a:t>
            </a:r>
            <a:r>
              <a:rPr sz="1000" dirty="0" err="1">
                <a:solidFill>
                  <a:schemeClr val="accent3"/>
                </a:solidFill>
                <a:cs typeface="Calibri" panose="020F0502020204030204" pitchFamily="34" charset="0"/>
              </a:rPr>
              <a:t>hohen</a:t>
            </a:r>
            <a:endParaRPr lang="de-DE" sz="1000" dirty="0">
              <a:solidFill>
                <a:schemeClr val="accent3"/>
              </a:solidFill>
              <a:cs typeface="Calibri" panose="020F0502020204030204" pitchFamily="34" charset="0"/>
            </a:endParaRPr>
          </a:p>
          <a:p>
            <a:pPr marL="36083">
              <a:spcBef>
                <a:spcPts val="60"/>
              </a:spcBef>
            </a:pPr>
            <a:r>
              <a:rPr lang="de-DE" sz="1000" dirty="0">
                <a:solidFill>
                  <a:schemeClr val="accent3"/>
                </a:solidFill>
                <a:cs typeface="Calibri" panose="020F0502020204030204" pitchFamily="34" charset="0"/>
              </a:rPr>
              <a:t>Glukosewerten</a:t>
            </a:r>
          </a:p>
        </p:txBody>
      </p:sp>
      <p:sp>
        <p:nvSpPr>
          <p:cNvPr id="50" name="object 36">
            <a:extLst>
              <a:ext uri="{FF2B5EF4-FFF2-40B4-BE49-F238E27FC236}">
                <a16:creationId xmlns:a16="http://schemas.microsoft.com/office/drawing/2014/main" id="{DD47455B-DA4B-F8AA-C243-BCE85E1A0A71}"/>
              </a:ext>
            </a:extLst>
          </p:cNvPr>
          <p:cNvSpPr/>
          <p:nvPr/>
        </p:nvSpPr>
        <p:spPr>
          <a:xfrm>
            <a:off x="4288266" y="1927661"/>
            <a:ext cx="4294125" cy="2527488"/>
          </a:xfrm>
          <a:custGeom>
            <a:avLst/>
            <a:gdLst/>
            <a:ahLst/>
            <a:cxnLst/>
            <a:rect l="l" t="t" r="r" b="b"/>
            <a:pathLst>
              <a:path w="4257675" h="1616075">
                <a:moveTo>
                  <a:pt x="4257239" y="1615785"/>
                </a:moveTo>
                <a:lnTo>
                  <a:pt x="0" y="1610208"/>
                </a:lnTo>
                <a:lnTo>
                  <a:pt x="0" y="0"/>
                </a:lnTo>
              </a:path>
            </a:pathLst>
          </a:custGeom>
          <a:ln w="14173">
            <a:solidFill>
              <a:srgbClr val="4C4D4F"/>
            </a:solidFill>
          </a:ln>
        </p:spPr>
        <p:txBody>
          <a:bodyPr wrap="square" lIns="0" tIns="0" rIns="0" bIns="0" rtlCol="0"/>
          <a:lstStyle/>
          <a:p>
            <a:endParaRPr sz="685">
              <a:latin typeface="+mj-lt"/>
            </a:endParaRPr>
          </a:p>
        </p:txBody>
      </p:sp>
      <p:sp>
        <p:nvSpPr>
          <p:cNvPr id="51" name="object 43">
            <a:extLst>
              <a:ext uri="{FF2B5EF4-FFF2-40B4-BE49-F238E27FC236}">
                <a16:creationId xmlns:a16="http://schemas.microsoft.com/office/drawing/2014/main" id="{AC77F218-D07A-3EF2-368E-004F83CDF3EE}"/>
              </a:ext>
            </a:extLst>
          </p:cNvPr>
          <p:cNvSpPr txBox="1"/>
          <p:nvPr/>
        </p:nvSpPr>
        <p:spPr>
          <a:xfrm>
            <a:off x="8409927" y="4268151"/>
            <a:ext cx="257455" cy="133577"/>
          </a:xfrm>
          <a:prstGeom prst="rect">
            <a:avLst/>
          </a:prstGeom>
        </p:spPr>
        <p:txBody>
          <a:bodyPr vert="horz" wrap="square" lIns="0" tIns="10365" rIns="0" bIns="0" rtlCol="0">
            <a:spAutoFit/>
          </a:bodyPr>
          <a:lstStyle/>
          <a:p>
            <a:pPr marL="7677">
              <a:spcBef>
                <a:spcPts val="82"/>
              </a:spcBef>
            </a:pPr>
            <a:r>
              <a:rPr sz="800" spc="9" dirty="0">
                <a:latin typeface="+mj-lt"/>
                <a:cs typeface="Calibri" panose="020F0502020204030204" pitchFamily="34" charset="0"/>
              </a:rPr>
              <a:t>Zeit</a:t>
            </a:r>
            <a:endParaRPr sz="800" dirty="0">
              <a:latin typeface="+mj-lt"/>
              <a:cs typeface="Calibri" panose="020F0502020204030204" pitchFamily="34" charset="0"/>
            </a:endParaRPr>
          </a:p>
        </p:txBody>
      </p:sp>
      <p:sp>
        <p:nvSpPr>
          <p:cNvPr id="52" name="object 35">
            <a:extLst>
              <a:ext uri="{FF2B5EF4-FFF2-40B4-BE49-F238E27FC236}">
                <a16:creationId xmlns:a16="http://schemas.microsoft.com/office/drawing/2014/main" id="{A438862B-3844-07F5-4031-271D822064A3}"/>
              </a:ext>
            </a:extLst>
          </p:cNvPr>
          <p:cNvSpPr/>
          <p:nvPr/>
        </p:nvSpPr>
        <p:spPr>
          <a:xfrm>
            <a:off x="4292050" y="2728141"/>
            <a:ext cx="4363292" cy="1002180"/>
          </a:xfrm>
          <a:custGeom>
            <a:avLst/>
            <a:gdLst/>
            <a:ahLst/>
            <a:cxnLst/>
            <a:rect l="l" t="t" r="r" b="b"/>
            <a:pathLst>
              <a:path w="4326255" h="600710">
                <a:moveTo>
                  <a:pt x="4326191" y="0"/>
                </a:moveTo>
                <a:lnTo>
                  <a:pt x="0" y="0"/>
                </a:lnTo>
                <a:lnTo>
                  <a:pt x="0" y="600481"/>
                </a:lnTo>
                <a:lnTo>
                  <a:pt x="4326191" y="600481"/>
                </a:lnTo>
                <a:lnTo>
                  <a:pt x="4326191" y="0"/>
                </a:lnTo>
                <a:close/>
              </a:path>
            </a:pathLst>
          </a:custGeom>
          <a:solidFill>
            <a:srgbClr val="C9E3B2"/>
          </a:solidFill>
        </p:spPr>
        <p:txBody>
          <a:bodyPr wrap="square" lIns="0" tIns="0" rIns="0" bIns="0" rtlCol="0"/>
          <a:lstStyle/>
          <a:p>
            <a:endParaRPr sz="685">
              <a:latin typeface="+mj-lt"/>
            </a:endParaRPr>
          </a:p>
        </p:txBody>
      </p:sp>
      <p:sp>
        <p:nvSpPr>
          <p:cNvPr id="53" name="object 38">
            <a:extLst>
              <a:ext uri="{FF2B5EF4-FFF2-40B4-BE49-F238E27FC236}">
                <a16:creationId xmlns:a16="http://schemas.microsoft.com/office/drawing/2014/main" id="{9883D0C5-4C79-0EF4-A7CB-95C49DAAF65B}"/>
              </a:ext>
            </a:extLst>
          </p:cNvPr>
          <p:cNvSpPr/>
          <p:nvPr/>
        </p:nvSpPr>
        <p:spPr>
          <a:xfrm>
            <a:off x="4298413" y="2058747"/>
            <a:ext cx="4267867" cy="1984232"/>
          </a:xfrm>
          <a:custGeom>
            <a:avLst/>
            <a:gdLst/>
            <a:ahLst/>
            <a:cxnLst/>
            <a:rect l="l" t="t" r="r" b="b"/>
            <a:pathLst>
              <a:path w="4231640" h="1189354">
                <a:moveTo>
                  <a:pt x="0" y="830803"/>
                </a:moveTo>
                <a:lnTo>
                  <a:pt x="249965" y="858864"/>
                </a:lnTo>
                <a:lnTo>
                  <a:pt x="397381" y="844595"/>
                </a:lnTo>
                <a:lnTo>
                  <a:pt x="499931" y="766735"/>
                </a:lnTo>
                <a:lnTo>
                  <a:pt x="615301" y="604025"/>
                </a:lnTo>
                <a:lnTo>
                  <a:pt x="640625" y="565233"/>
                </a:lnTo>
                <a:lnTo>
                  <a:pt x="665455" y="526165"/>
                </a:lnTo>
                <a:lnTo>
                  <a:pt x="689995" y="487025"/>
                </a:lnTo>
                <a:lnTo>
                  <a:pt x="714448" y="448015"/>
                </a:lnTo>
                <a:lnTo>
                  <a:pt x="739018" y="409339"/>
                </a:lnTo>
                <a:lnTo>
                  <a:pt x="763907" y="371201"/>
                </a:lnTo>
                <a:lnTo>
                  <a:pt x="789320" y="333803"/>
                </a:lnTo>
                <a:lnTo>
                  <a:pt x="815458" y="297349"/>
                </a:lnTo>
                <a:lnTo>
                  <a:pt x="842526" y="262043"/>
                </a:lnTo>
                <a:lnTo>
                  <a:pt x="870726" y="228088"/>
                </a:lnTo>
                <a:lnTo>
                  <a:pt x="900262" y="195686"/>
                </a:lnTo>
                <a:lnTo>
                  <a:pt x="931337" y="165042"/>
                </a:lnTo>
                <a:lnTo>
                  <a:pt x="964155" y="136359"/>
                </a:lnTo>
                <a:lnTo>
                  <a:pt x="998917" y="109840"/>
                </a:lnTo>
                <a:lnTo>
                  <a:pt x="1035829" y="85689"/>
                </a:lnTo>
                <a:lnTo>
                  <a:pt x="1075093" y="64108"/>
                </a:lnTo>
                <a:lnTo>
                  <a:pt x="1116911" y="45302"/>
                </a:lnTo>
                <a:lnTo>
                  <a:pt x="1161489" y="29473"/>
                </a:lnTo>
                <a:lnTo>
                  <a:pt x="1209027" y="16825"/>
                </a:lnTo>
                <a:lnTo>
                  <a:pt x="1259731" y="7561"/>
                </a:lnTo>
                <a:lnTo>
                  <a:pt x="1313803" y="1885"/>
                </a:lnTo>
                <a:lnTo>
                  <a:pt x="1371446" y="0"/>
                </a:lnTo>
                <a:lnTo>
                  <a:pt x="1421876" y="1321"/>
                </a:lnTo>
                <a:lnTo>
                  <a:pt x="1468307" y="5250"/>
                </a:lnTo>
                <a:lnTo>
                  <a:pt x="1511052" y="11943"/>
                </a:lnTo>
                <a:lnTo>
                  <a:pt x="1550424" y="21555"/>
                </a:lnTo>
                <a:lnTo>
                  <a:pt x="1586737" y="34243"/>
                </a:lnTo>
                <a:lnTo>
                  <a:pt x="1651437" y="69466"/>
                </a:lnTo>
                <a:lnTo>
                  <a:pt x="1707654" y="118858"/>
                </a:lnTo>
                <a:lnTo>
                  <a:pt x="1733365" y="149256"/>
                </a:lnTo>
                <a:lnTo>
                  <a:pt x="1757895" y="183664"/>
                </a:lnTo>
                <a:lnTo>
                  <a:pt x="1781557" y="222236"/>
                </a:lnTo>
                <a:lnTo>
                  <a:pt x="1804664" y="265128"/>
                </a:lnTo>
                <a:lnTo>
                  <a:pt x="1827528" y="312497"/>
                </a:lnTo>
                <a:lnTo>
                  <a:pt x="1850464" y="364497"/>
                </a:lnTo>
                <a:lnTo>
                  <a:pt x="1873784" y="421285"/>
                </a:lnTo>
                <a:lnTo>
                  <a:pt x="1897801" y="483015"/>
                </a:lnTo>
                <a:lnTo>
                  <a:pt x="1922829" y="549845"/>
                </a:lnTo>
                <a:lnTo>
                  <a:pt x="1944385" y="602313"/>
                </a:lnTo>
                <a:lnTo>
                  <a:pt x="1967082" y="646505"/>
                </a:lnTo>
                <a:lnTo>
                  <a:pt x="1990896" y="683027"/>
                </a:lnTo>
                <a:lnTo>
                  <a:pt x="2015804" y="712488"/>
                </a:lnTo>
                <a:lnTo>
                  <a:pt x="2068801" y="752653"/>
                </a:lnTo>
                <a:lnTo>
                  <a:pt x="2125881" y="771858"/>
                </a:lnTo>
                <a:lnTo>
                  <a:pt x="2155893" y="775119"/>
                </a:lnTo>
                <a:lnTo>
                  <a:pt x="2186853" y="774962"/>
                </a:lnTo>
                <a:lnTo>
                  <a:pt x="2251522" y="766822"/>
                </a:lnTo>
                <a:lnTo>
                  <a:pt x="2319697" y="752297"/>
                </a:lnTo>
                <a:lnTo>
                  <a:pt x="2355039" y="744158"/>
                </a:lnTo>
                <a:lnTo>
                  <a:pt x="2391185" y="736245"/>
                </a:lnTo>
                <a:lnTo>
                  <a:pt x="2428111" y="729164"/>
                </a:lnTo>
                <a:lnTo>
                  <a:pt x="2465793" y="723524"/>
                </a:lnTo>
                <a:lnTo>
                  <a:pt x="2504207" y="719931"/>
                </a:lnTo>
                <a:lnTo>
                  <a:pt x="2543330" y="718993"/>
                </a:lnTo>
                <a:lnTo>
                  <a:pt x="2583136" y="721316"/>
                </a:lnTo>
                <a:lnTo>
                  <a:pt x="2623602" y="727509"/>
                </a:lnTo>
                <a:lnTo>
                  <a:pt x="2663773" y="737981"/>
                </a:lnTo>
                <a:lnTo>
                  <a:pt x="2702804" y="752440"/>
                </a:lnTo>
                <a:lnTo>
                  <a:pt x="2740829" y="770437"/>
                </a:lnTo>
                <a:lnTo>
                  <a:pt x="2777985" y="791525"/>
                </a:lnTo>
                <a:lnTo>
                  <a:pt x="2814407" y="815256"/>
                </a:lnTo>
                <a:lnTo>
                  <a:pt x="2850231" y="841182"/>
                </a:lnTo>
                <a:lnTo>
                  <a:pt x="2885592" y="868855"/>
                </a:lnTo>
                <a:lnTo>
                  <a:pt x="2920627" y="897828"/>
                </a:lnTo>
                <a:lnTo>
                  <a:pt x="2955471" y="927653"/>
                </a:lnTo>
                <a:lnTo>
                  <a:pt x="2990261" y="957881"/>
                </a:lnTo>
                <a:lnTo>
                  <a:pt x="3025131" y="988066"/>
                </a:lnTo>
                <a:lnTo>
                  <a:pt x="3060218" y="1017759"/>
                </a:lnTo>
                <a:lnTo>
                  <a:pt x="3095657" y="1046513"/>
                </a:lnTo>
                <a:lnTo>
                  <a:pt x="3131584" y="1073880"/>
                </a:lnTo>
                <a:lnTo>
                  <a:pt x="3168136" y="1099411"/>
                </a:lnTo>
                <a:lnTo>
                  <a:pt x="3205447" y="1122660"/>
                </a:lnTo>
                <a:lnTo>
                  <a:pt x="3243654" y="1143178"/>
                </a:lnTo>
                <a:lnTo>
                  <a:pt x="3282892" y="1160517"/>
                </a:lnTo>
                <a:lnTo>
                  <a:pt x="3323297" y="1174231"/>
                </a:lnTo>
                <a:lnTo>
                  <a:pt x="3365005" y="1183870"/>
                </a:lnTo>
                <a:lnTo>
                  <a:pt x="3408152" y="1188988"/>
                </a:lnTo>
                <a:lnTo>
                  <a:pt x="3452873" y="1189136"/>
                </a:lnTo>
                <a:lnTo>
                  <a:pt x="3644727" y="1134240"/>
                </a:lnTo>
                <a:lnTo>
                  <a:pt x="3904621" y="1022941"/>
                </a:lnTo>
                <a:lnTo>
                  <a:pt x="4133325" y="913464"/>
                </a:lnTo>
                <a:lnTo>
                  <a:pt x="4231611" y="864032"/>
                </a:lnTo>
              </a:path>
            </a:pathLst>
          </a:custGeom>
          <a:ln w="35687">
            <a:solidFill>
              <a:srgbClr val="231F20"/>
            </a:solidFill>
          </a:ln>
        </p:spPr>
        <p:txBody>
          <a:bodyPr wrap="square" lIns="0" tIns="0" rIns="0" bIns="0" rtlCol="0"/>
          <a:lstStyle/>
          <a:p>
            <a:endParaRPr sz="685">
              <a:latin typeface="+mj-lt"/>
            </a:endParaRPr>
          </a:p>
        </p:txBody>
      </p:sp>
      <p:sp>
        <p:nvSpPr>
          <p:cNvPr id="57" name="object 49">
            <a:extLst>
              <a:ext uri="{FF2B5EF4-FFF2-40B4-BE49-F238E27FC236}">
                <a16:creationId xmlns:a16="http://schemas.microsoft.com/office/drawing/2014/main" id="{29D90BD3-627C-D800-6C29-C651C69AEE15}"/>
              </a:ext>
            </a:extLst>
          </p:cNvPr>
          <p:cNvSpPr/>
          <p:nvPr/>
        </p:nvSpPr>
        <p:spPr>
          <a:xfrm>
            <a:off x="5839797" y="1993613"/>
            <a:ext cx="1203377" cy="403474"/>
          </a:xfrm>
          <a:custGeom>
            <a:avLst/>
            <a:gdLst/>
            <a:ahLst/>
            <a:cxnLst/>
            <a:rect l="l" t="t" r="r" b="b"/>
            <a:pathLst>
              <a:path w="1193164" h="400050">
                <a:moveTo>
                  <a:pt x="40170" y="0"/>
                </a:moveTo>
                <a:lnTo>
                  <a:pt x="24533" y="3156"/>
                </a:lnTo>
                <a:lnTo>
                  <a:pt x="11764" y="11764"/>
                </a:lnTo>
                <a:lnTo>
                  <a:pt x="3156" y="24533"/>
                </a:lnTo>
                <a:lnTo>
                  <a:pt x="0" y="40170"/>
                </a:lnTo>
                <a:lnTo>
                  <a:pt x="0" y="359600"/>
                </a:lnTo>
                <a:lnTo>
                  <a:pt x="3156" y="375239"/>
                </a:lnTo>
                <a:lnTo>
                  <a:pt x="11764" y="388011"/>
                </a:lnTo>
                <a:lnTo>
                  <a:pt x="24533" y="396624"/>
                </a:lnTo>
                <a:lnTo>
                  <a:pt x="40170" y="399783"/>
                </a:lnTo>
                <a:lnTo>
                  <a:pt x="1152982" y="399783"/>
                </a:lnTo>
                <a:lnTo>
                  <a:pt x="1168613" y="396624"/>
                </a:lnTo>
                <a:lnTo>
                  <a:pt x="1181382" y="388011"/>
                </a:lnTo>
                <a:lnTo>
                  <a:pt x="1189993" y="375239"/>
                </a:lnTo>
                <a:lnTo>
                  <a:pt x="1193152" y="359600"/>
                </a:lnTo>
                <a:lnTo>
                  <a:pt x="1193152" y="40170"/>
                </a:lnTo>
                <a:lnTo>
                  <a:pt x="1189993" y="24533"/>
                </a:lnTo>
                <a:lnTo>
                  <a:pt x="1181382" y="11764"/>
                </a:lnTo>
                <a:lnTo>
                  <a:pt x="1168613" y="3156"/>
                </a:lnTo>
                <a:lnTo>
                  <a:pt x="1152982" y="0"/>
                </a:lnTo>
                <a:lnTo>
                  <a:pt x="40170" y="0"/>
                </a:lnTo>
                <a:close/>
              </a:path>
            </a:pathLst>
          </a:custGeom>
          <a:solidFill>
            <a:schemeClr val="bg1"/>
          </a:solidFill>
          <a:ln w="25400">
            <a:solidFill>
              <a:srgbClr val="001489"/>
            </a:solidFill>
          </a:ln>
        </p:spPr>
        <p:txBody>
          <a:bodyPr wrap="square" lIns="0" tIns="0" rIns="0" bIns="0" rtlCol="0"/>
          <a:lstStyle/>
          <a:p>
            <a:endParaRPr sz="685">
              <a:solidFill>
                <a:srgbClr val="001489"/>
              </a:solidFill>
              <a:latin typeface="+mj-lt"/>
            </a:endParaRPr>
          </a:p>
        </p:txBody>
      </p:sp>
      <p:sp>
        <p:nvSpPr>
          <p:cNvPr id="58" name="object 54">
            <a:extLst>
              <a:ext uri="{FF2B5EF4-FFF2-40B4-BE49-F238E27FC236}">
                <a16:creationId xmlns:a16="http://schemas.microsoft.com/office/drawing/2014/main" id="{D213BC91-EDF4-2DE3-1299-9DD511632EFE}"/>
              </a:ext>
            </a:extLst>
          </p:cNvPr>
          <p:cNvSpPr/>
          <p:nvPr/>
        </p:nvSpPr>
        <p:spPr>
          <a:xfrm>
            <a:off x="5539146" y="3639309"/>
            <a:ext cx="1443219" cy="403475"/>
          </a:xfrm>
          <a:custGeom>
            <a:avLst/>
            <a:gdLst/>
            <a:ahLst/>
            <a:cxnLst/>
            <a:rect l="l" t="t" r="r" b="b"/>
            <a:pathLst>
              <a:path w="1214120" h="400050">
                <a:moveTo>
                  <a:pt x="40170" y="0"/>
                </a:moveTo>
                <a:lnTo>
                  <a:pt x="24533" y="3156"/>
                </a:lnTo>
                <a:lnTo>
                  <a:pt x="11764" y="11764"/>
                </a:lnTo>
                <a:lnTo>
                  <a:pt x="3156" y="24533"/>
                </a:lnTo>
                <a:lnTo>
                  <a:pt x="0" y="40170"/>
                </a:lnTo>
                <a:lnTo>
                  <a:pt x="0" y="359600"/>
                </a:lnTo>
                <a:lnTo>
                  <a:pt x="3156" y="375239"/>
                </a:lnTo>
                <a:lnTo>
                  <a:pt x="11764" y="388011"/>
                </a:lnTo>
                <a:lnTo>
                  <a:pt x="24533" y="396624"/>
                </a:lnTo>
                <a:lnTo>
                  <a:pt x="40170" y="399783"/>
                </a:lnTo>
                <a:lnTo>
                  <a:pt x="1173861" y="399783"/>
                </a:lnTo>
                <a:lnTo>
                  <a:pt x="1189499" y="396624"/>
                </a:lnTo>
                <a:lnTo>
                  <a:pt x="1202272" y="388011"/>
                </a:lnTo>
                <a:lnTo>
                  <a:pt x="1210885" y="375239"/>
                </a:lnTo>
                <a:lnTo>
                  <a:pt x="1214043" y="359600"/>
                </a:lnTo>
                <a:lnTo>
                  <a:pt x="1214043" y="40170"/>
                </a:lnTo>
                <a:lnTo>
                  <a:pt x="1210885" y="24533"/>
                </a:lnTo>
                <a:lnTo>
                  <a:pt x="1202272" y="11764"/>
                </a:lnTo>
                <a:lnTo>
                  <a:pt x="1189499" y="3156"/>
                </a:lnTo>
                <a:lnTo>
                  <a:pt x="1173861" y="0"/>
                </a:lnTo>
                <a:lnTo>
                  <a:pt x="40170" y="0"/>
                </a:lnTo>
                <a:close/>
              </a:path>
            </a:pathLst>
          </a:custGeom>
          <a:solidFill>
            <a:schemeClr val="bg1"/>
          </a:solidFill>
          <a:ln w="25400">
            <a:solidFill>
              <a:srgbClr val="001489"/>
            </a:solidFill>
          </a:ln>
        </p:spPr>
        <p:txBody>
          <a:bodyPr wrap="square" lIns="0" tIns="0" rIns="0" bIns="0" rtlCol="0"/>
          <a:lstStyle/>
          <a:p>
            <a:endParaRPr sz="685">
              <a:latin typeface="+mj-lt"/>
            </a:endParaRPr>
          </a:p>
        </p:txBody>
      </p:sp>
      <p:grpSp>
        <p:nvGrpSpPr>
          <p:cNvPr id="66" name="Gruppieren 65">
            <a:extLst>
              <a:ext uri="{FF2B5EF4-FFF2-40B4-BE49-F238E27FC236}">
                <a16:creationId xmlns:a16="http://schemas.microsoft.com/office/drawing/2014/main" id="{2E707144-D702-9BED-A959-507D699AC156}"/>
              </a:ext>
            </a:extLst>
          </p:cNvPr>
          <p:cNvGrpSpPr/>
          <p:nvPr/>
        </p:nvGrpSpPr>
        <p:grpSpPr>
          <a:xfrm>
            <a:off x="5083407" y="1818840"/>
            <a:ext cx="540640" cy="538867"/>
            <a:chOff x="5083407" y="1886576"/>
            <a:chExt cx="540640" cy="538867"/>
          </a:xfrm>
        </p:grpSpPr>
        <p:grpSp>
          <p:nvGrpSpPr>
            <p:cNvPr id="67" name="Gruppieren 66">
              <a:extLst>
                <a:ext uri="{FF2B5EF4-FFF2-40B4-BE49-F238E27FC236}">
                  <a16:creationId xmlns:a16="http://schemas.microsoft.com/office/drawing/2014/main" id="{93EC1633-5ABF-3EBD-BC56-32A13EBF8F77}"/>
                </a:ext>
              </a:extLst>
            </p:cNvPr>
            <p:cNvGrpSpPr/>
            <p:nvPr/>
          </p:nvGrpSpPr>
          <p:grpSpPr>
            <a:xfrm>
              <a:off x="5083407" y="2115455"/>
              <a:ext cx="540640" cy="309988"/>
              <a:chOff x="5083407" y="2115455"/>
              <a:chExt cx="540640" cy="309988"/>
            </a:xfrm>
          </p:grpSpPr>
          <p:pic>
            <p:nvPicPr>
              <p:cNvPr id="69" name="object 55">
                <a:extLst>
                  <a:ext uri="{FF2B5EF4-FFF2-40B4-BE49-F238E27FC236}">
                    <a16:creationId xmlns:a16="http://schemas.microsoft.com/office/drawing/2014/main" id="{E88297A3-07F2-33C5-4AAF-6099739E3A09}"/>
                  </a:ext>
                </a:extLst>
              </p:cNvPr>
              <p:cNvPicPr/>
              <p:nvPr/>
            </p:nvPicPr>
            <p:blipFill>
              <a:blip r:embed="rId3" cstate="print"/>
              <a:stretch>
                <a:fillRect/>
              </a:stretch>
            </p:blipFill>
            <p:spPr>
              <a:xfrm>
                <a:off x="5286996" y="2202208"/>
                <a:ext cx="135578" cy="135579"/>
              </a:xfrm>
              <a:prstGeom prst="rect">
                <a:avLst/>
              </a:prstGeom>
            </p:spPr>
          </p:pic>
          <p:sp>
            <p:nvSpPr>
              <p:cNvPr id="70" name="object 56">
                <a:extLst>
                  <a:ext uri="{FF2B5EF4-FFF2-40B4-BE49-F238E27FC236}">
                    <a16:creationId xmlns:a16="http://schemas.microsoft.com/office/drawing/2014/main" id="{BC8E19DC-09D9-6CE1-880D-1DA78A8446ED}"/>
                  </a:ext>
                </a:extLst>
              </p:cNvPr>
              <p:cNvSpPr/>
              <p:nvPr/>
            </p:nvSpPr>
            <p:spPr>
              <a:xfrm>
                <a:off x="5083407" y="2115455"/>
                <a:ext cx="84901" cy="309988"/>
              </a:xfrm>
              <a:custGeom>
                <a:avLst/>
                <a:gdLst/>
                <a:ahLst/>
                <a:cxnLst/>
                <a:rect l="l" t="t" r="r" b="b"/>
                <a:pathLst>
                  <a:path w="81914" h="299085">
                    <a:moveTo>
                      <a:pt x="81902" y="0"/>
                    </a:moveTo>
                    <a:lnTo>
                      <a:pt x="48332" y="27792"/>
                    </a:lnTo>
                    <a:lnTo>
                      <a:pt x="22486" y="62961"/>
                    </a:lnTo>
                    <a:lnTo>
                      <a:pt x="5873" y="104000"/>
                    </a:lnTo>
                    <a:lnTo>
                      <a:pt x="0" y="149402"/>
                    </a:lnTo>
                    <a:lnTo>
                      <a:pt x="5873" y="194805"/>
                    </a:lnTo>
                    <a:lnTo>
                      <a:pt x="22486" y="235843"/>
                    </a:lnTo>
                    <a:lnTo>
                      <a:pt x="48332" y="271012"/>
                    </a:lnTo>
                    <a:lnTo>
                      <a:pt x="81902" y="298805"/>
                    </a:lnTo>
                    <a:lnTo>
                      <a:pt x="61712" y="268417"/>
                    </a:lnTo>
                    <a:lnTo>
                      <a:pt x="46381" y="232714"/>
                    </a:lnTo>
                    <a:lnTo>
                      <a:pt x="36644" y="192706"/>
                    </a:lnTo>
                    <a:lnTo>
                      <a:pt x="33235" y="149402"/>
                    </a:lnTo>
                    <a:lnTo>
                      <a:pt x="36644" y="106098"/>
                    </a:lnTo>
                    <a:lnTo>
                      <a:pt x="46381" y="66090"/>
                    </a:lnTo>
                    <a:lnTo>
                      <a:pt x="61712" y="30387"/>
                    </a:lnTo>
                    <a:lnTo>
                      <a:pt x="81902" y="0"/>
                    </a:lnTo>
                    <a:close/>
                  </a:path>
                </a:pathLst>
              </a:custGeom>
              <a:solidFill>
                <a:srgbClr val="F8951D"/>
              </a:solidFill>
            </p:spPr>
            <p:txBody>
              <a:bodyPr wrap="square" lIns="0" tIns="0" rIns="0" bIns="0" rtlCol="0"/>
              <a:lstStyle/>
              <a:p>
                <a:endParaRPr sz="685">
                  <a:latin typeface="+mj-lt"/>
                </a:endParaRPr>
              </a:p>
            </p:txBody>
          </p:sp>
          <p:pic>
            <p:nvPicPr>
              <p:cNvPr id="71" name="object 57">
                <a:extLst>
                  <a:ext uri="{FF2B5EF4-FFF2-40B4-BE49-F238E27FC236}">
                    <a16:creationId xmlns:a16="http://schemas.microsoft.com/office/drawing/2014/main" id="{603EC83C-CAF7-FD4C-1E02-DF6B1D45BA78}"/>
                  </a:ext>
                </a:extLst>
              </p:cNvPr>
              <p:cNvPicPr/>
              <p:nvPr/>
            </p:nvPicPr>
            <p:blipFill>
              <a:blip r:embed="rId4" cstate="print"/>
              <a:stretch>
                <a:fillRect/>
              </a:stretch>
            </p:blipFill>
            <p:spPr>
              <a:xfrm>
                <a:off x="5152299" y="2169332"/>
                <a:ext cx="116380" cy="201946"/>
              </a:xfrm>
              <a:prstGeom prst="rect">
                <a:avLst/>
              </a:prstGeom>
            </p:spPr>
          </p:pic>
          <p:sp>
            <p:nvSpPr>
              <p:cNvPr id="72" name="object 58">
                <a:extLst>
                  <a:ext uri="{FF2B5EF4-FFF2-40B4-BE49-F238E27FC236}">
                    <a16:creationId xmlns:a16="http://schemas.microsoft.com/office/drawing/2014/main" id="{45D60FBA-BAE0-E4BA-DE5D-9FEB442A1702}"/>
                  </a:ext>
                </a:extLst>
              </p:cNvPr>
              <p:cNvSpPr/>
              <p:nvPr/>
            </p:nvSpPr>
            <p:spPr>
              <a:xfrm>
                <a:off x="5539146" y="2115455"/>
                <a:ext cx="84901" cy="309988"/>
              </a:xfrm>
              <a:custGeom>
                <a:avLst/>
                <a:gdLst/>
                <a:ahLst/>
                <a:cxnLst/>
                <a:rect l="l" t="t" r="r" b="b"/>
                <a:pathLst>
                  <a:path w="81914" h="299085">
                    <a:moveTo>
                      <a:pt x="0" y="0"/>
                    </a:moveTo>
                    <a:lnTo>
                      <a:pt x="20189" y="30387"/>
                    </a:lnTo>
                    <a:lnTo>
                      <a:pt x="35520" y="66090"/>
                    </a:lnTo>
                    <a:lnTo>
                      <a:pt x="45257" y="106098"/>
                    </a:lnTo>
                    <a:lnTo>
                      <a:pt x="48666" y="149402"/>
                    </a:lnTo>
                    <a:lnTo>
                      <a:pt x="45257" y="192706"/>
                    </a:lnTo>
                    <a:lnTo>
                      <a:pt x="35520" y="232714"/>
                    </a:lnTo>
                    <a:lnTo>
                      <a:pt x="20189" y="268417"/>
                    </a:lnTo>
                    <a:lnTo>
                      <a:pt x="0" y="298805"/>
                    </a:lnTo>
                    <a:lnTo>
                      <a:pt x="33569" y="271012"/>
                    </a:lnTo>
                    <a:lnTo>
                      <a:pt x="59415" y="235843"/>
                    </a:lnTo>
                    <a:lnTo>
                      <a:pt x="76029" y="194805"/>
                    </a:lnTo>
                    <a:lnTo>
                      <a:pt x="81902" y="149402"/>
                    </a:lnTo>
                    <a:lnTo>
                      <a:pt x="76029" y="104000"/>
                    </a:lnTo>
                    <a:lnTo>
                      <a:pt x="59415" y="62961"/>
                    </a:lnTo>
                    <a:lnTo>
                      <a:pt x="33569" y="27792"/>
                    </a:lnTo>
                    <a:lnTo>
                      <a:pt x="0" y="0"/>
                    </a:lnTo>
                    <a:close/>
                  </a:path>
                </a:pathLst>
              </a:custGeom>
              <a:solidFill>
                <a:srgbClr val="F8951D"/>
              </a:solidFill>
            </p:spPr>
            <p:txBody>
              <a:bodyPr wrap="square" lIns="0" tIns="0" rIns="0" bIns="0" rtlCol="0"/>
              <a:lstStyle/>
              <a:p>
                <a:endParaRPr sz="685">
                  <a:latin typeface="+mj-lt"/>
                </a:endParaRPr>
              </a:p>
            </p:txBody>
          </p:sp>
          <p:pic>
            <p:nvPicPr>
              <p:cNvPr id="73" name="object 59">
                <a:extLst>
                  <a:ext uri="{FF2B5EF4-FFF2-40B4-BE49-F238E27FC236}">
                    <a16:creationId xmlns:a16="http://schemas.microsoft.com/office/drawing/2014/main" id="{DBAE1290-77AD-BD33-D003-065F88FBE085}"/>
                  </a:ext>
                </a:extLst>
              </p:cNvPr>
              <p:cNvPicPr/>
              <p:nvPr/>
            </p:nvPicPr>
            <p:blipFill>
              <a:blip r:embed="rId5" cstate="print"/>
              <a:stretch>
                <a:fillRect/>
              </a:stretch>
            </p:blipFill>
            <p:spPr>
              <a:xfrm>
                <a:off x="5438759" y="2169332"/>
                <a:ext cx="116381" cy="201946"/>
              </a:xfrm>
              <a:prstGeom prst="rect">
                <a:avLst/>
              </a:prstGeom>
            </p:spPr>
          </p:pic>
        </p:grpSp>
        <p:pic>
          <p:nvPicPr>
            <p:cNvPr id="68" name="object 67">
              <a:extLst>
                <a:ext uri="{FF2B5EF4-FFF2-40B4-BE49-F238E27FC236}">
                  <a16:creationId xmlns:a16="http://schemas.microsoft.com/office/drawing/2014/main" id="{F36F924C-F2D1-CA75-4C1E-BE1DFCE7D89C}"/>
                </a:ext>
              </a:extLst>
            </p:cNvPr>
            <p:cNvPicPr/>
            <p:nvPr/>
          </p:nvPicPr>
          <p:blipFill>
            <a:blip r:embed="rId6" cstate="print"/>
            <a:stretch>
              <a:fillRect/>
            </a:stretch>
          </p:blipFill>
          <p:spPr>
            <a:xfrm>
              <a:off x="5201245" y="1886576"/>
              <a:ext cx="361209" cy="169463"/>
            </a:xfrm>
            <a:prstGeom prst="rect">
              <a:avLst/>
            </a:prstGeom>
          </p:spPr>
        </p:pic>
      </p:grpSp>
      <p:sp>
        <p:nvSpPr>
          <p:cNvPr id="74" name="object 46">
            <a:extLst>
              <a:ext uri="{FF2B5EF4-FFF2-40B4-BE49-F238E27FC236}">
                <a16:creationId xmlns:a16="http://schemas.microsoft.com/office/drawing/2014/main" id="{C57761A0-D4EA-AE7D-9376-856B8024FD63}"/>
              </a:ext>
            </a:extLst>
          </p:cNvPr>
          <p:cNvSpPr txBox="1"/>
          <p:nvPr/>
        </p:nvSpPr>
        <p:spPr>
          <a:xfrm>
            <a:off x="5667178" y="3676459"/>
            <a:ext cx="1208266" cy="315530"/>
          </a:xfrm>
          <a:prstGeom prst="rect">
            <a:avLst/>
          </a:prstGeom>
        </p:spPr>
        <p:txBody>
          <a:bodyPr vert="horz" wrap="square" lIns="0" tIns="7678" rIns="0" bIns="0" rtlCol="0">
            <a:spAutoFit/>
          </a:bodyPr>
          <a:lstStyle/>
          <a:p>
            <a:pPr marL="36083">
              <a:spcBef>
                <a:spcPts val="60"/>
              </a:spcBef>
            </a:pPr>
            <a:r>
              <a:rPr lang="de-DE" sz="1000" dirty="0">
                <a:solidFill>
                  <a:srgbClr val="001489"/>
                </a:solidFill>
                <a:cs typeface="Calibri" panose="020F0502020204030204" pitchFamily="34" charset="0"/>
              </a:rPr>
              <a:t>Alarm</a:t>
            </a:r>
            <a:r>
              <a:rPr lang="de-DE" sz="1000" spc="-21" dirty="0">
                <a:solidFill>
                  <a:srgbClr val="001489"/>
                </a:solidFill>
                <a:cs typeface="Calibri" panose="020F0502020204030204" pitchFamily="34" charset="0"/>
              </a:rPr>
              <a:t> </a:t>
            </a:r>
            <a:r>
              <a:rPr lang="de-DE" sz="1000" dirty="0">
                <a:solidFill>
                  <a:srgbClr val="001489"/>
                </a:solidFill>
                <a:cs typeface="Calibri" panose="020F0502020204030204" pitchFamily="34" charset="0"/>
              </a:rPr>
              <a:t>bei</a:t>
            </a:r>
            <a:r>
              <a:rPr lang="de-DE" sz="1000" spc="-18" dirty="0">
                <a:solidFill>
                  <a:srgbClr val="001489"/>
                </a:solidFill>
                <a:cs typeface="Calibri" panose="020F0502020204030204" pitchFamily="34" charset="0"/>
              </a:rPr>
              <a:t> </a:t>
            </a:r>
            <a:r>
              <a:rPr lang="de-DE" sz="1000" dirty="0">
                <a:solidFill>
                  <a:srgbClr val="001489"/>
                </a:solidFill>
                <a:cs typeface="Calibri" panose="020F0502020204030204" pitchFamily="34" charset="0"/>
              </a:rPr>
              <a:t>niedrigen Zuckerwerten</a:t>
            </a:r>
          </a:p>
        </p:txBody>
      </p:sp>
      <p:sp>
        <p:nvSpPr>
          <p:cNvPr id="75" name="object 46">
            <a:extLst>
              <a:ext uri="{FF2B5EF4-FFF2-40B4-BE49-F238E27FC236}">
                <a16:creationId xmlns:a16="http://schemas.microsoft.com/office/drawing/2014/main" id="{507B6EC3-6CD1-BD38-9BBE-74D2CFF722A3}"/>
              </a:ext>
            </a:extLst>
          </p:cNvPr>
          <p:cNvSpPr txBox="1"/>
          <p:nvPr/>
        </p:nvSpPr>
        <p:spPr>
          <a:xfrm>
            <a:off x="5928788" y="2038238"/>
            <a:ext cx="1070531" cy="328354"/>
          </a:xfrm>
          <a:prstGeom prst="rect">
            <a:avLst/>
          </a:prstGeom>
        </p:spPr>
        <p:txBody>
          <a:bodyPr vert="horz" wrap="square" lIns="0" tIns="7678" rIns="0" bIns="0" rtlCol="0">
            <a:spAutoFit/>
          </a:bodyPr>
          <a:lstStyle/>
          <a:p>
            <a:pPr marL="36083">
              <a:spcBef>
                <a:spcPts val="60"/>
              </a:spcBef>
            </a:pPr>
            <a:r>
              <a:rPr sz="1000" dirty="0">
                <a:solidFill>
                  <a:srgbClr val="001489"/>
                </a:solidFill>
                <a:cs typeface="Calibri" panose="020F0502020204030204" pitchFamily="34" charset="0"/>
              </a:rPr>
              <a:t>Alarm</a:t>
            </a:r>
            <a:r>
              <a:rPr sz="1000" spc="-21" dirty="0">
                <a:solidFill>
                  <a:srgbClr val="001489"/>
                </a:solidFill>
                <a:cs typeface="Calibri" panose="020F0502020204030204" pitchFamily="34" charset="0"/>
              </a:rPr>
              <a:t> </a:t>
            </a:r>
            <a:r>
              <a:rPr sz="1000" dirty="0" err="1">
                <a:solidFill>
                  <a:srgbClr val="001489"/>
                </a:solidFill>
                <a:cs typeface="Calibri" panose="020F0502020204030204" pitchFamily="34" charset="0"/>
              </a:rPr>
              <a:t>bei</a:t>
            </a:r>
            <a:r>
              <a:rPr sz="1000" spc="-18" dirty="0">
                <a:solidFill>
                  <a:srgbClr val="001489"/>
                </a:solidFill>
                <a:cs typeface="Calibri" panose="020F0502020204030204" pitchFamily="34" charset="0"/>
              </a:rPr>
              <a:t> </a:t>
            </a:r>
            <a:r>
              <a:rPr sz="1000" dirty="0" err="1">
                <a:solidFill>
                  <a:srgbClr val="001489"/>
                </a:solidFill>
                <a:cs typeface="Calibri" panose="020F0502020204030204" pitchFamily="34" charset="0"/>
              </a:rPr>
              <a:t>hohen</a:t>
            </a:r>
            <a:endParaRPr lang="de-DE" sz="1000" dirty="0">
              <a:solidFill>
                <a:srgbClr val="001489"/>
              </a:solidFill>
              <a:cs typeface="Calibri" panose="020F0502020204030204" pitchFamily="34" charset="0"/>
            </a:endParaRPr>
          </a:p>
          <a:p>
            <a:pPr marL="36083">
              <a:spcBef>
                <a:spcPts val="60"/>
              </a:spcBef>
            </a:pPr>
            <a:r>
              <a:rPr lang="de-DE" sz="1000" dirty="0">
                <a:solidFill>
                  <a:srgbClr val="001489"/>
                </a:solidFill>
                <a:cs typeface="Calibri" panose="020F0502020204030204" pitchFamily="34" charset="0"/>
              </a:rPr>
              <a:t>Zuckerwerten</a:t>
            </a:r>
          </a:p>
        </p:txBody>
      </p:sp>
      <p:sp>
        <p:nvSpPr>
          <p:cNvPr id="76" name="Rechtwinkliges Dreieck 75">
            <a:extLst>
              <a:ext uri="{FF2B5EF4-FFF2-40B4-BE49-F238E27FC236}">
                <a16:creationId xmlns:a16="http://schemas.microsoft.com/office/drawing/2014/main" id="{59F12936-5A64-D581-F233-08FE56B46780}"/>
              </a:ext>
            </a:extLst>
          </p:cNvPr>
          <p:cNvSpPr/>
          <p:nvPr/>
        </p:nvSpPr>
        <p:spPr>
          <a:xfrm rot="2700000">
            <a:off x="5740711" y="2129488"/>
            <a:ext cx="145855" cy="145855"/>
          </a:xfrm>
          <a:prstGeom prst="rtTriangl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winkliges Dreieck 76">
            <a:extLst>
              <a:ext uri="{FF2B5EF4-FFF2-40B4-BE49-F238E27FC236}">
                <a16:creationId xmlns:a16="http://schemas.microsoft.com/office/drawing/2014/main" id="{5AD5AE96-ACB3-0B80-0E18-0941B945B3DC}"/>
              </a:ext>
            </a:extLst>
          </p:cNvPr>
          <p:cNvSpPr/>
          <p:nvPr/>
        </p:nvSpPr>
        <p:spPr>
          <a:xfrm rot="13521445">
            <a:off x="6934549" y="3772693"/>
            <a:ext cx="145855" cy="145855"/>
          </a:xfrm>
          <a:prstGeom prst="rtTriangl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Oval 77">
            <a:extLst>
              <a:ext uri="{FF2B5EF4-FFF2-40B4-BE49-F238E27FC236}">
                <a16:creationId xmlns:a16="http://schemas.microsoft.com/office/drawing/2014/main" id="{53080615-87BD-3352-6751-C756C0CEAFF2}"/>
              </a:ext>
            </a:extLst>
          </p:cNvPr>
          <p:cNvSpPr/>
          <p:nvPr/>
        </p:nvSpPr>
        <p:spPr>
          <a:xfrm>
            <a:off x="8496299" y="3459739"/>
            <a:ext cx="158121" cy="158121"/>
          </a:xfrm>
          <a:prstGeom prst="ellipse">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3" name="Gruppieren 32">
            <a:extLst>
              <a:ext uri="{FF2B5EF4-FFF2-40B4-BE49-F238E27FC236}">
                <a16:creationId xmlns:a16="http://schemas.microsoft.com/office/drawing/2014/main" id="{3E6F0138-E67F-39DA-4117-E59287406C78}"/>
              </a:ext>
            </a:extLst>
          </p:cNvPr>
          <p:cNvGrpSpPr/>
          <p:nvPr/>
        </p:nvGrpSpPr>
        <p:grpSpPr>
          <a:xfrm>
            <a:off x="7195655" y="3489284"/>
            <a:ext cx="540652" cy="541500"/>
            <a:chOff x="7195655" y="3557020"/>
            <a:chExt cx="540652" cy="541500"/>
          </a:xfrm>
        </p:grpSpPr>
        <p:pic>
          <p:nvPicPr>
            <p:cNvPr id="34" name="object 60">
              <a:extLst>
                <a:ext uri="{FF2B5EF4-FFF2-40B4-BE49-F238E27FC236}">
                  <a16:creationId xmlns:a16="http://schemas.microsoft.com/office/drawing/2014/main" id="{6187DDAE-3A48-D3BA-FB98-464EAD3BF1DE}"/>
                </a:ext>
              </a:extLst>
            </p:cNvPr>
            <p:cNvPicPr/>
            <p:nvPr/>
          </p:nvPicPr>
          <p:blipFill>
            <a:blip r:embed="rId7" cstate="print"/>
            <a:stretch>
              <a:fillRect/>
            </a:stretch>
          </p:blipFill>
          <p:spPr>
            <a:xfrm>
              <a:off x="7398185" y="3875594"/>
              <a:ext cx="135578" cy="135579"/>
            </a:xfrm>
            <a:prstGeom prst="rect">
              <a:avLst/>
            </a:prstGeom>
          </p:spPr>
        </p:pic>
        <p:sp>
          <p:nvSpPr>
            <p:cNvPr id="35" name="object 61">
              <a:extLst>
                <a:ext uri="{FF2B5EF4-FFF2-40B4-BE49-F238E27FC236}">
                  <a16:creationId xmlns:a16="http://schemas.microsoft.com/office/drawing/2014/main" id="{B8DE6ED7-AE86-4F85-58C5-621D2D02E8E3}"/>
                </a:ext>
              </a:extLst>
            </p:cNvPr>
            <p:cNvSpPr/>
            <p:nvPr/>
          </p:nvSpPr>
          <p:spPr>
            <a:xfrm>
              <a:off x="7195655" y="3788532"/>
              <a:ext cx="84901" cy="309988"/>
            </a:xfrm>
            <a:custGeom>
              <a:avLst/>
              <a:gdLst/>
              <a:ahLst/>
              <a:cxnLst/>
              <a:rect l="l" t="t" r="r" b="b"/>
              <a:pathLst>
                <a:path w="81914" h="299085">
                  <a:moveTo>
                    <a:pt x="81902" y="0"/>
                  </a:moveTo>
                  <a:lnTo>
                    <a:pt x="48332" y="27792"/>
                  </a:lnTo>
                  <a:lnTo>
                    <a:pt x="22486" y="62961"/>
                  </a:lnTo>
                  <a:lnTo>
                    <a:pt x="5873" y="104000"/>
                  </a:lnTo>
                  <a:lnTo>
                    <a:pt x="0" y="149402"/>
                  </a:lnTo>
                  <a:lnTo>
                    <a:pt x="5873" y="194805"/>
                  </a:lnTo>
                  <a:lnTo>
                    <a:pt x="22486" y="235843"/>
                  </a:lnTo>
                  <a:lnTo>
                    <a:pt x="48332" y="271012"/>
                  </a:lnTo>
                  <a:lnTo>
                    <a:pt x="81902" y="298805"/>
                  </a:lnTo>
                  <a:lnTo>
                    <a:pt x="61712" y="268417"/>
                  </a:lnTo>
                  <a:lnTo>
                    <a:pt x="46381" y="232714"/>
                  </a:lnTo>
                  <a:lnTo>
                    <a:pt x="36644" y="192706"/>
                  </a:lnTo>
                  <a:lnTo>
                    <a:pt x="33235" y="149402"/>
                  </a:lnTo>
                  <a:lnTo>
                    <a:pt x="36644" y="106098"/>
                  </a:lnTo>
                  <a:lnTo>
                    <a:pt x="46381" y="66090"/>
                  </a:lnTo>
                  <a:lnTo>
                    <a:pt x="61712" y="30387"/>
                  </a:lnTo>
                  <a:lnTo>
                    <a:pt x="81902" y="0"/>
                  </a:lnTo>
                  <a:close/>
                </a:path>
              </a:pathLst>
            </a:custGeom>
            <a:solidFill>
              <a:srgbClr val="ED1C24"/>
            </a:solidFill>
          </p:spPr>
          <p:txBody>
            <a:bodyPr wrap="square" lIns="0" tIns="0" rIns="0" bIns="0" rtlCol="0"/>
            <a:lstStyle/>
            <a:p>
              <a:endParaRPr sz="685">
                <a:latin typeface="+mj-lt"/>
              </a:endParaRPr>
            </a:p>
          </p:txBody>
        </p:sp>
        <p:pic>
          <p:nvPicPr>
            <p:cNvPr id="36" name="object 62">
              <a:extLst>
                <a:ext uri="{FF2B5EF4-FFF2-40B4-BE49-F238E27FC236}">
                  <a16:creationId xmlns:a16="http://schemas.microsoft.com/office/drawing/2014/main" id="{E6ADAAAE-D61A-6589-A583-F480A3ABE978}"/>
                </a:ext>
              </a:extLst>
            </p:cNvPr>
            <p:cNvPicPr/>
            <p:nvPr/>
          </p:nvPicPr>
          <p:blipFill>
            <a:blip r:embed="rId8" cstate="print"/>
            <a:stretch>
              <a:fillRect/>
            </a:stretch>
          </p:blipFill>
          <p:spPr>
            <a:xfrm>
              <a:off x="7264549" y="3842409"/>
              <a:ext cx="116381" cy="201946"/>
            </a:xfrm>
            <a:prstGeom prst="rect">
              <a:avLst/>
            </a:prstGeom>
          </p:spPr>
        </p:pic>
        <p:sp>
          <p:nvSpPr>
            <p:cNvPr id="37" name="object 63">
              <a:extLst>
                <a:ext uri="{FF2B5EF4-FFF2-40B4-BE49-F238E27FC236}">
                  <a16:creationId xmlns:a16="http://schemas.microsoft.com/office/drawing/2014/main" id="{B4D943DD-61EA-2D95-DD50-AD59DBAE582C}"/>
                </a:ext>
              </a:extLst>
            </p:cNvPr>
            <p:cNvSpPr/>
            <p:nvPr/>
          </p:nvSpPr>
          <p:spPr>
            <a:xfrm>
              <a:off x="7651406" y="3788532"/>
              <a:ext cx="84901" cy="309988"/>
            </a:xfrm>
            <a:custGeom>
              <a:avLst/>
              <a:gdLst/>
              <a:ahLst/>
              <a:cxnLst/>
              <a:rect l="l" t="t" r="r" b="b"/>
              <a:pathLst>
                <a:path w="81914" h="299085">
                  <a:moveTo>
                    <a:pt x="0" y="0"/>
                  </a:moveTo>
                  <a:lnTo>
                    <a:pt x="20189" y="30387"/>
                  </a:lnTo>
                  <a:lnTo>
                    <a:pt x="35520" y="66090"/>
                  </a:lnTo>
                  <a:lnTo>
                    <a:pt x="45257" y="106098"/>
                  </a:lnTo>
                  <a:lnTo>
                    <a:pt x="48666" y="149402"/>
                  </a:lnTo>
                  <a:lnTo>
                    <a:pt x="45257" y="192706"/>
                  </a:lnTo>
                  <a:lnTo>
                    <a:pt x="35520" y="232714"/>
                  </a:lnTo>
                  <a:lnTo>
                    <a:pt x="20189" y="268417"/>
                  </a:lnTo>
                  <a:lnTo>
                    <a:pt x="0" y="298805"/>
                  </a:lnTo>
                  <a:lnTo>
                    <a:pt x="33569" y="271012"/>
                  </a:lnTo>
                  <a:lnTo>
                    <a:pt x="59415" y="235843"/>
                  </a:lnTo>
                  <a:lnTo>
                    <a:pt x="76029" y="194805"/>
                  </a:lnTo>
                  <a:lnTo>
                    <a:pt x="81902" y="149402"/>
                  </a:lnTo>
                  <a:lnTo>
                    <a:pt x="76029" y="104000"/>
                  </a:lnTo>
                  <a:lnTo>
                    <a:pt x="59415" y="62961"/>
                  </a:lnTo>
                  <a:lnTo>
                    <a:pt x="33569" y="27792"/>
                  </a:lnTo>
                  <a:lnTo>
                    <a:pt x="0" y="0"/>
                  </a:lnTo>
                  <a:close/>
                </a:path>
              </a:pathLst>
            </a:custGeom>
            <a:solidFill>
              <a:srgbClr val="ED1C24"/>
            </a:solidFill>
          </p:spPr>
          <p:txBody>
            <a:bodyPr wrap="square" lIns="0" tIns="0" rIns="0" bIns="0" rtlCol="0"/>
            <a:lstStyle/>
            <a:p>
              <a:endParaRPr sz="685">
                <a:latin typeface="+mj-lt"/>
              </a:endParaRPr>
            </a:p>
          </p:txBody>
        </p:sp>
        <p:pic>
          <p:nvPicPr>
            <p:cNvPr id="38" name="object 64">
              <a:extLst>
                <a:ext uri="{FF2B5EF4-FFF2-40B4-BE49-F238E27FC236}">
                  <a16:creationId xmlns:a16="http://schemas.microsoft.com/office/drawing/2014/main" id="{92C3FD4F-6FCB-56A0-4B08-5E1A85FDB6C4}"/>
                </a:ext>
              </a:extLst>
            </p:cNvPr>
            <p:cNvPicPr/>
            <p:nvPr/>
          </p:nvPicPr>
          <p:blipFill>
            <a:blip r:embed="rId9" cstate="print"/>
            <a:stretch>
              <a:fillRect/>
            </a:stretch>
          </p:blipFill>
          <p:spPr>
            <a:xfrm>
              <a:off x="7551020" y="3842409"/>
              <a:ext cx="116381" cy="201946"/>
            </a:xfrm>
            <a:prstGeom prst="rect">
              <a:avLst/>
            </a:prstGeom>
          </p:spPr>
        </p:pic>
        <p:pic>
          <p:nvPicPr>
            <p:cNvPr id="39" name="object 66">
              <a:extLst>
                <a:ext uri="{FF2B5EF4-FFF2-40B4-BE49-F238E27FC236}">
                  <a16:creationId xmlns:a16="http://schemas.microsoft.com/office/drawing/2014/main" id="{99C240F7-E26A-EA0C-E7D7-0F1AB15EE168}"/>
                </a:ext>
              </a:extLst>
            </p:cNvPr>
            <p:cNvPicPr/>
            <p:nvPr/>
          </p:nvPicPr>
          <p:blipFill>
            <a:blip r:embed="rId10" cstate="print"/>
            <a:stretch>
              <a:fillRect/>
            </a:stretch>
          </p:blipFill>
          <p:spPr>
            <a:xfrm>
              <a:off x="7268827" y="3557020"/>
              <a:ext cx="359561" cy="169462"/>
            </a:xfrm>
            <a:prstGeom prst="rect">
              <a:avLst/>
            </a:prstGeom>
          </p:spPr>
        </p:pic>
      </p:grpSp>
    </p:spTree>
    <p:extLst>
      <p:ext uri="{BB962C8B-B14F-4D97-AF65-F5344CB8AC3E}">
        <p14:creationId xmlns:p14="http://schemas.microsoft.com/office/powerpoint/2010/main" val="2388021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platzhalter 9">
            <a:extLst>
              <a:ext uri="{FF2B5EF4-FFF2-40B4-BE49-F238E27FC236}">
                <a16:creationId xmlns:a16="http://schemas.microsoft.com/office/drawing/2014/main" id="{FF010317-2FDF-D536-DB53-1735064DA902}"/>
              </a:ext>
            </a:extLst>
          </p:cNvPr>
          <p:cNvPicPr>
            <a:picLocks noChangeAspect="1"/>
          </p:cNvPicPr>
          <p:nvPr/>
        </p:nvPicPr>
        <p:blipFill rotWithShape="1">
          <a:blip r:embed="rId2">
            <a:extLst>
              <a:ext uri="{28A0092B-C50C-407E-A947-70E740481C1C}">
                <a14:useLocalDpi xmlns:a14="http://schemas.microsoft.com/office/drawing/2010/main" val="0"/>
              </a:ext>
            </a:extLst>
          </a:blip>
          <a:srcRect l="23593" r="32281"/>
          <a:stretch/>
        </p:blipFill>
        <p:spPr>
          <a:xfrm>
            <a:off x="5897405" y="0"/>
            <a:ext cx="3268212" cy="5143500"/>
          </a:xfrm>
          <a:prstGeom prst="rect">
            <a:avLst/>
          </a:prstGeom>
        </p:spPr>
      </p:pic>
      <p:sp>
        <p:nvSpPr>
          <p:cNvPr id="16" name="Text Placeholder 15">
            <a:extLst>
              <a:ext uri="{FF2B5EF4-FFF2-40B4-BE49-F238E27FC236}">
                <a16:creationId xmlns:a16="http://schemas.microsoft.com/office/drawing/2014/main" id="{83BF4038-DD07-4AAD-967B-8FF680D96B21}"/>
              </a:ext>
            </a:extLst>
          </p:cNvPr>
          <p:cNvSpPr>
            <a:spLocks noGrp="1"/>
          </p:cNvSpPr>
          <p:nvPr>
            <p:ph type="body" sz="quarter" idx="18"/>
          </p:nvPr>
        </p:nvSpPr>
        <p:spPr>
          <a:xfrm>
            <a:off x="502921" y="266700"/>
            <a:ext cx="4315967" cy="261610"/>
          </a:xfrm>
        </p:spPr>
        <p:txBody>
          <a:bodyPr/>
          <a:lstStyle/>
          <a:p>
            <a:r>
              <a:rPr lang="de-DE" dirty="0"/>
              <a:t>Alarme</a:t>
            </a:r>
            <a:r>
              <a:rPr lang="de-DE" baseline="30000" dirty="0"/>
              <a:t>1</a:t>
            </a:r>
            <a:r>
              <a:rPr lang="de-DE" dirty="0"/>
              <a:t> bei </a:t>
            </a:r>
            <a:r>
              <a:rPr lang="de-DE" dirty="0" err="1"/>
              <a:t>FreeStyle</a:t>
            </a:r>
            <a:r>
              <a:rPr lang="de-DE" dirty="0"/>
              <a:t> Libre Messsystemen</a:t>
            </a:r>
          </a:p>
          <a:p>
            <a:endParaRPr lang="de-DE" dirty="0"/>
          </a:p>
        </p:txBody>
      </p:sp>
      <p:sp>
        <p:nvSpPr>
          <p:cNvPr id="4" name="Date Placeholder 3">
            <a:extLst>
              <a:ext uri="{FF2B5EF4-FFF2-40B4-BE49-F238E27FC236}">
                <a16:creationId xmlns:a16="http://schemas.microsoft.com/office/drawing/2014/main" id="{1B038C32-E802-4F5C-847A-3B455F5EFA22}"/>
              </a:ext>
            </a:extLst>
          </p:cNvPr>
          <p:cNvSpPr>
            <a:spLocks noGrp="1"/>
          </p:cNvSpPr>
          <p:nvPr>
            <p:ph type="dt" sz="half" idx="23"/>
          </p:nvPr>
        </p:nvSpPr>
        <p:spPr/>
        <p:txBody>
          <a:bodyPr/>
          <a:lstStyle/>
          <a:p>
            <a:fld id="{2A5E5EE2-FA86-4747-9FC5-54AB43A5B6DB}" type="datetime5">
              <a:rPr lang="en-US" smtClean="0">
                <a:solidFill>
                  <a:schemeClr val="bg1"/>
                </a:solidFill>
              </a:rPr>
              <a:t>20-May-25</a:t>
            </a:fld>
            <a:endParaRPr lang="en-IN" dirty="0">
              <a:solidFill>
                <a:schemeClr val="bg1"/>
              </a:solidFill>
            </a:endParaRPr>
          </a:p>
        </p:txBody>
      </p:sp>
      <p:sp>
        <p:nvSpPr>
          <p:cNvPr id="9" name="Slide Number Placeholder 8">
            <a:extLst>
              <a:ext uri="{FF2B5EF4-FFF2-40B4-BE49-F238E27FC236}">
                <a16:creationId xmlns:a16="http://schemas.microsoft.com/office/drawing/2014/main" id="{3879705B-C333-4165-8B85-A89C3F277052}"/>
              </a:ext>
            </a:extLst>
          </p:cNvPr>
          <p:cNvSpPr>
            <a:spLocks noGrp="1"/>
          </p:cNvSpPr>
          <p:nvPr>
            <p:ph type="sldNum" sz="quarter" idx="25"/>
          </p:nvPr>
        </p:nvSpPr>
        <p:spPr/>
        <p:txBody>
          <a:bodyPr/>
          <a:lstStyle/>
          <a:p>
            <a:r>
              <a:rPr lang="en-IN" dirty="0">
                <a:solidFill>
                  <a:schemeClr val="bg1"/>
                </a:solidFill>
              </a:rPr>
              <a:t>|    </a:t>
            </a:r>
            <a:fld id="{7B2119CD-3B2D-4CEB-B404-D2E3F8CD6D69}" type="slidenum">
              <a:rPr lang="en-IN" smtClean="0">
                <a:solidFill>
                  <a:schemeClr val="bg1"/>
                </a:solidFill>
              </a:rPr>
              <a:pPr/>
              <a:t>37</a:t>
            </a:fld>
            <a:endParaRPr lang="en-IN" dirty="0">
              <a:solidFill>
                <a:schemeClr val="bg1"/>
              </a:solidFill>
            </a:endParaRPr>
          </a:p>
        </p:txBody>
      </p:sp>
      <p:sp>
        <p:nvSpPr>
          <p:cNvPr id="10" name="Title 9">
            <a:extLst>
              <a:ext uri="{FF2B5EF4-FFF2-40B4-BE49-F238E27FC236}">
                <a16:creationId xmlns:a16="http://schemas.microsoft.com/office/drawing/2014/main" id="{3742C4C8-9507-4005-8C0E-9317CD38B5F3}"/>
              </a:ext>
            </a:extLst>
          </p:cNvPr>
          <p:cNvSpPr>
            <a:spLocks noGrp="1"/>
          </p:cNvSpPr>
          <p:nvPr>
            <p:ph type="title"/>
          </p:nvPr>
        </p:nvSpPr>
        <p:spPr>
          <a:xfrm>
            <a:off x="502919" y="568800"/>
            <a:ext cx="5040000" cy="390526"/>
          </a:xfrm>
        </p:spPr>
        <p:txBody>
          <a:bodyPr/>
          <a:lstStyle/>
          <a:p>
            <a:r>
              <a:rPr lang="de-DE" sz="2400" dirty="0"/>
              <a:t>Diese Einstellungen benötigen Sie, um Alarme zu erhalten</a:t>
            </a:r>
            <a:endParaRPr lang="en-IN" sz="2200" dirty="0">
              <a:solidFill>
                <a:srgbClr val="001489"/>
              </a:solidFill>
            </a:endParaRPr>
          </a:p>
        </p:txBody>
      </p:sp>
      <p:sp>
        <p:nvSpPr>
          <p:cNvPr id="2" name="Textplatzhalter 1">
            <a:extLst>
              <a:ext uri="{FF2B5EF4-FFF2-40B4-BE49-F238E27FC236}">
                <a16:creationId xmlns:a16="http://schemas.microsoft.com/office/drawing/2014/main" id="{81B51753-35C4-FC90-4D32-319DA9AFF4C4}"/>
              </a:ext>
            </a:extLst>
          </p:cNvPr>
          <p:cNvSpPr>
            <a:spLocks noGrp="1"/>
          </p:cNvSpPr>
          <p:nvPr>
            <p:ph type="body" sz="quarter" idx="11"/>
          </p:nvPr>
        </p:nvSpPr>
        <p:spPr>
          <a:xfrm>
            <a:off x="503238" y="4719638"/>
            <a:ext cx="5040000" cy="138112"/>
          </a:xfrm>
        </p:spPr>
        <p:txBody>
          <a:bodyPr/>
          <a:lstStyle/>
          <a:p>
            <a:r>
              <a:rPr lang="de-DE" b="1" dirty="0"/>
              <a:t>1. </a:t>
            </a:r>
            <a:r>
              <a:rPr lang="de-DE" dirty="0"/>
              <a:t>Alarme sind standardgemäß ausgeschaltet und müssen eingeschaltet werden.</a:t>
            </a:r>
            <a:r>
              <a:rPr lang="de-DE" b="1" dirty="0"/>
              <a:t> </a:t>
            </a:r>
            <a:r>
              <a:rPr lang="en-US" b="1" dirty="0"/>
              <a:t>2.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a:t>
            </a:r>
          </a:p>
        </p:txBody>
      </p:sp>
      <p:sp>
        <p:nvSpPr>
          <p:cNvPr id="5" name="Textplatzhalter 4">
            <a:extLst>
              <a:ext uri="{FF2B5EF4-FFF2-40B4-BE49-F238E27FC236}">
                <a16:creationId xmlns:a16="http://schemas.microsoft.com/office/drawing/2014/main" id="{D7545CFE-55B6-97C4-647A-467C3E59C361}"/>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latin typeface="+mn-lt"/>
            </a:endParaRPr>
          </a:p>
          <a:p>
            <a:endParaRPr lang="de-DE" dirty="0">
              <a:latin typeface="+mn-lt"/>
            </a:endParaRPr>
          </a:p>
        </p:txBody>
      </p:sp>
      <p:sp>
        <p:nvSpPr>
          <p:cNvPr id="19" name="Textplatzhalter 18">
            <a:extLst>
              <a:ext uri="{FF2B5EF4-FFF2-40B4-BE49-F238E27FC236}">
                <a16:creationId xmlns:a16="http://schemas.microsoft.com/office/drawing/2014/main" id="{DF3AA7A3-A933-6E21-BF04-42F2FD5026F2}"/>
              </a:ext>
            </a:extLst>
          </p:cNvPr>
          <p:cNvSpPr>
            <a:spLocks noGrp="1"/>
          </p:cNvSpPr>
          <p:nvPr>
            <p:ph type="body" sz="quarter" idx="19"/>
          </p:nvPr>
        </p:nvSpPr>
        <p:spPr>
          <a:xfrm>
            <a:off x="503237" y="2052000"/>
            <a:ext cx="4572761" cy="390525"/>
          </a:xfrm>
        </p:spPr>
        <p:txBody>
          <a:bodyPr/>
          <a:lstStyle/>
          <a:p>
            <a:r>
              <a:rPr lang="de-DE" sz="1600" b="1" dirty="0">
                <a:latin typeface="Calibri" panose="020F0502020204030204" pitchFamily="34" charset="0"/>
                <a:cs typeface="Calibri" panose="020F0502020204030204" pitchFamily="34" charset="0"/>
              </a:rPr>
              <a:t>EINSTELLUNGEN FÜR BENACHRICHTIGUNGEN:</a:t>
            </a:r>
          </a:p>
        </p:txBody>
      </p:sp>
      <p:sp>
        <p:nvSpPr>
          <p:cNvPr id="20" name="object 99">
            <a:extLst>
              <a:ext uri="{FF2B5EF4-FFF2-40B4-BE49-F238E27FC236}">
                <a16:creationId xmlns:a16="http://schemas.microsoft.com/office/drawing/2014/main" id="{DFC4CC33-3FDD-B516-EEDC-A783E3AE7444}"/>
              </a:ext>
            </a:extLst>
          </p:cNvPr>
          <p:cNvSpPr/>
          <p:nvPr/>
        </p:nvSpPr>
        <p:spPr>
          <a:xfrm>
            <a:off x="504000" y="1419988"/>
            <a:ext cx="5040000" cy="503999"/>
          </a:xfrm>
          <a:prstGeom prst="roundRect">
            <a:avLst>
              <a:gd name="adj" fmla="val 0"/>
            </a:avLst>
          </a:prstGeom>
          <a:noFill/>
          <a:ln w="9525">
            <a:solidFill>
              <a:srgbClr val="001489"/>
            </a:solidFill>
          </a:ln>
        </p:spPr>
        <p:txBody>
          <a:bodyPr wrap="square" lIns="0" tIns="0" rIns="0" bIns="0" rtlCol="0"/>
          <a:lstStyle/>
          <a:p>
            <a:endParaRPr sz="685">
              <a:solidFill>
                <a:schemeClr val="bg1"/>
              </a:solidFill>
              <a:latin typeface="Calibri" panose="020F0502020204030204" pitchFamily="34" charset="0"/>
              <a:cs typeface="Calibri" panose="020F0502020204030204" pitchFamily="34" charset="0"/>
            </a:endParaRPr>
          </a:p>
        </p:txBody>
      </p:sp>
      <p:sp>
        <p:nvSpPr>
          <p:cNvPr id="22" name="object 97">
            <a:extLst>
              <a:ext uri="{FF2B5EF4-FFF2-40B4-BE49-F238E27FC236}">
                <a16:creationId xmlns:a16="http://schemas.microsoft.com/office/drawing/2014/main" id="{C2185EBA-4356-01E6-5B33-D29339D26050}"/>
              </a:ext>
            </a:extLst>
          </p:cNvPr>
          <p:cNvSpPr txBox="1"/>
          <p:nvPr/>
        </p:nvSpPr>
        <p:spPr>
          <a:xfrm>
            <a:off x="1077467" y="1489117"/>
            <a:ext cx="3822524" cy="352509"/>
          </a:xfrm>
          <a:prstGeom prst="rect">
            <a:avLst/>
          </a:prstGeom>
        </p:spPr>
        <p:txBody>
          <a:bodyPr vert="horz" wrap="square" lIns="0" tIns="13820" rIns="0" bIns="0" rtlCol="0">
            <a:spAutoFit/>
          </a:bodyPr>
          <a:lstStyle/>
          <a:p>
            <a:pPr marL="23031" marR="18425">
              <a:spcBef>
                <a:spcPts val="109"/>
              </a:spcBef>
            </a:pPr>
            <a:r>
              <a:rPr lang="de-DE" sz="1100" dirty="0">
                <a:cs typeface="Calibri" panose="020F0502020204030204" pitchFamily="34" charset="0"/>
              </a:rPr>
              <a:t>Um Alarme zu empfangen, muss die </a:t>
            </a:r>
            <a:r>
              <a:rPr lang="de-DE" sz="1100" dirty="0" err="1">
                <a:cs typeface="Calibri" panose="020F0502020204030204" pitchFamily="34" charset="0"/>
              </a:rPr>
              <a:t>FreeStyle</a:t>
            </a:r>
            <a:r>
              <a:rPr lang="de-DE" sz="1100" dirty="0">
                <a:cs typeface="Calibri" panose="020F0502020204030204" pitchFamily="34" charset="0"/>
              </a:rPr>
              <a:t> Libre 3 App</a:t>
            </a:r>
            <a:r>
              <a:rPr lang="de-DE" sz="1100" baseline="30000" dirty="0">
                <a:cs typeface="Calibri" panose="020F0502020204030204" pitchFamily="34" charset="0"/>
              </a:rPr>
              <a:t>2</a:t>
            </a:r>
            <a:r>
              <a:rPr lang="de-DE" sz="1100" dirty="0">
                <a:cs typeface="Calibri" panose="020F0502020204030204" pitchFamily="34" charset="0"/>
              </a:rPr>
              <a:t> im Hintergrund dauerhaft geöffnet bleiben.</a:t>
            </a:r>
          </a:p>
        </p:txBody>
      </p:sp>
      <p:pic>
        <p:nvPicPr>
          <p:cNvPr id="23" name="Grafik 22">
            <a:extLst>
              <a:ext uri="{FF2B5EF4-FFF2-40B4-BE49-F238E27FC236}">
                <a16:creationId xmlns:a16="http://schemas.microsoft.com/office/drawing/2014/main" id="{A24CF81D-19C4-C22E-01FC-A171FD9171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5844" y="1476980"/>
            <a:ext cx="355966" cy="355966"/>
          </a:xfrm>
          <a:prstGeom prst="rect">
            <a:avLst/>
          </a:prstGeom>
        </p:spPr>
      </p:pic>
      <p:sp>
        <p:nvSpPr>
          <p:cNvPr id="25" name="Inhaltsplatzhalter 2">
            <a:extLst>
              <a:ext uri="{FF2B5EF4-FFF2-40B4-BE49-F238E27FC236}">
                <a16:creationId xmlns:a16="http://schemas.microsoft.com/office/drawing/2014/main" id="{F5E9BF45-8ACD-782E-837D-891CA62E8A98}"/>
              </a:ext>
            </a:extLst>
          </p:cNvPr>
          <p:cNvSpPr>
            <a:spLocks noGrp="1"/>
          </p:cNvSpPr>
          <p:nvPr>
            <p:ph sz="quarter" idx="20"/>
          </p:nvPr>
        </p:nvSpPr>
        <p:spPr>
          <a:xfrm>
            <a:off x="502920" y="2456485"/>
            <a:ext cx="5146228" cy="1459887"/>
          </a:xfrm>
        </p:spPr>
        <p:txBody>
          <a:bodyPr/>
          <a:lstStyle/>
          <a:p>
            <a:pPr marL="342000">
              <a:spcAft>
                <a:spcPts val="600"/>
              </a:spcAft>
            </a:pPr>
            <a:r>
              <a:rPr lang="de-DE" sz="1200" spc="-6" dirty="0">
                <a:cs typeface="Calibri"/>
              </a:rPr>
              <a:t>Wählen </a:t>
            </a:r>
            <a:r>
              <a:rPr lang="de-DE" sz="1200" dirty="0">
                <a:cs typeface="Calibri"/>
              </a:rPr>
              <a:t>Sie</a:t>
            </a:r>
            <a:r>
              <a:rPr lang="de-DE" sz="1200" spc="-6" dirty="0">
                <a:cs typeface="Calibri"/>
              </a:rPr>
              <a:t> </a:t>
            </a:r>
            <a:r>
              <a:rPr lang="de-DE" sz="1200" dirty="0">
                <a:cs typeface="Calibri"/>
              </a:rPr>
              <a:t>in</a:t>
            </a:r>
            <a:r>
              <a:rPr lang="de-DE" sz="1200" spc="-3" dirty="0">
                <a:cs typeface="Calibri"/>
              </a:rPr>
              <a:t> </a:t>
            </a:r>
            <a:r>
              <a:rPr lang="de-DE" sz="1200" dirty="0">
                <a:cs typeface="Calibri"/>
              </a:rPr>
              <a:t>den</a:t>
            </a:r>
            <a:r>
              <a:rPr lang="de-DE" sz="1200" spc="-6" dirty="0">
                <a:cs typeface="Calibri"/>
              </a:rPr>
              <a:t> </a:t>
            </a:r>
            <a:r>
              <a:rPr lang="de-DE" sz="1200" b="1" dirty="0">
                <a:cs typeface="Calibri"/>
              </a:rPr>
              <a:t>„Einstellungen“</a:t>
            </a:r>
            <a:r>
              <a:rPr lang="de-DE" sz="1200" b="1" spc="-3" dirty="0">
                <a:cs typeface="Calibri"/>
              </a:rPr>
              <a:t> </a:t>
            </a:r>
            <a:r>
              <a:rPr lang="de-DE" sz="1200" spc="-3" dirty="0">
                <a:cs typeface="Calibri"/>
              </a:rPr>
              <a:t>Ihres</a:t>
            </a:r>
            <a:r>
              <a:rPr lang="de-DE" sz="1200" spc="-6" dirty="0">
                <a:cs typeface="Calibri"/>
              </a:rPr>
              <a:t> </a:t>
            </a:r>
            <a:r>
              <a:rPr lang="de-DE" sz="1200" dirty="0">
                <a:cs typeface="Calibri"/>
              </a:rPr>
              <a:t>Smartphones</a:t>
            </a:r>
            <a:r>
              <a:rPr lang="de-DE" sz="1200" baseline="35353" dirty="0">
                <a:cs typeface="Calibri"/>
              </a:rPr>
              <a:t>2</a:t>
            </a:r>
            <a:r>
              <a:rPr lang="de-DE" sz="1200" spc="104" baseline="35353" dirty="0">
                <a:cs typeface="Calibri"/>
              </a:rPr>
              <a:t> </a:t>
            </a:r>
            <a:r>
              <a:rPr lang="de-DE" sz="1200" dirty="0">
                <a:cs typeface="Calibri"/>
              </a:rPr>
              <a:t>unter </a:t>
            </a:r>
            <a:r>
              <a:rPr lang="de-DE" sz="1200" b="1" dirty="0">
                <a:cs typeface="Calibri"/>
              </a:rPr>
              <a:t>„Mitteilungen“</a:t>
            </a:r>
            <a:r>
              <a:rPr lang="de-DE" sz="1200" b="1" spc="-9" dirty="0">
                <a:cs typeface="Calibri"/>
              </a:rPr>
              <a:t> </a:t>
            </a:r>
            <a:r>
              <a:rPr lang="de-DE" sz="1200" dirty="0">
                <a:cs typeface="Calibri"/>
              </a:rPr>
              <a:t>die</a:t>
            </a:r>
            <a:r>
              <a:rPr lang="de-DE" sz="1200" spc="-9" dirty="0">
                <a:cs typeface="Calibri"/>
              </a:rPr>
              <a:t> </a:t>
            </a:r>
            <a:r>
              <a:rPr lang="de-DE" sz="1200" dirty="0" err="1">
                <a:cs typeface="Calibri"/>
              </a:rPr>
              <a:t>FreeStyle</a:t>
            </a:r>
            <a:r>
              <a:rPr lang="de-DE" sz="1200" spc="-6" dirty="0">
                <a:cs typeface="Calibri"/>
              </a:rPr>
              <a:t> </a:t>
            </a:r>
            <a:r>
              <a:rPr lang="de-DE" sz="1200" dirty="0">
                <a:cs typeface="Calibri"/>
              </a:rPr>
              <a:t>Libre</a:t>
            </a:r>
            <a:r>
              <a:rPr lang="de-DE" sz="1200" spc="-9" dirty="0">
                <a:cs typeface="Calibri"/>
              </a:rPr>
              <a:t> </a:t>
            </a:r>
            <a:r>
              <a:rPr lang="de-DE" sz="1200" dirty="0">
                <a:cs typeface="Calibri"/>
              </a:rPr>
              <a:t>3</a:t>
            </a:r>
            <a:r>
              <a:rPr lang="de-DE" sz="1200" spc="-6" dirty="0">
                <a:cs typeface="Calibri"/>
              </a:rPr>
              <a:t> </a:t>
            </a:r>
            <a:r>
              <a:rPr lang="de-DE" sz="1200" dirty="0">
                <a:cs typeface="Calibri"/>
              </a:rPr>
              <a:t>App</a:t>
            </a:r>
            <a:r>
              <a:rPr lang="de-DE" sz="1200" spc="-4" baseline="35353" dirty="0">
                <a:cs typeface="Calibri"/>
              </a:rPr>
              <a:t> </a:t>
            </a:r>
            <a:r>
              <a:rPr lang="de-DE" sz="1200" dirty="0">
                <a:cs typeface="Calibri"/>
              </a:rPr>
              <a:t>aus.</a:t>
            </a:r>
          </a:p>
          <a:p>
            <a:pPr marL="342000">
              <a:spcAft>
                <a:spcPts val="600"/>
              </a:spcAft>
            </a:pPr>
            <a:r>
              <a:rPr lang="de-DE" sz="1200" spc="-3" dirty="0">
                <a:cs typeface="Calibri" panose="020F0502020204030204" pitchFamily="34" charset="0"/>
              </a:rPr>
              <a:t>Aktivieren</a:t>
            </a:r>
            <a:r>
              <a:rPr lang="de-DE" sz="1200" spc="-9" dirty="0">
                <a:cs typeface="Calibri" panose="020F0502020204030204" pitchFamily="34" charset="0"/>
              </a:rPr>
              <a:t> </a:t>
            </a:r>
            <a:r>
              <a:rPr lang="de-DE" sz="1200" dirty="0">
                <a:cs typeface="Calibri" panose="020F0502020204030204" pitchFamily="34" charset="0"/>
              </a:rPr>
              <a:t>Sie</a:t>
            </a:r>
            <a:r>
              <a:rPr lang="de-DE" sz="1200" spc="-9" dirty="0">
                <a:cs typeface="Calibri" panose="020F0502020204030204" pitchFamily="34" charset="0"/>
              </a:rPr>
              <a:t> </a:t>
            </a:r>
            <a:r>
              <a:rPr lang="de-DE" sz="1200" dirty="0">
                <a:cs typeface="Calibri" panose="020F0502020204030204" pitchFamily="34" charset="0"/>
              </a:rPr>
              <a:t>die</a:t>
            </a:r>
            <a:r>
              <a:rPr lang="de-DE" sz="1200" spc="-6" dirty="0">
                <a:cs typeface="Calibri" panose="020F0502020204030204" pitchFamily="34" charset="0"/>
              </a:rPr>
              <a:t> </a:t>
            </a:r>
            <a:r>
              <a:rPr lang="de-DE" sz="1200" dirty="0">
                <a:cs typeface="Calibri" panose="020F0502020204030204" pitchFamily="34" charset="0"/>
              </a:rPr>
              <a:t>Funktion</a:t>
            </a:r>
            <a:r>
              <a:rPr lang="de-DE" sz="1200" spc="-9" dirty="0">
                <a:cs typeface="Calibri" panose="020F0502020204030204" pitchFamily="34" charset="0"/>
              </a:rPr>
              <a:t> </a:t>
            </a:r>
            <a:r>
              <a:rPr lang="de-DE" sz="1200" b="1" dirty="0">
                <a:cs typeface="Calibri" panose="020F0502020204030204" pitchFamily="34" charset="0"/>
              </a:rPr>
              <a:t>„Mitteilungen</a:t>
            </a:r>
            <a:r>
              <a:rPr lang="de-DE" sz="1200" b="1" spc="-6" dirty="0">
                <a:cs typeface="Calibri" panose="020F0502020204030204" pitchFamily="34" charset="0"/>
              </a:rPr>
              <a:t> </a:t>
            </a:r>
            <a:r>
              <a:rPr lang="de-DE" sz="1200" b="1" dirty="0">
                <a:cs typeface="Calibri" panose="020F0502020204030204" pitchFamily="34" charset="0"/>
              </a:rPr>
              <a:t>erlauben“.</a:t>
            </a:r>
            <a:endParaRPr lang="de-DE" sz="1200" dirty="0"/>
          </a:p>
          <a:p>
            <a:pPr marL="342000">
              <a:spcAft>
                <a:spcPts val="600"/>
              </a:spcAft>
            </a:pPr>
            <a:r>
              <a:rPr lang="de-DE" sz="1200" spc="-3" dirty="0">
                <a:cs typeface="Calibri" panose="020F0502020204030204" pitchFamily="34" charset="0"/>
              </a:rPr>
              <a:t>Aktivieren</a:t>
            </a:r>
            <a:r>
              <a:rPr lang="de-DE" sz="1200" spc="-12" dirty="0">
                <a:cs typeface="Calibri" panose="020F0502020204030204" pitchFamily="34" charset="0"/>
              </a:rPr>
              <a:t> </a:t>
            </a:r>
            <a:r>
              <a:rPr lang="de-DE" sz="1200" dirty="0">
                <a:cs typeface="Calibri" panose="020F0502020204030204" pitchFamily="34" charset="0"/>
              </a:rPr>
              <a:t>Sie</a:t>
            </a:r>
            <a:r>
              <a:rPr lang="de-DE" sz="1200" spc="-9" dirty="0">
                <a:cs typeface="Calibri" panose="020F0502020204030204" pitchFamily="34" charset="0"/>
              </a:rPr>
              <a:t> </a:t>
            </a:r>
            <a:r>
              <a:rPr lang="de-DE" sz="1200" dirty="0">
                <a:cs typeface="Calibri" panose="020F0502020204030204" pitchFamily="34" charset="0"/>
              </a:rPr>
              <a:t>alle</a:t>
            </a:r>
            <a:r>
              <a:rPr lang="de-DE" sz="1200" spc="-12" dirty="0">
                <a:cs typeface="Calibri" panose="020F0502020204030204" pitchFamily="34" charset="0"/>
              </a:rPr>
              <a:t> </a:t>
            </a:r>
            <a:r>
              <a:rPr lang="de-DE" sz="1200" dirty="0">
                <a:cs typeface="Calibri" panose="020F0502020204030204" pitchFamily="34" charset="0"/>
              </a:rPr>
              <a:t>Benachrichtigungsmöglichkeiten</a:t>
            </a:r>
            <a:r>
              <a:rPr lang="de-DE" sz="1200" spc="-9" dirty="0">
                <a:cs typeface="Calibri" panose="020F0502020204030204" pitchFamily="34" charset="0"/>
              </a:rPr>
              <a:t> </a:t>
            </a:r>
            <a:r>
              <a:rPr lang="de-DE" sz="1200" dirty="0">
                <a:cs typeface="Calibri" panose="020F0502020204030204" pitchFamily="34" charset="0"/>
              </a:rPr>
              <a:t>(Sperrbildschirm, </a:t>
            </a:r>
            <a:r>
              <a:rPr lang="de-DE" sz="1200" spc="-163" dirty="0">
                <a:cs typeface="Calibri" panose="020F0502020204030204" pitchFamily="34" charset="0"/>
              </a:rPr>
              <a:t> </a:t>
            </a:r>
            <a:r>
              <a:rPr lang="de-DE" sz="1200" dirty="0">
                <a:cs typeface="Calibri" panose="020F0502020204030204" pitchFamily="34" charset="0"/>
              </a:rPr>
              <a:t>Mitteilungen,</a:t>
            </a:r>
            <a:r>
              <a:rPr lang="de-DE" sz="1200" spc="-3" dirty="0">
                <a:cs typeface="Calibri" panose="020F0502020204030204" pitchFamily="34" charset="0"/>
              </a:rPr>
              <a:t> </a:t>
            </a:r>
            <a:r>
              <a:rPr lang="de-DE" sz="1200" dirty="0">
                <a:cs typeface="Calibri" panose="020F0502020204030204" pitchFamily="34" charset="0"/>
              </a:rPr>
              <a:t>Banner),</a:t>
            </a:r>
            <a:r>
              <a:rPr lang="de-DE" sz="1200" spc="-3" dirty="0">
                <a:cs typeface="Calibri" panose="020F0502020204030204" pitchFamily="34" charset="0"/>
              </a:rPr>
              <a:t> </a:t>
            </a:r>
            <a:r>
              <a:rPr lang="de-DE" sz="1200" dirty="0">
                <a:cs typeface="Calibri" panose="020F0502020204030204" pitchFamily="34" charset="0"/>
              </a:rPr>
              <a:t>um Glukose-Alarme</a:t>
            </a:r>
            <a:r>
              <a:rPr lang="de-DE" sz="1200" spc="108" baseline="35353" dirty="0">
                <a:cs typeface="Calibri" panose="020F0502020204030204" pitchFamily="34" charset="0"/>
              </a:rPr>
              <a:t> </a:t>
            </a:r>
            <a:r>
              <a:rPr lang="de-DE" sz="1200" dirty="0">
                <a:cs typeface="Calibri" panose="020F0502020204030204" pitchFamily="34" charset="0"/>
              </a:rPr>
              <a:t>zu</a:t>
            </a:r>
            <a:r>
              <a:rPr lang="de-DE" sz="1200" spc="-3" dirty="0">
                <a:cs typeface="Calibri" panose="020F0502020204030204" pitchFamily="34" charset="0"/>
              </a:rPr>
              <a:t> </a:t>
            </a:r>
            <a:r>
              <a:rPr lang="de-DE" sz="1200" dirty="0">
                <a:cs typeface="Calibri" panose="020F0502020204030204" pitchFamily="34" charset="0"/>
              </a:rPr>
              <a:t>erhalten.</a:t>
            </a:r>
          </a:p>
          <a:p>
            <a:pPr>
              <a:spcAft>
                <a:spcPts val="600"/>
              </a:spcAft>
            </a:pPr>
            <a:endParaRPr lang="de-DE" dirty="0"/>
          </a:p>
        </p:txBody>
      </p:sp>
      <p:sp>
        <p:nvSpPr>
          <p:cNvPr id="26" name="object 32">
            <a:extLst>
              <a:ext uri="{FF2B5EF4-FFF2-40B4-BE49-F238E27FC236}">
                <a16:creationId xmlns:a16="http://schemas.microsoft.com/office/drawing/2014/main" id="{C7F04BF7-A7F8-2C2B-1CC4-3F0F24A3E043}"/>
              </a:ext>
            </a:extLst>
          </p:cNvPr>
          <p:cNvSpPr/>
          <p:nvPr/>
        </p:nvSpPr>
        <p:spPr>
          <a:xfrm>
            <a:off x="491079" y="3370899"/>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7" name="object 32">
            <a:extLst>
              <a:ext uri="{FF2B5EF4-FFF2-40B4-BE49-F238E27FC236}">
                <a16:creationId xmlns:a16="http://schemas.microsoft.com/office/drawing/2014/main" id="{003B20F7-401D-A49A-5507-A9E608F4FDED}"/>
              </a:ext>
            </a:extLst>
          </p:cNvPr>
          <p:cNvSpPr/>
          <p:nvPr/>
        </p:nvSpPr>
        <p:spPr>
          <a:xfrm>
            <a:off x="491079" y="2940477"/>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2</a:t>
            </a:r>
          </a:p>
        </p:txBody>
      </p:sp>
      <p:sp>
        <p:nvSpPr>
          <p:cNvPr id="28" name="object 32">
            <a:extLst>
              <a:ext uri="{FF2B5EF4-FFF2-40B4-BE49-F238E27FC236}">
                <a16:creationId xmlns:a16="http://schemas.microsoft.com/office/drawing/2014/main" id="{F8DB924C-6760-1C34-6FE0-52DAF4CCC7B1}"/>
              </a:ext>
            </a:extLst>
          </p:cNvPr>
          <p:cNvSpPr/>
          <p:nvPr/>
        </p:nvSpPr>
        <p:spPr>
          <a:xfrm>
            <a:off x="491079" y="2495891"/>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29" name="object 99">
            <a:extLst>
              <a:ext uri="{FF2B5EF4-FFF2-40B4-BE49-F238E27FC236}">
                <a16:creationId xmlns:a16="http://schemas.microsoft.com/office/drawing/2014/main" id="{411D2422-C767-D83A-787B-794DC069D05C}"/>
              </a:ext>
            </a:extLst>
          </p:cNvPr>
          <p:cNvSpPr/>
          <p:nvPr/>
        </p:nvSpPr>
        <p:spPr>
          <a:xfrm>
            <a:off x="502919" y="3864148"/>
            <a:ext cx="5040000" cy="411257"/>
          </a:xfrm>
          <a:prstGeom prst="roundRect">
            <a:avLst>
              <a:gd name="adj" fmla="val 0"/>
            </a:avLst>
          </a:prstGeom>
          <a:noFill/>
          <a:ln w="9525">
            <a:solidFill>
              <a:srgbClr val="001489"/>
            </a:solidFill>
          </a:ln>
        </p:spPr>
        <p:txBody>
          <a:bodyPr wrap="square" lIns="90000" tIns="36000" rIns="108000" bIns="36000" rtlCol="0" anchor="ctr">
            <a:spAutoFit/>
          </a:bodyPr>
          <a:lstStyle/>
          <a:p>
            <a:r>
              <a:rPr lang="de-DE" sz="1100" dirty="0">
                <a:cs typeface="Calibri" panose="020F0502020204030204" pitchFamily="34" charset="0"/>
              </a:rPr>
              <a:t>Erlauben Sie der App, ggf. den Gerätestandort abzurufen. Sowohl </a:t>
            </a:r>
            <a:r>
              <a:rPr lang="de-DE" sz="1100" dirty="0" err="1">
                <a:cs typeface="Calibri" panose="020F0502020204030204" pitchFamily="34" charset="0"/>
              </a:rPr>
              <a:t>FreeStyle</a:t>
            </a:r>
            <a:r>
              <a:rPr lang="de-DE" sz="1100" dirty="0">
                <a:cs typeface="Calibri" panose="020F0502020204030204" pitchFamily="34" charset="0"/>
              </a:rPr>
              <a:t> Libre Sensoren als auch die </a:t>
            </a:r>
            <a:r>
              <a:rPr lang="de-DE" sz="1100" dirty="0" err="1">
                <a:cs typeface="Calibri" panose="020F0502020204030204" pitchFamily="34" charset="0"/>
              </a:rPr>
              <a:t>FreeStyle</a:t>
            </a:r>
            <a:r>
              <a:rPr lang="de-DE" sz="1100" dirty="0">
                <a:cs typeface="Calibri" panose="020F0502020204030204" pitchFamily="34" charset="0"/>
              </a:rPr>
              <a:t> Libre 3 App erfassen Ihren Standort nicht.</a:t>
            </a:r>
          </a:p>
        </p:txBody>
      </p:sp>
    </p:spTree>
    <p:extLst>
      <p:ext uri="{BB962C8B-B14F-4D97-AF65-F5344CB8AC3E}">
        <p14:creationId xmlns:p14="http://schemas.microsoft.com/office/powerpoint/2010/main" val="2587242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Alarme</a:t>
            </a:r>
            <a:r>
              <a:rPr lang="de-DE" baseline="30000" dirty="0"/>
              <a:t>1</a:t>
            </a:r>
            <a:r>
              <a:rPr lang="de-DE" dirty="0"/>
              <a:t> bei </a:t>
            </a:r>
            <a:r>
              <a:rPr lang="de-DE" dirty="0" err="1"/>
              <a:t>FreeStyle</a:t>
            </a:r>
            <a:r>
              <a:rPr lang="de-DE" dirty="0"/>
              <a:t> Libre Messsystemen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38</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So richten Sie Alarme auf Ihrem Smartphone</a:t>
            </a:r>
            <a:r>
              <a:rPr lang="de-DE" baseline="30000" dirty="0"/>
              <a:t>2</a:t>
            </a:r>
            <a:r>
              <a:rPr lang="de-DE" dirty="0"/>
              <a:t> ein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Alarme sind standardgemäß ausgeschaltet und müssen eingeschaltet werden. </a:t>
            </a:r>
            <a:r>
              <a:rPr lang="en-US" b="1" dirty="0"/>
              <a:t>2.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3. </a:t>
            </a:r>
            <a:r>
              <a:rPr lang="de-DE" dirty="0"/>
              <a:t>Der Alarm bei Signalverlust wird automatisch aktiviert, sobald ein Glukose-Alarm zum ersten Mal eingeschaltet wird. Der Alarm bei Signalverlust kann jederzeit aus- und wieder eingeschaltet werden.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2" name="Grafik 11">
            <a:extLst>
              <a:ext uri="{FF2B5EF4-FFF2-40B4-BE49-F238E27FC236}">
                <a16:creationId xmlns:a16="http://schemas.microsoft.com/office/drawing/2014/main" id="{1149FC13-5B33-824C-FD15-072B18E973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998"/>
          <a:stretch/>
        </p:blipFill>
        <p:spPr>
          <a:xfrm>
            <a:off x="502921" y="1033334"/>
            <a:ext cx="1157759" cy="2201385"/>
          </a:xfrm>
          <a:prstGeom prst="rect">
            <a:avLst/>
          </a:prstGeom>
        </p:spPr>
      </p:pic>
      <p:pic>
        <p:nvPicPr>
          <p:cNvPr id="13" name="Grafik 12">
            <a:extLst>
              <a:ext uri="{FF2B5EF4-FFF2-40B4-BE49-F238E27FC236}">
                <a16:creationId xmlns:a16="http://schemas.microsoft.com/office/drawing/2014/main" id="{2F347A30-4C38-D440-D3AF-7C88E0A31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09" r="67706"/>
          <a:stretch/>
        </p:blipFill>
        <p:spPr>
          <a:xfrm>
            <a:off x="1967263" y="1033334"/>
            <a:ext cx="1040761" cy="2201385"/>
          </a:xfrm>
          <a:prstGeom prst="rect">
            <a:avLst/>
          </a:prstGeom>
        </p:spPr>
      </p:pic>
      <p:pic>
        <p:nvPicPr>
          <p:cNvPr id="15" name="Grafik 14">
            <a:extLst>
              <a:ext uri="{FF2B5EF4-FFF2-40B4-BE49-F238E27FC236}">
                <a16:creationId xmlns:a16="http://schemas.microsoft.com/office/drawing/2014/main" id="{E0F665DE-D396-AC45-91E3-FD3893469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752" r="51243"/>
          <a:stretch/>
        </p:blipFill>
        <p:spPr>
          <a:xfrm>
            <a:off x="3279014" y="1033334"/>
            <a:ext cx="1085659" cy="2201385"/>
          </a:xfrm>
          <a:prstGeom prst="rect">
            <a:avLst/>
          </a:prstGeom>
        </p:spPr>
      </p:pic>
      <p:pic>
        <p:nvPicPr>
          <p:cNvPr id="16" name="Grafik 15">
            <a:extLst>
              <a:ext uri="{FF2B5EF4-FFF2-40B4-BE49-F238E27FC236}">
                <a16:creationId xmlns:a16="http://schemas.microsoft.com/office/drawing/2014/main" id="{C2679E02-D15A-42D3-23C7-11ED992DA9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84" r="34384"/>
          <a:stretch/>
        </p:blipFill>
        <p:spPr>
          <a:xfrm>
            <a:off x="6281163" y="1033334"/>
            <a:ext cx="1087588" cy="2201385"/>
          </a:xfrm>
          <a:prstGeom prst="rect">
            <a:avLst/>
          </a:prstGeom>
        </p:spPr>
      </p:pic>
      <p:pic>
        <p:nvPicPr>
          <p:cNvPr id="17" name="Grafik 16">
            <a:extLst>
              <a:ext uri="{FF2B5EF4-FFF2-40B4-BE49-F238E27FC236}">
                <a16:creationId xmlns:a16="http://schemas.microsoft.com/office/drawing/2014/main" id="{4F0312A0-163A-3FBC-9D24-FF93B1AE2A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599" r="17032"/>
          <a:stretch/>
        </p:blipFill>
        <p:spPr>
          <a:xfrm>
            <a:off x="7676923" y="1033334"/>
            <a:ext cx="1111963" cy="2201385"/>
          </a:xfrm>
          <a:prstGeom prst="rect">
            <a:avLst/>
          </a:prstGeom>
        </p:spPr>
      </p:pic>
      <p:pic>
        <p:nvPicPr>
          <p:cNvPr id="18" name="Grafik 17">
            <a:extLst>
              <a:ext uri="{FF2B5EF4-FFF2-40B4-BE49-F238E27FC236}">
                <a16:creationId xmlns:a16="http://schemas.microsoft.com/office/drawing/2014/main" id="{B2383D79-0FE6-654A-9464-375E42324F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280"/>
          <a:stretch/>
        </p:blipFill>
        <p:spPr>
          <a:xfrm>
            <a:off x="4749665" y="1033334"/>
            <a:ext cx="1209756" cy="2201385"/>
          </a:xfrm>
          <a:prstGeom prst="rect">
            <a:avLst/>
          </a:prstGeom>
        </p:spPr>
      </p:pic>
      <p:sp>
        <p:nvSpPr>
          <p:cNvPr id="19" name="Textfeld 18">
            <a:extLst>
              <a:ext uri="{FF2B5EF4-FFF2-40B4-BE49-F238E27FC236}">
                <a16:creationId xmlns:a16="http://schemas.microsoft.com/office/drawing/2014/main" id="{F8732771-871B-AB58-CFD4-3662E6290B85}"/>
              </a:ext>
            </a:extLst>
          </p:cNvPr>
          <p:cNvSpPr txBox="1"/>
          <p:nvPr/>
        </p:nvSpPr>
        <p:spPr>
          <a:xfrm>
            <a:off x="482530" y="3168000"/>
            <a:ext cx="1237188" cy="553998"/>
          </a:xfrm>
          <a:prstGeom prst="rect">
            <a:avLst/>
          </a:prstGeom>
          <a:noFill/>
        </p:spPr>
        <p:txBody>
          <a:bodyPr wrap="square" lIns="0" tIns="0" rIns="0" bIns="0" rtlCol="0">
            <a:spAutoFit/>
          </a:bodyPr>
          <a:lstStyle/>
          <a:p>
            <a:r>
              <a:rPr lang="de-DE" sz="1200">
                <a:latin typeface="Georgia" panose="02040502050405020303" pitchFamily="18" charset="0"/>
              </a:rPr>
              <a:t>Tippen Sie im Menü auf den Punkt </a:t>
            </a:r>
            <a:r>
              <a:rPr lang="de-DE" sz="1200" b="1">
                <a:latin typeface="Georgia" panose="02040502050405020303" pitchFamily="18" charset="0"/>
              </a:rPr>
              <a:t>„Alarme“</a:t>
            </a:r>
            <a:r>
              <a:rPr lang="de-DE" sz="1200">
                <a:latin typeface="Georgia" panose="02040502050405020303" pitchFamily="18" charset="0"/>
              </a:rPr>
              <a:t>.</a:t>
            </a:r>
          </a:p>
        </p:txBody>
      </p:sp>
      <p:sp>
        <p:nvSpPr>
          <p:cNvPr id="20" name="Textfeld 19">
            <a:extLst>
              <a:ext uri="{FF2B5EF4-FFF2-40B4-BE49-F238E27FC236}">
                <a16:creationId xmlns:a16="http://schemas.microsoft.com/office/drawing/2014/main" id="{A198FA8C-4702-976B-1CD0-BAA5B96D74E3}"/>
              </a:ext>
            </a:extLst>
          </p:cNvPr>
          <p:cNvSpPr txBox="1"/>
          <p:nvPr/>
        </p:nvSpPr>
        <p:spPr>
          <a:xfrm>
            <a:off x="1931167" y="3168000"/>
            <a:ext cx="1237189" cy="553998"/>
          </a:xfrm>
          <a:prstGeom prst="rect">
            <a:avLst/>
          </a:prstGeom>
          <a:noFill/>
        </p:spPr>
        <p:txBody>
          <a:bodyPr wrap="square" lIns="0" tIns="0" rIns="0" bIns="0" rtlCol="0">
            <a:spAutoFit/>
          </a:bodyPr>
          <a:lstStyle/>
          <a:p>
            <a:r>
              <a:rPr lang="de-DE" sz="1200">
                <a:latin typeface="Georgia" panose="02040502050405020303" pitchFamily="18" charset="0"/>
              </a:rPr>
              <a:t>Wählen Sie den gewünschten </a:t>
            </a:r>
            <a:r>
              <a:rPr lang="de-DE" sz="1200" b="1">
                <a:latin typeface="Georgia" panose="02040502050405020303" pitchFamily="18" charset="0"/>
              </a:rPr>
              <a:t>Alarm</a:t>
            </a:r>
            <a:r>
              <a:rPr lang="de-DE" sz="1200">
                <a:latin typeface="Georgia" panose="02040502050405020303" pitchFamily="18" charset="0"/>
              </a:rPr>
              <a:t> aus.</a:t>
            </a:r>
            <a:endParaRPr lang="de-DE" sz="1200" b="1">
              <a:latin typeface="Georgia" panose="02040502050405020303" pitchFamily="18" charset="0"/>
            </a:endParaRPr>
          </a:p>
        </p:txBody>
      </p:sp>
      <p:sp>
        <p:nvSpPr>
          <p:cNvPr id="22" name="Textfeld 21">
            <a:extLst>
              <a:ext uri="{FF2B5EF4-FFF2-40B4-BE49-F238E27FC236}">
                <a16:creationId xmlns:a16="http://schemas.microsoft.com/office/drawing/2014/main" id="{412CA467-4C1F-ED76-4B38-C6EE6B5D88B1}"/>
              </a:ext>
            </a:extLst>
          </p:cNvPr>
          <p:cNvSpPr txBox="1"/>
          <p:nvPr/>
        </p:nvSpPr>
        <p:spPr>
          <a:xfrm>
            <a:off x="3337984" y="3168000"/>
            <a:ext cx="1197308" cy="1107996"/>
          </a:xfrm>
          <a:prstGeom prst="rect">
            <a:avLst/>
          </a:prstGeom>
          <a:noFill/>
        </p:spPr>
        <p:txBody>
          <a:bodyPr wrap="square" lIns="0" tIns="0" rIns="0" bIns="0" rtlCol="0">
            <a:spAutoFit/>
          </a:bodyPr>
          <a:lstStyle/>
          <a:p>
            <a:r>
              <a:rPr lang="de-DE" sz="1200">
                <a:latin typeface="Georgia" panose="02040502050405020303" pitchFamily="18" charset="0"/>
              </a:rPr>
              <a:t>Tippen Sie den Button an oder schieben Sie ihn nach rechts, um den Alarm </a:t>
            </a:r>
            <a:r>
              <a:rPr lang="de-DE" sz="1200" b="1">
                <a:latin typeface="Georgia" panose="02040502050405020303" pitchFamily="18" charset="0"/>
              </a:rPr>
              <a:t>einzuschalten.</a:t>
            </a:r>
          </a:p>
        </p:txBody>
      </p:sp>
      <p:sp>
        <p:nvSpPr>
          <p:cNvPr id="23" name="Textfeld 22">
            <a:extLst>
              <a:ext uri="{FF2B5EF4-FFF2-40B4-BE49-F238E27FC236}">
                <a16:creationId xmlns:a16="http://schemas.microsoft.com/office/drawing/2014/main" id="{104F946C-9B7B-341E-00C1-0626028EE63A}"/>
              </a:ext>
            </a:extLst>
          </p:cNvPr>
          <p:cNvSpPr txBox="1"/>
          <p:nvPr/>
        </p:nvSpPr>
        <p:spPr>
          <a:xfrm>
            <a:off x="6371877" y="3168000"/>
            <a:ext cx="1318616" cy="923330"/>
          </a:xfrm>
          <a:prstGeom prst="rect">
            <a:avLst/>
          </a:prstGeom>
          <a:noFill/>
        </p:spPr>
        <p:txBody>
          <a:bodyPr wrap="square" lIns="0" tIns="0" rIns="0" bIns="0" rtlCol="0">
            <a:spAutoFit/>
          </a:bodyPr>
          <a:lstStyle/>
          <a:p>
            <a:r>
              <a:rPr lang="de-DE" sz="1200">
                <a:latin typeface="Georgia" panose="02040502050405020303" pitchFamily="18" charset="0"/>
              </a:rPr>
              <a:t>Anschließend können Sie ihren persönlichen </a:t>
            </a:r>
            <a:r>
              <a:rPr lang="de-DE" sz="1200" b="1">
                <a:latin typeface="Georgia" panose="02040502050405020303" pitchFamily="18" charset="0"/>
              </a:rPr>
              <a:t>Alarmgrenzwert</a:t>
            </a:r>
            <a:r>
              <a:rPr lang="de-DE" sz="1200">
                <a:latin typeface="Georgia" panose="02040502050405020303" pitchFamily="18" charset="0"/>
              </a:rPr>
              <a:t> einstellen.</a:t>
            </a:r>
            <a:endParaRPr lang="de-DE" sz="1200" b="1">
              <a:latin typeface="Georgia" panose="02040502050405020303" pitchFamily="18" charset="0"/>
            </a:endParaRPr>
          </a:p>
        </p:txBody>
      </p:sp>
      <p:sp>
        <p:nvSpPr>
          <p:cNvPr id="24" name="Textfeld 23">
            <a:extLst>
              <a:ext uri="{FF2B5EF4-FFF2-40B4-BE49-F238E27FC236}">
                <a16:creationId xmlns:a16="http://schemas.microsoft.com/office/drawing/2014/main" id="{728D3DFE-AB67-08D9-B1E1-7A1986BEF36A}"/>
              </a:ext>
            </a:extLst>
          </p:cNvPr>
          <p:cNvSpPr txBox="1"/>
          <p:nvPr/>
        </p:nvSpPr>
        <p:spPr>
          <a:xfrm>
            <a:off x="4759674" y="3168000"/>
            <a:ext cx="1395070" cy="1292662"/>
          </a:xfrm>
          <a:prstGeom prst="rect">
            <a:avLst/>
          </a:prstGeom>
          <a:noFill/>
        </p:spPr>
        <p:txBody>
          <a:bodyPr wrap="square" lIns="0" tIns="0" rIns="0" bIns="0" rtlCol="0" anchor="t">
            <a:spAutoFit/>
          </a:bodyPr>
          <a:lstStyle/>
          <a:p>
            <a:r>
              <a:rPr lang="de-DE" sz="1200">
                <a:latin typeface="Georgia"/>
              </a:rPr>
              <a:t>Der Alarm für </a:t>
            </a:r>
            <a:r>
              <a:rPr lang="de-DE" sz="1200" b="1">
                <a:latin typeface="Georgia"/>
              </a:rPr>
              <a:t>„Signalverlust</a:t>
            </a:r>
            <a:r>
              <a:rPr lang="de-DE" sz="1200" baseline="30000">
                <a:latin typeface="Georgia"/>
              </a:rPr>
              <a:t>3</a:t>
            </a:r>
            <a:r>
              <a:rPr lang="de-DE" sz="1200" b="1">
                <a:latin typeface="Georgia"/>
              </a:rPr>
              <a:t>“</a:t>
            </a:r>
            <a:r>
              <a:rPr lang="de-DE" sz="1200">
                <a:latin typeface="Georgia"/>
              </a:rPr>
              <a:t> informiert Sie </a:t>
            </a:r>
            <a:r>
              <a:rPr lang="de-DE" sz="1200" b="1">
                <a:latin typeface="Georgia"/>
              </a:rPr>
              <a:t>automatisch</a:t>
            </a:r>
            <a:r>
              <a:rPr lang="de-DE" sz="1200">
                <a:latin typeface="Georgia"/>
              </a:rPr>
              <a:t> bei Verbindungsverlust, wenn der Alarm aktiviert ist.</a:t>
            </a:r>
          </a:p>
        </p:txBody>
      </p:sp>
      <p:sp>
        <p:nvSpPr>
          <p:cNvPr id="25" name="object 118">
            <a:extLst>
              <a:ext uri="{FF2B5EF4-FFF2-40B4-BE49-F238E27FC236}">
                <a16:creationId xmlns:a16="http://schemas.microsoft.com/office/drawing/2014/main" id="{2F5F1B8D-BF09-484D-CE24-923484C1020A}"/>
              </a:ext>
            </a:extLst>
          </p:cNvPr>
          <p:cNvSpPr/>
          <p:nvPr/>
        </p:nvSpPr>
        <p:spPr>
          <a:xfrm>
            <a:off x="3122038"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6" name="object 118">
            <a:extLst>
              <a:ext uri="{FF2B5EF4-FFF2-40B4-BE49-F238E27FC236}">
                <a16:creationId xmlns:a16="http://schemas.microsoft.com/office/drawing/2014/main" id="{3A311BB1-BAD1-E290-B313-C64C21CD45AD}"/>
              </a:ext>
            </a:extLst>
          </p:cNvPr>
          <p:cNvSpPr/>
          <p:nvPr/>
        </p:nvSpPr>
        <p:spPr>
          <a:xfrm>
            <a:off x="1794648"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7" name="object 118">
            <a:extLst>
              <a:ext uri="{FF2B5EF4-FFF2-40B4-BE49-F238E27FC236}">
                <a16:creationId xmlns:a16="http://schemas.microsoft.com/office/drawing/2014/main" id="{4E5C395D-2B5E-29E1-EEF7-24757B8F3C8E}"/>
              </a:ext>
            </a:extLst>
          </p:cNvPr>
          <p:cNvSpPr/>
          <p:nvPr/>
        </p:nvSpPr>
        <p:spPr>
          <a:xfrm>
            <a:off x="6060740"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8" name="object 118">
            <a:extLst>
              <a:ext uri="{FF2B5EF4-FFF2-40B4-BE49-F238E27FC236}">
                <a16:creationId xmlns:a16="http://schemas.microsoft.com/office/drawing/2014/main" id="{A7E2112F-D0B6-9FBC-FA74-A9B1033D15D6}"/>
              </a:ext>
            </a:extLst>
          </p:cNvPr>
          <p:cNvSpPr/>
          <p:nvPr/>
        </p:nvSpPr>
        <p:spPr>
          <a:xfrm>
            <a:off x="4547120"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9" name="object 118">
            <a:extLst>
              <a:ext uri="{FF2B5EF4-FFF2-40B4-BE49-F238E27FC236}">
                <a16:creationId xmlns:a16="http://schemas.microsoft.com/office/drawing/2014/main" id="{1FFC4E93-284A-6CA4-0CE5-FDA810ADC3D2}"/>
              </a:ext>
            </a:extLst>
          </p:cNvPr>
          <p:cNvSpPr/>
          <p:nvPr/>
        </p:nvSpPr>
        <p:spPr>
          <a:xfrm>
            <a:off x="7507171"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30" name="Textfeld 29">
            <a:extLst>
              <a:ext uri="{FF2B5EF4-FFF2-40B4-BE49-F238E27FC236}">
                <a16:creationId xmlns:a16="http://schemas.microsoft.com/office/drawing/2014/main" id="{E3FCDAE2-A910-9741-0B5F-6DFDFB8873DF}"/>
              </a:ext>
            </a:extLst>
          </p:cNvPr>
          <p:cNvSpPr txBox="1"/>
          <p:nvPr/>
        </p:nvSpPr>
        <p:spPr>
          <a:xfrm>
            <a:off x="7780241" y="3168000"/>
            <a:ext cx="903714" cy="923330"/>
          </a:xfrm>
          <a:prstGeom prst="rect">
            <a:avLst/>
          </a:prstGeom>
          <a:noFill/>
        </p:spPr>
        <p:txBody>
          <a:bodyPr wrap="square" lIns="0" tIns="0" rIns="0" bIns="0" rtlCol="0">
            <a:spAutoFit/>
          </a:bodyPr>
          <a:lstStyle/>
          <a:p>
            <a:r>
              <a:rPr lang="de-DE" sz="1200">
                <a:latin typeface="Georgia" panose="02040502050405020303" pitchFamily="18" charset="0"/>
              </a:rPr>
              <a:t>Verfahren Sie so auch mit dem </a:t>
            </a:r>
            <a:r>
              <a:rPr lang="de-DE" sz="1200" b="1">
                <a:latin typeface="Georgia" panose="02040502050405020303" pitchFamily="18" charset="0"/>
              </a:rPr>
              <a:t>zweiten Alarm.</a:t>
            </a:r>
          </a:p>
        </p:txBody>
      </p:sp>
      <p:sp>
        <p:nvSpPr>
          <p:cNvPr id="31" name="object 53">
            <a:extLst>
              <a:ext uri="{FF2B5EF4-FFF2-40B4-BE49-F238E27FC236}">
                <a16:creationId xmlns:a16="http://schemas.microsoft.com/office/drawing/2014/main" id="{B0A200FD-8CC8-5BDB-1BFC-25AB51C7AEA5}"/>
              </a:ext>
            </a:extLst>
          </p:cNvPr>
          <p:cNvSpPr/>
          <p:nvPr/>
        </p:nvSpPr>
        <p:spPr>
          <a:xfrm>
            <a:off x="1772163" y="3168000"/>
            <a:ext cx="0" cy="238722"/>
          </a:xfrm>
          <a:custGeom>
            <a:avLst/>
            <a:gdLst/>
            <a:ahLst/>
            <a:cxnLst/>
            <a:rect l="l" t="t" r="r" b="b"/>
            <a:pathLst>
              <a:path h="252095">
                <a:moveTo>
                  <a:pt x="0" y="0"/>
                </a:moveTo>
                <a:lnTo>
                  <a:pt x="0" y="252006"/>
                </a:lnTo>
              </a:path>
            </a:pathLst>
          </a:custGeom>
          <a:ln w="25400">
            <a:solidFill>
              <a:srgbClr val="001489"/>
            </a:solidFill>
            <a:prstDash val="lgDash"/>
          </a:ln>
        </p:spPr>
        <p:txBody>
          <a:bodyPr wrap="square" lIns="0" tIns="0" rIns="0" bIns="0" rtlCol="0"/>
          <a:lstStyle/>
          <a:p>
            <a:endParaRPr sz="685"/>
          </a:p>
        </p:txBody>
      </p:sp>
      <p:sp>
        <p:nvSpPr>
          <p:cNvPr id="32" name="Oval 102">
            <a:extLst>
              <a:ext uri="{FF2B5EF4-FFF2-40B4-BE49-F238E27FC236}">
                <a16:creationId xmlns:a16="http://schemas.microsoft.com/office/drawing/2014/main" id="{B18653AE-3704-F771-5C92-F1484AB480A2}"/>
              </a:ext>
            </a:extLst>
          </p:cNvPr>
          <p:cNvSpPr/>
          <p:nvPr/>
        </p:nvSpPr>
        <p:spPr>
          <a:xfrm>
            <a:off x="4717361"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33" name="Oval 102">
            <a:extLst>
              <a:ext uri="{FF2B5EF4-FFF2-40B4-BE49-F238E27FC236}">
                <a16:creationId xmlns:a16="http://schemas.microsoft.com/office/drawing/2014/main" id="{05295FA4-C66E-A482-3A6E-29C7D7A691EC}"/>
              </a:ext>
            </a:extLst>
          </p:cNvPr>
          <p:cNvSpPr/>
          <p:nvPr/>
        </p:nvSpPr>
        <p:spPr>
          <a:xfrm>
            <a:off x="3241081"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34" name="Oval 102">
            <a:extLst>
              <a:ext uri="{FF2B5EF4-FFF2-40B4-BE49-F238E27FC236}">
                <a16:creationId xmlns:a16="http://schemas.microsoft.com/office/drawing/2014/main" id="{D9CD69F7-BCD6-FC7A-8214-922B515235B0}"/>
              </a:ext>
            </a:extLst>
          </p:cNvPr>
          <p:cNvSpPr/>
          <p:nvPr/>
        </p:nvSpPr>
        <p:spPr>
          <a:xfrm>
            <a:off x="506269"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35" name="Oval 102">
            <a:extLst>
              <a:ext uri="{FF2B5EF4-FFF2-40B4-BE49-F238E27FC236}">
                <a16:creationId xmlns:a16="http://schemas.microsoft.com/office/drawing/2014/main" id="{BBC7D517-61F7-16F2-E78B-3E716FF555BE}"/>
              </a:ext>
            </a:extLst>
          </p:cNvPr>
          <p:cNvSpPr/>
          <p:nvPr/>
        </p:nvSpPr>
        <p:spPr>
          <a:xfrm>
            <a:off x="1866394"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36" name="Oval 102">
            <a:extLst>
              <a:ext uri="{FF2B5EF4-FFF2-40B4-BE49-F238E27FC236}">
                <a16:creationId xmlns:a16="http://schemas.microsoft.com/office/drawing/2014/main" id="{05A6888C-8312-52BE-B3FE-525934F9C7E8}"/>
              </a:ext>
            </a:extLst>
          </p:cNvPr>
          <p:cNvSpPr/>
          <p:nvPr/>
        </p:nvSpPr>
        <p:spPr>
          <a:xfrm>
            <a:off x="7583748"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6</a:t>
            </a:r>
          </a:p>
        </p:txBody>
      </p:sp>
      <p:sp>
        <p:nvSpPr>
          <p:cNvPr id="37" name="Oval 102">
            <a:extLst>
              <a:ext uri="{FF2B5EF4-FFF2-40B4-BE49-F238E27FC236}">
                <a16:creationId xmlns:a16="http://schemas.microsoft.com/office/drawing/2014/main" id="{88D09D58-5106-0301-63F9-989D671C4E1B}"/>
              </a:ext>
            </a:extLst>
          </p:cNvPr>
          <p:cNvSpPr/>
          <p:nvPr/>
        </p:nvSpPr>
        <p:spPr>
          <a:xfrm>
            <a:off x="6216355"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5</a:t>
            </a:r>
          </a:p>
        </p:txBody>
      </p:sp>
      <p:sp>
        <p:nvSpPr>
          <p:cNvPr id="38" name="object 53">
            <a:extLst>
              <a:ext uri="{FF2B5EF4-FFF2-40B4-BE49-F238E27FC236}">
                <a16:creationId xmlns:a16="http://schemas.microsoft.com/office/drawing/2014/main" id="{6B621857-28C8-F8E6-2AD0-0A768FD71008}"/>
              </a:ext>
            </a:extLst>
          </p:cNvPr>
          <p:cNvSpPr/>
          <p:nvPr/>
        </p:nvSpPr>
        <p:spPr>
          <a:xfrm>
            <a:off x="3162476"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39" name="object 53">
            <a:extLst>
              <a:ext uri="{FF2B5EF4-FFF2-40B4-BE49-F238E27FC236}">
                <a16:creationId xmlns:a16="http://schemas.microsoft.com/office/drawing/2014/main" id="{4A2E7A73-6B2F-BE6E-5CC2-89B7A6DE7F9F}"/>
              </a:ext>
            </a:extLst>
          </p:cNvPr>
          <p:cNvSpPr/>
          <p:nvPr/>
        </p:nvSpPr>
        <p:spPr>
          <a:xfrm>
            <a:off x="4591810"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40" name="object 53">
            <a:extLst>
              <a:ext uri="{FF2B5EF4-FFF2-40B4-BE49-F238E27FC236}">
                <a16:creationId xmlns:a16="http://schemas.microsoft.com/office/drawing/2014/main" id="{F772C202-5383-877A-E908-07BF797C3868}"/>
              </a:ext>
            </a:extLst>
          </p:cNvPr>
          <p:cNvSpPr/>
          <p:nvPr/>
        </p:nvSpPr>
        <p:spPr>
          <a:xfrm>
            <a:off x="6146148"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41" name="object 53">
            <a:extLst>
              <a:ext uri="{FF2B5EF4-FFF2-40B4-BE49-F238E27FC236}">
                <a16:creationId xmlns:a16="http://schemas.microsoft.com/office/drawing/2014/main" id="{3E703F42-987E-C9F5-AAE8-D0D733F720A8}"/>
              </a:ext>
            </a:extLst>
          </p:cNvPr>
          <p:cNvSpPr/>
          <p:nvPr/>
        </p:nvSpPr>
        <p:spPr>
          <a:xfrm>
            <a:off x="7646325"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42" name="Abgerundetes Rechteck 3">
            <a:extLst>
              <a:ext uri="{FF2B5EF4-FFF2-40B4-BE49-F238E27FC236}">
                <a16:creationId xmlns:a16="http://schemas.microsoft.com/office/drawing/2014/main" id="{B717CCD4-0F1D-946D-3C20-352426DC7E0E}"/>
              </a:ext>
            </a:extLst>
          </p:cNvPr>
          <p:cNvSpPr/>
          <p:nvPr/>
        </p:nvSpPr>
        <p:spPr>
          <a:xfrm>
            <a:off x="502920" y="4006228"/>
            <a:ext cx="1770399" cy="261610"/>
          </a:xfrm>
          <a:prstGeom prst="roundRect">
            <a:avLst>
              <a:gd name="adj" fmla="val 0"/>
            </a:avLst>
          </a:prstGeom>
          <a:ln w="9525">
            <a:solidFill>
              <a:srgbClr val="001489"/>
            </a:solidFill>
          </a:ln>
        </p:spPr>
        <p:txBody>
          <a:bodyPr wrap="square">
            <a:spAutoFit/>
          </a:bodyPr>
          <a:lstStyle/>
          <a:p>
            <a:r>
              <a:rPr lang="de-DE" sz="1100" dirty="0">
                <a:cs typeface="Arial"/>
              </a:rPr>
              <a:t>Für iOS und Android gleich.</a:t>
            </a:r>
            <a:endParaRPr lang="de-DE" sz="1100" dirty="0"/>
          </a:p>
        </p:txBody>
      </p:sp>
    </p:spTree>
    <p:extLst>
      <p:ext uri="{BB962C8B-B14F-4D97-AF65-F5344CB8AC3E}">
        <p14:creationId xmlns:p14="http://schemas.microsoft.com/office/powerpoint/2010/main" val="608666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Alarme</a:t>
            </a:r>
            <a:r>
              <a:rPr lang="de-DE" baseline="30000" dirty="0"/>
              <a:t>1</a:t>
            </a:r>
            <a:r>
              <a:rPr lang="de-DE" dirty="0"/>
              <a:t> bei </a:t>
            </a:r>
            <a:r>
              <a:rPr lang="de-DE" dirty="0" err="1"/>
              <a:t>FreeStyle</a:t>
            </a:r>
            <a:r>
              <a:rPr lang="de-DE" dirty="0"/>
              <a:t> Libre Messsystemen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39</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So richten Sie Alarme auf Ihrem Lesegerät</a:t>
            </a:r>
            <a:r>
              <a:rPr lang="de-DE" baseline="30000" dirty="0"/>
              <a:t>2</a:t>
            </a:r>
            <a:r>
              <a:rPr lang="de-DE" dirty="0"/>
              <a:t> ein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Alarme sind standardgemäß ausgeschaltet und müssen eingeschaltet werden.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a:t>
            </a:r>
            <a:r>
              <a:rPr lang="de-DE" b="1" dirty="0"/>
              <a:t> 3. </a:t>
            </a:r>
            <a:r>
              <a:rPr lang="de-DE" dirty="0"/>
              <a:t>Der Alarm bei Signalverlust wird automatisch aktiviert, sobald ein Glukose-Alarm zum ersten Mal eingeschaltet wird. Der Alarm bei Signalverlust kann jederzeit aus- und wieder eingeschaltet werden.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Textfeld 11">
            <a:extLst>
              <a:ext uri="{FF2B5EF4-FFF2-40B4-BE49-F238E27FC236}">
                <a16:creationId xmlns:a16="http://schemas.microsoft.com/office/drawing/2014/main" id="{D9B971AC-BA1B-2F14-7C23-2915DBD6E64C}"/>
              </a:ext>
            </a:extLst>
          </p:cNvPr>
          <p:cNvSpPr txBox="1"/>
          <p:nvPr/>
        </p:nvSpPr>
        <p:spPr>
          <a:xfrm>
            <a:off x="482529" y="3168000"/>
            <a:ext cx="1273033" cy="553998"/>
          </a:xfrm>
          <a:prstGeom prst="rect">
            <a:avLst/>
          </a:prstGeom>
          <a:noFill/>
        </p:spPr>
        <p:txBody>
          <a:bodyPr wrap="square" lIns="0" tIns="0" rIns="0" bIns="0" rtlCol="0">
            <a:spAutoFit/>
          </a:bodyPr>
          <a:lstStyle/>
          <a:p>
            <a:r>
              <a:rPr lang="de-DE" sz="1200" dirty="0">
                <a:latin typeface="Georgia" panose="02040502050405020303" pitchFamily="18" charset="0"/>
              </a:rPr>
              <a:t>Das</a:t>
            </a:r>
            <a:r>
              <a:rPr lang="de-DE" sz="1200" b="1" dirty="0">
                <a:latin typeface="Georgia" panose="02040502050405020303" pitchFamily="18" charset="0"/>
              </a:rPr>
              <a:t> Einstellungs-symbol </a:t>
            </a:r>
            <a:r>
              <a:rPr lang="de-DE" sz="1200" dirty="0">
                <a:latin typeface="Georgia" panose="02040502050405020303" pitchFamily="18" charset="0"/>
              </a:rPr>
              <a:t>antippen.</a:t>
            </a:r>
          </a:p>
        </p:txBody>
      </p:sp>
      <p:sp>
        <p:nvSpPr>
          <p:cNvPr id="13" name="Textfeld 12">
            <a:extLst>
              <a:ext uri="{FF2B5EF4-FFF2-40B4-BE49-F238E27FC236}">
                <a16:creationId xmlns:a16="http://schemas.microsoft.com/office/drawing/2014/main" id="{B1156248-87C0-2271-FC35-D043C6ACDCA0}"/>
              </a:ext>
            </a:extLst>
          </p:cNvPr>
          <p:cNvSpPr txBox="1"/>
          <p:nvPr/>
        </p:nvSpPr>
        <p:spPr>
          <a:xfrm>
            <a:off x="2000079" y="3168000"/>
            <a:ext cx="1136496" cy="553998"/>
          </a:xfrm>
          <a:prstGeom prst="rect">
            <a:avLst/>
          </a:prstGeom>
          <a:noFill/>
        </p:spPr>
        <p:txBody>
          <a:bodyPr wrap="square" lIns="0" tIns="0" rIns="0" bIns="0" rtlCol="0">
            <a:spAutoFit/>
          </a:bodyPr>
          <a:lstStyle/>
          <a:p>
            <a:r>
              <a:rPr lang="de-DE" sz="1200">
                <a:latin typeface="Georgia" panose="02040502050405020303" pitchFamily="18" charset="0"/>
              </a:rPr>
              <a:t>Die Schaltfläche </a:t>
            </a:r>
            <a:r>
              <a:rPr lang="de-DE" sz="1200" b="1">
                <a:latin typeface="Georgia" panose="02040502050405020303" pitchFamily="18" charset="0"/>
              </a:rPr>
              <a:t>„Alarme“ </a:t>
            </a:r>
            <a:r>
              <a:rPr lang="de-DE" sz="1200">
                <a:latin typeface="Georgia" panose="02040502050405020303" pitchFamily="18" charset="0"/>
              </a:rPr>
              <a:t>wählen.</a:t>
            </a:r>
            <a:endParaRPr lang="de-DE" sz="1200" b="1">
              <a:latin typeface="Georgia" panose="02040502050405020303" pitchFamily="18" charset="0"/>
            </a:endParaRPr>
          </a:p>
        </p:txBody>
      </p:sp>
      <p:sp>
        <p:nvSpPr>
          <p:cNvPr id="15" name="Textfeld 14">
            <a:extLst>
              <a:ext uri="{FF2B5EF4-FFF2-40B4-BE49-F238E27FC236}">
                <a16:creationId xmlns:a16="http://schemas.microsoft.com/office/drawing/2014/main" id="{2AACE442-B2A5-2661-B9E3-A81302D0A3AF}"/>
              </a:ext>
            </a:extLst>
          </p:cNvPr>
          <p:cNvSpPr txBox="1"/>
          <p:nvPr/>
        </p:nvSpPr>
        <p:spPr>
          <a:xfrm>
            <a:off x="3361140" y="3168000"/>
            <a:ext cx="1245244" cy="553998"/>
          </a:xfrm>
          <a:prstGeom prst="rect">
            <a:avLst/>
          </a:prstGeom>
          <a:noFill/>
        </p:spPr>
        <p:txBody>
          <a:bodyPr wrap="square" lIns="0" tIns="0" rIns="0" bIns="0" rtlCol="0">
            <a:spAutoFit/>
          </a:bodyPr>
          <a:lstStyle/>
          <a:p>
            <a:r>
              <a:rPr lang="de-DE" sz="1200">
                <a:latin typeface="Georgia" panose="02040502050405020303" pitchFamily="18" charset="0"/>
              </a:rPr>
              <a:t>Auf </a:t>
            </a:r>
            <a:r>
              <a:rPr lang="de-DE" sz="1200" b="1">
                <a:latin typeface="Georgia" panose="02040502050405020303" pitchFamily="18" charset="0"/>
              </a:rPr>
              <a:t>„Alarmeinst. ändern“ </a:t>
            </a:r>
            <a:r>
              <a:rPr lang="de-DE" sz="1200">
                <a:latin typeface="Georgia" panose="02040502050405020303" pitchFamily="18" charset="0"/>
              </a:rPr>
              <a:t>tippen.</a:t>
            </a:r>
            <a:endParaRPr lang="de-DE" sz="1200" b="1">
              <a:latin typeface="Georgia" panose="02040502050405020303" pitchFamily="18" charset="0"/>
            </a:endParaRPr>
          </a:p>
        </p:txBody>
      </p:sp>
      <p:sp>
        <p:nvSpPr>
          <p:cNvPr id="16" name="Textfeld 15">
            <a:extLst>
              <a:ext uri="{FF2B5EF4-FFF2-40B4-BE49-F238E27FC236}">
                <a16:creationId xmlns:a16="http://schemas.microsoft.com/office/drawing/2014/main" id="{859BD4FF-4721-6D2F-2E30-8425EAC22D5A}"/>
              </a:ext>
            </a:extLst>
          </p:cNvPr>
          <p:cNvSpPr txBox="1"/>
          <p:nvPr/>
        </p:nvSpPr>
        <p:spPr>
          <a:xfrm>
            <a:off x="6957908" y="3168000"/>
            <a:ext cx="1899490" cy="1292662"/>
          </a:xfrm>
          <a:prstGeom prst="rect">
            <a:avLst/>
          </a:prstGeom>
          <a:noFill/>
        </p:spPr>
        <p:txBody>
          <a:bodyPr wrap="square" lIns="0" tIns="0" rIns="0" bIns="0" rtlCol="0">
            <a:spAutoFit/>
          </a:bodyPr>
          <a:lstStyle/>
          <a:p>
            <a:r>
              <a:rPr lang="de-DE" sz="1200">
                <a:latin typeface="Georgia" panose="02040502050405020303" pitchFamily="18" charset="0"/>
              </a:rPr>
              <a:t>Den Button antippen </a:t>
            </a:r>
            <a:br>
              <a:rPr lang="de-DE" sz="1200">
                <a:latin typeface="Georgia" panose="02040502050405020303" pitchFamily="18" charset="0"/>
              </a:rPr>
            </a:br>
            <a:r>
              <a:rPr lang="de-DE" sz="1200">
                <a:latin typeface="Georgia" panose="02040502050405020303" pitchFamily="18" charset="0"/>
              </a:rPr>
              <a:t>oder nach links schieben, </a:t>
            </a:r>
            <a:br>
              <a:rPr lang="de-DE" sz="1200">
                <a:latin typeface="Georgia" panose="02040502050405020303" pitchFamily="18" charset="0"/>
              </a:rPr>
            </a:br>
            <a:r>
              <a:rPr lang="de-DE" sz="1200">
                <a:latin typeface="Georgia" panose="02040502050405020303" pitchFamily="18" charset="0"/>
              </a:rPr>
              <a:t>um den Alarm </a:t>
            </a:r>
            <a:r>
              <a:rPr lang="de-DE" sz="1200" err="1">
                <a:latin typeface="Georgia" panose="02040502050405020303" pitchFamily="18" charset="0"/>
              </a:rPr>
              <a:t>anzu</a:t>
            </a:r>
            <a:r>
              <a:rPr lang="de-DE" sz="1200">
                <a:latin typeface="Georgia" panose="02040502050405020303" pitchFamily="18" charset="0"/>
              </a:rPr>
              <a:t>-schalten. Den Wert für </a:t>
            </a:r>
            <a:br>
              <a:rPr lang="de-DE" sz="1200">
                <a:latin typeface="Georgia" panose="02040502050405020303" pitchFamily="18" charset="0"/>
              </a:rPr>
            </a:br>
            <a:r>
              <a:rPr lang="de-DE" sz="1200">
                <a:latin typeface="Georgia" panose="02040502050405020303" pitchFamily="18" charset="0"/>
              </a:rPr>
              <a:t>den Alarm mit den Pfeil-tasten einstellen und auf „</a:t>
            </a:r>
            <a:r>
              <a:rPr lang="de-DE" sz="1200" b="1">
                <a:latin typeface="Georgia" panose="02040502050405020303" pitchFamily="18" charset="0"/>
              </a:rPr>
              <a:t>Fertig</a:t>
            </a:r>
            <a:r>
              <a:rPr lang="de-DE" sz="1200">
                <a:latin typeface="Georgia" panose="02040502050405020303" pitchFamily="18" charset="0"/>
              </a:rPr>
              <a:t>“ tippen.</a:t>
            </a:r>
            <a:endParaRPr lang="de-DE" sz="1200" b="1">
              <a:latin typeface="Georgia" panose="02040502050405020303" pitchFamily="18" charset="0"/>
            </a:endParaRPr>
          </a:p>
        </p:txBody>
      </p:sp>
      <p:sp>
        <p:nvSpPr>
          <p:cNvPr id="17" name="Textfeld 16">
            <a:extLst>
              <a:ext uri="{FF2B5EF4-FFF2-40B4-BE49-F238E27FC236}">
                <a16:creationId xmlns:a16="http://schemas.microsoft.com/office/drawing/2014/main" id="{04E1212C-DC5F-6D2D-3192-6E9ABD1A080F}"/>
              </a:ext>
            </a:extLst>
          </p:cNvPr>
          <p:cNvSpPr txBox="1"/>
          <p:nvPr/>
        </p:nvSpPr>
        <p:spPr>
          <a:xfrm>
            <a:off x="4917424" y="3168000"/>
            <a:ext cx="1795240" cy="1292662"/>
          </a:xfrm>
          <a:prstGeom prst="rect">
            <a:avLst/>
          </a:prstGeom>
          <a:noFill/>
        </p:spPr>
        <p:txBody>
          <a:bodyPr wrap="square" lIns="0" tIns="0" rIns="0" bIns="0" rtlCol="0" anchor="t">
            <a:spAutoFit/>
          </a:bodyPr>
          <a:lstStyle/>
          <a:p>
            <a:r>
              <a:rPr lang="de-DE" sz="1200" dirty="0">
                <a:latin typeface="Georgia"/>
              </a:rPr>
              <a:t>Den </a:t>
            </a:r>
            <a:r>
              <a:rPr lang="de-DE" sz="1200" b="1" dirty="0">
                <a:latin typeface="Georgia"/>
              </a:rPr>
              <a:t>gewünschten Alarm auswählen.</a:t>
            </a:r>
          </a:p>
          <a:p>
            <a:r>
              <a:rPr lang="de-DE" sz="1200" dirty="0">
                <a:latin typeface="Georgia"/>
              </a:rPr>
              <a:t>Der Alarm für Signal-verlust</a:t>
            </a:r>
            <a:r>
              <a:rPr lang="de-DE" sz="1200" baseline="30000" dirty="0">
                <a:latin typeface="Georgia"/>
              </a:rPr>
              <a:t>3 </a:t>
            </a:r>
            <a:r>
              <a:rPr lang="de-DE" sz="1200" dirty="0">
                <a:latin typeface="Georgia"/>
              </a:rPr>
              <a:t>wird </a:t>
            </a:r>
            <a:r>
              <a:rPr lang="de-DE" sz="1200" b="1" dirty="0">
                <a:latin typeface="Georgia"/>
              </a:rPr>
              <a:t>auto-</a:t>
            </a:r>
            <a:r>
              <a:rPr lang="de-DE" sz="1200" b="1" dirty="0" err="1">
                <a:latin typeface="Georgia"/>
              </a:rPr>
              <a:t>matisch</a:t>
            </a:r>
            <a:r>
              <a:rPr lang="de-DE" sz="1200" dirty="0">
                <a:latin typeface="Georgia"/>
              </a:rPr>
              <a:t> eingeschaltet, sobald Sie einen Alarm zum ersten Mal aktivieren.</a:t>
            </a:r>
            <a:endParaRPr lang="de-DE" sz="1200" baseline="30000" dirty="0">
              <a:latin typeface="Georgia"/>
            </a:endParaRPr>
          </a:p>
        </p:txBody>
      </p:sp>
      <p:sp>
        <p:nvSpPr>
          <p:cNvPr id="18" name="object 118">
            <a:extLst>
              <a:ext uri="{FF2B5EF4-FFF2-40B4-BE49-F238E27FC236}">
                <a16:creationId xmlns:a16="http://schemas.microsoft.com/office/drawing/2014/main" id="{C941489A-0918-BCAA-1B7D-E37B1E603A0B}"/>
              </a:ext>
            </a:extLst>
          </p:cNvPr>
          <p:cNvSpPr/>
          <p:nvPr/>
        </p:nvSpPr>
        <p:spPr>
          <a:xfrm>
            <a:off x="3205939"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19" name="object 118">
            <a:extLst>
              <a:ext uri="{FF2B5EF4-FFF2-40B4-BE49-F238E27FC236}">
                <a16:creationId xmlns:a16="http://schemas.microsoft.com/office/drawing/2014/main" id="{F037EDED-1E11-0C4B-8258-89301FAD49FB}"/>
              </a:ext>
            </a:extLst>
          </p:cNvPr>
          <p:cNvSpPr/>
          <p:nvPr/>
        </p:nvSpPr>
        <p:spPr>
          <a:xfrm>
            <a:off x="1794648"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0" name="object 118">
            <a:extLst>
              <a:ext uri="{FF2B5EF4-FFF2-40B4-BE49-F238E27FC236}">
                <a16:creationId xmlns:a16="http://schemas.microsoft.com/office/drawing/2014/main" id="{2FF13361-6ED1-C308-C1A3-A6EB0B7569C1}"/>
              </a:ext>
            </a:extLst>
          </p:cNvPr>
          <p:cNvSpPr/>
          <p:nvPr/>
        </p:nvSpPr>
        <p:spPr>
          <a:xfrm>
            <a:off x="6573507"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2" name="object 118">
            <a:extLst>
              <a:ext uri="{FF2B5EF4-FFF2-40B4-BE49-F238E27FC236}">
                <a16:creationId xmlns:a16="http://schemas.microsoft.com/office/drawing/2014/main" id="{1EEC997A-DEC9-A6A2-FA0D-BF82EA43968C}"/>
              </a:ext>
            </a:extLst>
          </p:cNvPr>
          <p:cNvSpPr/>
          <p:nvPr/>
        </p:nvSpPr>
        <p:spPr>
          <a:xfrm>
            <a:off x="4735951" y="1972521"/>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23" name="Oval 102">
            <a:extLst>
              <a:ext uri="{FF2B5EF4-FFF2-40B4-BE49-F238E27FC236}">
                <a16:creationId xmlns:a16="http://schemas.microsoft.com/office/drawing/2014/main" id="{33FBB7A0-3D8B-65DA-9274-DF7EF700CCBC}"/>
              </a:ext>
            </a:extLst>
          </p:cNvPr>
          <p:cNvSpPr/>
          <p:nvPr/>
        </p:nvSpPr>
        <p:spPr>
          <a:xfrm>
            <a:off x="4829786"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24" name="Oval 102">
            <a:extLst>
              <a:ext uri="{FF2B5EF4-FFF2-40B4-BE49-F238E27FC236}">
                <a16:creationId xmlns:a16="http://schemas.microsoft.com/office/drawing/2014/main" id="{D9DB9E99-E7EA-C42E-5D6D-DC7E2A955022}"/>
              </a:ext>
            </a:extLst>
          </p:cNvPr>
          <p:cNvSpPr/>
          <p:nvPr/>
        </p:nvSpPr>
        <p:spPr>
          <a:xfrm>
            <a:off x="3301041"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5" name="Oval 102">
            <a:extLst>
              <a:ext uri="{FF2B5EF4-FFF2-40B4-BE49-F238E27FC236}">
                <a16:creationId xmlns:a16="http://schemas.microsoft.com/office/drawing/2014/main" id="{25E0666A-D51C-4953-ADAB-1B0A652D3F11}"/>
              </a:ext>
            </a:extLst>
          </p:cNvPr>
          <p:cNvSpPr/>
          <p:nvPr/>
        </p:nvSpPr>
        <p:spPr>
          <a:xfrm>
            <a:off x="506269"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1</a:t>
            </a:r>
          </a:p>
        </p:txBody>
      </p:sp>
      <p:sp>
        <p:nvSpPr>
          <p:cNvPr id="26" name="Oval 102">
            <a:extLst>
              <a:ext uri="{FF2B5EF4-FFF2-40B4-BE49-F238E27FC236}">
                <a16:creationId xmlns:a16="http://schemas.microsoft.com/office/drawing/2014/main" id="{499E2DDC-4D1F-FAAD-512B-D2E35A207EE3}"/>
              </a:ext>
            </a:extLst>
          </p:cNvPr>
          <p:cNvSpPr/>
          <p:nvPr/>
        </p:nvSpPr>
        <p:spPr>
          <a:xfrm>
            <a:off x="1858899"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27" name="Oval 102">
            <a:extLst>
              <a:ext uri="{FF2B5EF4-FFF2-40B4-BE49-F238E27FC236}">
                <a16:creationId xmlns:a16="http://schemas.microsoft.com/office/drawing/2014/main" id="{0C42175D-FA87-62EA-6B14-0F5F6A99106A}"/>
              </a:ext>
            </a:extLst>
          </p:cNvPr>
          <p:cNvSpPr/>
          <p:nvPr/>
        </p:nvSpPr>
        <p:spPr>
          <a:xfrm>
            <a:off x="6725243" y="1183839"/>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5</a:t>
            </a:r>
          </a:p>
        </p:txBody>
      </p:sp>
      <p:pic>
        <p:nvPicPr>
          <p:cNvPr id="28" name="Grafik 27">
            <a:extLst>
              <a:ext uri="{FF2B5EF4-FFF2-40B4-BE49-F238E27FC236}">
                <a16:creationId xmlns:a16="http://schemas.microsoft.com/office/drawing/2014/main" id="{18FDD3F3-0995-B435-43E2-1C70F82A9D98}"/>
              </a:ext>
            </a:extLst>
          </p:cNvPr>
          <p:cNvPicPr>
            <a:picLocks noChangeAspect="1"/>
          </p:cNvPicPr>
          <p:nvPr/>
        </p:nvPicPr>
        <p:blipFill rotWithShape="1">
          <a:blip r:embed="rId2"/>
          <a:srcRect l="156" t="482" r="-422" b="-2881"/>
          <a:stretch/>
        </p:blipFill>
        <p:spPr>
          <a:xfrm>
            <a:off x="502920" y="1274675"/>
            <a:ext cx="1179334" cy="1788588"/>
          </a:xfrm>
          <a:prstGeom prst="rect">
            <a:avLst/>
          </a:prstGeom>
        </p:spPr>
      </p:pic>
      <p:pic>
        <p:nvPicPr>
          <p:cNvPr id="29" name="Grafik 28">
            <a:extLst>
              <a:ext uri="{FF2B5EF4-FFF2-40B4-BE49-F238E27FC236}">
                <a16:creationId xmlns:a16="http://schemas.microsoft.com/office/drawing/2014/main" id="{55D85992-AEA2-B195-3904-B839C7A786E0}"/>
              </a:ext>
            </a:extLst>
          </p:cNvPr>
          <p:cNvPicPr>
            <a:picLocks noChangeAspect="1"/>
          </p:cNvPicPr>
          <p:nvPr/>
        </p:nvPicPr>
        <p:blipFill>
          <a:blip r:embed="rId3"/>
          <a:srcRect l="1043" r="1043"/>
          <a:stretch/>
        </p:blipFill>
        <p:spPr>
          <a:xfrm>
            <a:off x="1912270" y="1239839"/>
            <a:ext cx="1179334" cy="1788588"/>
          </a:xfrm>
          <a:prstGeom prst="rect">
            <a:avLst/>
          </a:prstGeom>
        </p:spPr>
      </p:pic>
      <p:pic>
        <p:nvPicPr>
          <p:cNvPr id="30" name="Grafik 29">
            <a:extLst>
              <a:ext uri="{FF2B5EF4-FFF2-40B4-BE49-F238E27FC236}">
                <a16:creationId xmlns:a16="http://schemas.microsoft.com/office/drawing/2014/main" id="{8CC9D449-47FE-D6C0-8ABE-54434355DCD3}"/>
              </a:ext>
            </a:extLst>
          </p:cNvPr>
          <p:cNvPicPr>
            <a:picLocks noChangeAspect="1"/>
          </p:cNvPicPr>
          <p:nvPr/>
        </p:nvPicPr>
        <p:blipFill>
          <a:blip r:embed="rId4"/>
          <a:srcRect l="1043" r="1043"/>
          <a:stretch/>
        </p:blipFill>
        <p:spPr>
          <a:xfrm>
            <a:off x="3357881" y="1239839"/>
            <a:ext cx="1179334" cy="1788588"/>
          </a:xfrm>
          <a:prstGeom prst="rect">
            <a:avLst/>
          </a:prstGeom>
        </p:spPr>
      </p:pic>
      <p:pic>
        <p:nvPicPr>
          <p:cNvPr id="31" name="Grafik 30">
            <a:extLst>
              <a:ext uri="{FF2B5EF4-FFF2-40B4-BE49-F238E27FC236}">
                <a16:creationId xmlns:a16="http://schemas.microsoft.com/office/drawing/2014/main" id="{E3E83904-66E4-4A38-24B7-A4400E17AC15}"/>
              </a:ext>
            </a:extLst>
          </p:cNvPr>
          <p:cNvPicPr>
            <a:picLocks noChangeAspect="1"/>
          </p:cNvPicPr>
          <p:nvPr/>
        </p:nvPicPr>
        <p:blipFill>
          <a:blip r:embed="rId5"/>
          <a:srcRect l="1043" r="1043"/>
          <a:stretch/>
        </p:blipFill>
        <p:spPr>
          <a:xfrm>
            <a:off x="5011537" y="1239839"/>
            <a:ext cx="1179334" cy="1788588"/>
          </a:xfrm>
          <a:prstGeom prst="rect">
            <a:avLst/>
          </a:prstGeom>
        </p:spPr>
      </p:pic>
      <p:pic>
        <p:nvPicPr>
          <p:cNvPr id="32" name="Grafik 31">
            <a:extLst>
              <a:ext uri="{FF2B5EF4-FFF2-40B4-BE49-F238E27FC236}">
                <a16:creationId xmlns:a16="http://schemas.microsoft.com/office/drawing/2014/main" id="{2B9AD48B-7C11-2651-9080-355A93A350BD}"/>
              </a:ext>
            </a:extLst>
          </p:cNvPr>
          <p:cNvPicPr>
            <a:picLocks noChangeAspect="1"/>
          </p:cNvPicPr>
          <p:nvPr/>
        </p:nvPicPr>
        <p:blipFill>
          <a:blip r:embed="rId6"/>
          <a:srcRect l="1043" r="1043"/>
          <a:stretch/>
        </p:blipFill>
        <p:spPr>
          <a:xfrm>
            <a:off x="6899881" y="1239839"/>
            <a:ext cx="1179334" cy="1788588"/>
          </a:xfrm>
          <a:prstGeom prst="rect">
            <a:avLst/>
          </a:prstGeom>
        </p:spPr>
      </p:pic>
      <p:sp>
        <p:nvSpPr>
          <p:cNvPr id="33" name="object 53">
            <a:extLst>
              <a:ext uri="{FF2B5EF4-FFF2-40B4-BE49-F238E27FC236}">
                <a16:creationId xmlns:a16="http://schemas.microsoft.com/office/drawing/2014/main" id="{EA372357-D77F-2B33-8FDC-E952837401F3}"/>
              </a:ext>
            </a:extLst>
          </p:cNvPr>
          <p:cNvSpPr/>
          <p:nvPr/>
        </p:nvSpPr>
        <p:spPr>
          <a:xfrm>
            <a:off x="1856064"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34" name="object 53">
            <a:extLst>
              <a:ext uri="{FF2B5EF4-FFF2-40B4-BE49-F238E27FC236}">
                <a16:creationId xmlns:a16="http://schemas.microsoft.com/office/drawing/2014/main" id="{052D897A-9320-B908-401B-E491940026A7}"/>
              </a:ext>
            </a:extLst>
          </p:cNvPr>
          <p:cNvSpPr/>
          <p:nvPr/>
        </p:nvSpPr>
        <p:spPr>
          <a:xfrm>
            <a:off x="3229943"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35" name="object 53">
            <a:extLst>
              <a:ext uri="{FF2B5EF4-FFF2-40B4-BE49-F238E27FC236}">
                <a16:creationId xmlns:a16="http://schemas.microsoft.com/office/drawing/2014/main" id="{6CD6F94E-DBA7-9C2C-3F4A-73E238968FE1}"/>
              </a:ext>
            </a:extLst>
          </p:cNvPr>
          <p:cNvSpPr/>
          <p:nvPr/>
        </p:nvSpPr>
        <p:spPr>
          <a:xfrm>
            <a:off x="4675711"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36" name="object 53">
            <a:extLst>
              <a:ext uri="{FF2B5EF4-FFF2-40B4-BE49-F238E27FC236}">
                <a16:creationId xmlns:a16="http://schemas.microsoft.com/office/drawing/2014/main" id="{F65D42B0-0CA9-F779-F345-9F89048E0DEB}"/>
              </a:ext>
            </a:extLst>
          </p:cNvPr>
          <p:cNvSpPr/>
          <p:nvPr/>
        </p:nvSpPr>
        <p:spPr>
          <a:xfrm>
            <a:off x="6737021" y="3168000"/>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Tree>
    <p:extLst>
      <p:ext uri="{BB962C8B-B14F-4D97-AF65-F5344CB8AC3E}">
        <p14:creationId xmlns:p14="http://schemas.microsoft.com/office/powerpoint/2010/main" val="260912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Person, Kleidung, Menschliches Gesicht, Wand enthält.&#10;&#10;Automatisch generierte Beschreibung">
            <a:extLst>
              <a:ext uri="{FF2B5EF4-FFF2-40B4-BE49-F238E27FC236}">
                <a16:creationId xmlns:a16="http://schemas.microsoft.com/office/drawing/2014/main" id="{FBD25BAE-F10D-278B-F0BE-EFEA90FFFBB2}"/>
              </a:ext>
            </a:extLst>
          </p:cNvPr>
          <p:cNvPicPr>
            <a:picLocks noChangeAspect="1"/>
          </p:cNvPicPr>
          <p:nvPr/>
        </p:nvPicPr>
        <p:blipFill>
          <a:blip r:embed="rId2" cstate="print">
            <a:extLst>
              <a:ext uri="{28A0092B-C50C-407E-A947-70E740481C1C}">
                <a14:useLocalDpi xmlns:a14="http://schemas.microsoft.com/office/drawing/2010/main" val="0"/>
              </a:ext>
            </a:extLst>
          </a:blip>
          <a:srcRect l="21975" r="21975"/>
          <a:stretch>
            <a:fillRect/>
          </a:stretch>
        </p:blipFill>
        <p:spPr>
          <a:xfrm>
            <a:off x="4818889" y="0"/>
            <a:ext cx="4325111" cy="5143500"/>
          </a:xfrm>
          <a:prstGeom prst="rect">
            <a:avLst/>
          </a:prstGeom>
          <a:solidFill>
            <a:schemeClr val="bg2"/>
          </a:solidFill>
          <a:ln>
            <a:noFill/>
          </a:ln>
          <a:effectLst/>
        </p:spPr>
      </p:pic>
      <p:sp>
        <p:nvSpPr>
          <p:cNvPr id="4" name="Date Placeholder 3">
            <a:extLst>
              <a:ext uri="{FF2B5EF4-FFF2-40B4-BE49-F238E27FC236}">
                <a16:creationId xmlns:a16="http://schemas.microsoft.com/office/drawing/2014/main" id="{1B038C32-E802-4F5C-847A-3B455F5EFA22}"/>
              </a:ext>
            </a:extLst>
          </p:cNvPr>
          <p:cNvSpPr>
            <a:spLocks noGrp="1"/>
          </p:cNvSpPr>
          <p:nvPr>
            <p:ph type="dt" sz="half" idx="23"/>
          </p:nvPr>
        </p:nvSpPr>
        <p:spPr/>
        <p:txBody>
          <a:bodyPr/>
          <a:lstStyle/>
          <a:p>
            <a:fld id="{2A5E5EE2-FA86-4747-9FC5-54AB43A5B6DB}" type="datetime5">
              <a:rPr lang="en-US" smtClean="0">
                <a:solidFill>
                  <a:schemeClr val="bg1"/>
                </a:solidFill>
              </a:rPr>
              <a:t>20-May-25</a:t>
            </a:fld>
            <a:endParaRPr lang="en-IN" dirty="0">
              <a:solidFill>
                <a:schemeClr val="bg1"/>
              </a:solidFill>
            </a:endParaRPr>
          </a:p>
        </p:txBody>
      </p:sp>
      <p:sp>
        <p:nvSpPr>
          <p:cNvPr id="9" name="Slide Number Placeholder 8">
            <a:extLst>
              <a:ext uri="{FF2B5EF4-FFF2-40B4-BE49-F238E27FC236}">
                <a16:creationId xmlns:a16="http://schemas.microsoft.com/office/drawing/2014/main" id="{3879705B-C333-4165-8B85-A89C3F277052}"/>
              </a:ext>
            </a:extLst>
          </p:cNvPr>
          <p:cNvSpPr>
            <a:spLocks noGrp="1"/>
          </p:cNvSpPr>
          <p:nvPr>
            <p:ph type="sldNum" sz="quarter" idx="25"/>
          </p:nvPr>
        </p:nvSpPr>
        <p:spPr/>
        <p:txBody>
          <a:bodyPr/>
          <a:lstStyle/>
          <a:p>
            <a:r>
              <a:rPr lang="en-IN" dirty="0">
                <a:solidFill>
                  <a:schemeClr val="bg1"/>
                </a:solidFill>
              </a:rPr>
              <a:t>|    </a:t>
            </a:r>
            <a:fld id="{7B2119CD-3B2D-4CEB-B404-D2E3F8CD6D69}" type="slidenum">
              <a:rPr lang="en-IN" smtClean="0">
                <a:solidFill>
                  <a:schemeClr val="bg1"/>
                </a:solidFill>
              </a:rPr>
              <a:pPr/>
              <a:t>4</a:t>
            </a:fld>
            <a:endParaRPr lang="en-IN" dirty="0">
              <a:solidFill>
                <a:schemeClr val="bg1"/>
              </a:solidFill>
            </a:endParaRPr>
          </a:p>
        </p:txBody>
      </p:sp>
      <p:sp>
        <p:nvSpPr>
          <p:cNvPr id="10" name="Title 9">
            <a:extLst>
              <a:ext uri="{FF2B5EF4-FFF2-40B4-BE49-F238E27FC236}">
                <a16:creationId xmlns:a16="http://schemas.microsoft.com/office/drawing/2014/main" id="{3742C4C8-9507-4005-8C0E-9317CD38B5F3}"/>
              </a:ext>
            </a:extLst>
          </p:cNvPr>
          <p:cNvSpPr>
            <a:spLocks noGrp="1"/>
          </p:cNvSpPr>
          <p:nvPr>
            <p:ph type="title"/>
          </p:nvPr>
        </p:nvSpPr>
        <p:spPr/>
        <p:txBody>
          <a:bodyPr/>
          <a:lstStyle/>
          <a:p>
            <a:r>
              <a:rPr lang="de-DE" dirty="0"/>
              <a:t>Agenda</a:t>
            </a:r>
            <a:endParaRPr lang="en-IN" dirty="0">
              <a:solidFill>
                <a:srgbClr val="001489"/>
              </a:solidFill>
            </a:endParaRPr>
          </a:p>
        </p:txBody>
      </p:sp>
      <p:sp>
        <p:nvSpPr>
          <p:cNvPr id="2" name="Textplatzhalter 1">
            <a:extLst>
              <a:ext uri="{FF2B5EF4-FFF2-40B4-BE49-F238E27FC236}">
                <a16:creationId xmlns:a16="http://schemas.microsoft.com/office/drawing/2014/main" id="{81B51753-35C4-FC90-4D32-319DA9AFF4C4}"/>
              </a:ext>
            </a:extLst>
          </p:cNvPr>
          <p:cNvSpPr>
            <a:spLocks noGrp="1"/>
          </p:cNvSpPr>
          <p:nvPr>
            <p:ph type="body" sz="quarter" idx="11"/>
          </p:nvPr>
        </p:nvSpPr>
        <p:spPr>
          <a:xfrm>
            <a:off x="503238" y="4361030"/>
            <a:ext cx="4176000" cy="496720"/>
          </a:xfrm>
        </p:spPr>
        <p:txBody>
          <a:bodyPr/>
          <a:lstStyle/>
          <a:p>
            <a:r>
              <a:rPr lang="de-DE" b="1" dirty="0">
                <a:solidFill>
                  <a:schemeClr val="tx1"/>
                </a:solidFill>
              </a:rPr>
              <a:t>1.</a:t>
            </a:r>
            <a:r>
              <a:rPr lang="en-US" b="1" dirty="0">
                <a:solidFill>
                  <a:schemeClr val="tx1"/>
                </a:solidFill>
              </a:rPr>
              <a:t> </a:t>
            </a:r>
            <a:r>
              <a:rPr lang="de-DE" dirty="0">
                <a:solidFill>
                  <a:schemeClr val="tx1"/>
                </a:solidFill>
              </a:rPr>
              <a:t>Die </a:t>
            </a:r>
            <a:r>
              <a:rPr lang="de-DE" dirty="0" err="1">
                <a:solidFill>
                  <a:schemeClr val="tx1"/>
                </a:solidFill>
              </a:rPr>
              <a:t>FreeStyle</a:t>
            </a:r>
            <a:r>
              <a:rPr lang="de-DE" dirty="0">
                <a:solidFill>
                  <a:schemeClr val="tx1"/>
                </a:solidFill>
              </a:rPr>
              <a:t> Libre 3 App ist nur mit bestimmten Mobilgeräten und Betriebssystemen kompatibel. Bevor Sie die App nutzen möchten, besuchen Sie bitte die Webseite </a:t>
            </a:r>
            <a:r>
              <a:rPr lang="de-DE" dirty="0" err="1">
                <a:solidFill>
                  <a:schemeClr val="tx1"/>
                </a:solidFill>
              </a:rPr>
              <a:t>www.FreeStyleLibre.de</a:t>
            </a:r>
            <a:r>
              <a:rPr lang="de-DE" dirty="0">
                <a:solidFill>
                  <a:schemeClr val="tx1"/>
                </a:solidFill>
              </a:rPr>
              <a:t>, um mehr Informationen zur Gerätekompatibilität zu erhalten. </a:t>
            </a:r>
            <a:r>
              <a:rPr lang="en-US" b="1" dirty="0">
                <a:solidFill>
                  <a:schemeClr val="tx1"/>
                </a:solidFill>
              </a:rPr>
              <a:t>2. </a:t>
            </a:r>
            <a:r>
              <a:rPr lang="en-US" dirty="0"/>
              <a:t>Ein Sensor </a:t>
            </a:r>
            <a:r>
              <a:rPr lang="en-US" dirty="0" err="1"/>
              <a:t>kann</a:t>
            </a:r>
            <a:r>
              <a:rPr lang="en-US" dirty="0"/>
              <a:t> </a:t>
            </a:r>
            <a:r>
              <a:rPr lang="en-US" dirty="0" err="1"/>
              <a:t>nur</a:t>
            </a:r>
            <a:r>
              <a:rPr lang="en-US" dirty="0"/>
              <a:t> </a:t>
            </a:r>
            <a:r>
              <a:rPr lang="en-US" dirty="0" err="1"/>
              <a:t>mit</a:t>
            </a:r>
            <a:r>
              <a:rPr lang="en-US" dirty="0"/>
              <a:t> dem </a:t>
            </a:r>
            <a:r>
              <a:rPr lang="en-US" dirty="0" err="1"/>
              <a:t>FreeStyle</a:t>
            </a:r>
            <a:r>
              <a:rPr lang="en-US" dirty="0"/>
              <a:t> Libre 3 </a:t>
            </a:r>
            <a:r>
              <a:rPr lang="en-US" dirty="0" err="1"/>
              <a:t>Lesegerät</a:t>
            </a:r>
            <a:r>
              <a:rPr lang="en-US" dirty="0"/>
              <a:t> </a:t>
            </a:r>
            <a:r>
              <a:rPr lang="en-US" dirty="0" err="1"/>
              <a:t>oder</a:t>
            </a:r>
            <a:r>
              <a:rPr lang="en-US" dirty="0"/>
              <a:t> der </a:t>
            </a:r>
            <a:r>
              <a:rPr lang="en-US" dirty="0" err="1"/>
              <a:t>FreeStyle</a:t>
            </a:r>
            <a:r>
              <a:rPr lang="en-US" dirty="0"/>
              <a:t> Libre 3 App </a:t>
            </a:r>
            <a:r>
              <a:rPr lang="en-US" dirty="0" err="1"/>
              <a:t>aktiviert</a:t>
            </a:r>
            <a:r>
              <a:rPr lang="en-US" dirty="0"/>
              <a:t> und </a:t>
            </a:r>
            <a:r>
              <a:rPr lang="en-US" dirty="0" err="1"/>
              <a:t>genutzt</a:t>
            </a:r>
            <a:r>
              <a:rPr lang="en-US" dirty="0"/>
              <a:t> </a:t>
            </a:r>
            <a:r>
              <a:rPr lang="en-US" dirty="0" err="1"/>
              <a:t>werden</a:t>
            </a:r>
            <a:r>
              <a:rPr lang="en-US" dirty="0"/>
              <a:t>. Ein </a:t>
            </a:r>
            <a:r>
              <a:rPr lang="en-US" dirty="0" err="1"/>
              <a:t>Wechsel</a:t>
            </a:r>
            <a:r>
              <a:rPr lang="en-US" dirty="0"/>
              <a:t> </a:t>
            </a:r>
            <a:r>
              <a:rPr lang="en-US" dirty="0" err="1"/>
              <a:t>nach</a:t>
            </a:r>
            <a:r>
              <a:rPr lang="en-US" dirty="0"/>
              <a:t> der </a:t>
            </a:r>
            <a:r>
              <a:rPr lang="en-US" dirty="0" err="1"/>
              <a:t>Aktivierung</a:t>
            </a:r>
            <a:r>
              <a:rPr lang="en-US" dirty="0"/>
              <a:t> des Sensors </a:t>
            </a:r>
            <a:r>
              <a:rPr lang="en-US" dirty="0" err="1"/>
              <a:t>ist</a:t>
            </a:r>
            <a:r>
              <a:rPr lang="en-US" dirty="0"/>
              <a:t> </a:t>
            </a:r>
            <a:r>
              <a:rPr lang="en-US" dirty="0" err="1"/>
              <a:t>nicht</a:t>
            </a:r>
            <a:r>
              <a:rPr lang="en-US" dirty="0"/>
              <a:t> </a:t>
            </a:r>
            <a:r>
              <a:rPr lang="en-US" dirty="0" err="1"/>
              <a:t>möglich</a:t>
            </a:r>
            <a:r>
              <a:rPr lang="en-US" dirty="0"/>
              <a:t>. </a:t>
            </a:r>
            <a:r>
              <a:rPr lang="en-US" b="1" dirty="0"/>
              <a:t>3. </a:t>
            </a:r>
            <a:r>
              <a:rPr lang="de-DE" dirty="0">
                <a:solidFill>
                  <a:schemeClr val="tx1"/>
                </a:solidFill>
              </a:rPr>
              <a:t>Alarme sind standardgemäß ausgeschaltet und müssen eingeschaltet werden.</a:t>
            </a:r>
          </a:p>
        </p:txBody>
      </p:sp>
      <p:sp>
        <p:nvSpPr>
          <p:cNvPr id="5" name="Textplatzhalter 4">
            <a:extLst>
              <a:ext uri="{FF2B5EF4-FFF2-40B4-BE49-F238E27FC236}">
                <a16:creationId xmlns:a16="http://schemas.microsoft.com/office/drawing/2014/main" id="{D7545CFE-55B6-97C4-647A-467C3E59C361}"/>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latin typeface="+mn-lt"/>
            </a:endParaRPr>
          </a:p>
          <a:p>
            <a:endParaRPr lang="de-DE" dirty="0">
              <a:latin typeface="+mn-lt"/>
            </a:endParaRPr>
          </a:p>
        </p:txBody>
      </p:sp>
      <p:sp>
        <p:nvSpPr>
          <p:cNvPr id="27" name="Textfeld 26">
            <a:extLst>
              <a:ext uri="{FF2B5EF4-FFF2-40B4-BE49-F238E27FC236}">
                <a16:creationId xmlns:a16="http://schemas.microsoft.com/office/drawing/2014/main" id="{108C2764-2493-BDF2-65EC-051ADC1E044D}"/>
              </a:ext>
            </a:extLst>
          </p:cNvPr>
          <p:cNvSpPr txBox="1"/>
          <p:nvPr/>
        </p:nvSpPr>
        <p:spPr>
          <a:xfrm>
            <a:off x="495300" y="1095388"/>
            <a:ext cx="3420000" cy="288000"/>
          </a:xfrm>
          <a:prstGeom prst="rect">
            <a:avLst/>
          </a:prstGeom>
          <a:solidFill>
            <a:schemeClr val="accent4"/>
          </a:solidFill>
          <a:ln>
            <a:noFill/>
          </a:ln>
        </p:spPr>
        <p:txBody>
          <a:bodyPr wrap="square" rtlCol="0" anchor="ctr">
            <a:spAutoFit/>
          </a:bodyPr>
          <a:lstStyle/>
          <a:p>
            <a:r>
              <a:rPr lang="de-DE" sz="1200" b="1" spc="-30" dirty="0">
                <a:solidFill>
                  <a:srgbClr val="002A3A"/>
                </a:solidFill>
                <a:latin typeface="Georgia" panose="02040502050405020303" pitchFamily="18" charset="0"/>
                <a:cs typeface="Arial" panose="020B0604020202020204" pitchFamily="34" charset="0"/>
              </a:rPr>
              <a:t>Produkteigenschaften</a:t>
            </a:r>
          </a:p>
        </p:txBody>
      </p:sp>
      <p:sp>
        <p:nvSpPr>
          <p:cNvPr id="28" name="Textfeld 27">
            <a:extLst>
              <a:ext uri="{FF2B5EF4-FFF2-40B4-BE49-F238E27FC236}">
                <a16:creationId xmlns:a16="http://schemas.microsoft.com/office/drawing/2014/main" id="{1B08BBB1-22E1-1E24-3B87-C8CC31FB7B34}"/>
              </a:ext>
            </a:extLst>
          </p:cNvPr>
          <p:cNvSpPr txBox="1"/>
          <p:nvPr/>
        </p:nvSpPr>
        <p:spPr>
          <a:xfrm>
            <a:off x="495300" y="1645191"/>
            <a:ext cx="3420000" cy="288000"/>
          </a:xfrm>
          <a:prstGeom prst="rect">
            <a:avLst/>
          </a:prstGeom>
          <a:solidFill>
            <a:schemeClr val="accent4"/>
          </a:solidFill>
          <a:ln>
            <a:noFill/>
          </a:ln>
        </p:spPr>
        <p:txBody>
          <a:bodyPr wrap="square" rtlCol="0" anchor="ctr">
            <a:spAutoFit/>
          </a:bodyPr>
          <a:lstStyle/>
          <a:p>
            <a:pPr marL="12700"/>
            <a:r>
              <a:rPr lang="de-DE" sz="1200" b="1" spc="-30" dirty="0">
                <a:solidFill>
                  <a:srgbClr val="002A3A"/>
                </a:solidFill>
                <a:latin typeface="Georgia" panose="02040502050405020303" pitchFamily="18" charset="0"/>
                <a:cs typeface="Arial" panose="020B0604020202020204" pitchFamily="34" charset="0"/>
              </a:rPr>
              <a:t>Sensor-Applikation</a:t>
            </a:r>
          </a:p>
        </p:txBody>
      </p:sp>
      <p:sp>
        <p:nvSpPr>
          <p:cNvPr id="29" name="Textfeld 28">
            <a:extLst>
              <a:ext uri="{FF2B5EF4-FFF2-40B4-BE49-F238E27FC236}">
                <a16:creationId xmlns:a16="http://schemas.microsoft.com/office/drawing/2014/main" id="{B1578DD2-BF36-1DAC-415F-8271E5773CB9}"/>
              </a:ext>
            </a:extLst>
          </p:cNvPr>
          <p:cNvSpPr txBox="1"/>
          <p:nvPr/>
        </p:nvSpPr>
        <p:spPr>
          <a:xfrm>
            <a:off x="495300" y="2205152"/>
            <a:ext cx="3420000" cy="288000"/>
          </a:xfrm>
          <a:prstGeom prst="rect">
            <a:avLst/>
          </a:prstGeom>
          <a:solidFill>
            <a:schemeClr val="accent4"/>
          </a:solidFill>
          <a:ln>
            <a:noFill/>
          </a:ln>
        </p:spPr>
        <p:txBody>
          <a:bodyPr wrap="square" rtlCol="0" anchor="ctr">
            <a:spAutoFit/>
          </a:bodyPr>
          <a:lstStyle/>
          <a:p>
            <a:pPr marL="12700">
              <a:lnSpc>
                <a:spcPct val="100000"/>
              </a:lnSpc>
              <a:spcBef>
                <a:spcPts val="100"/>
              </a:spcBef>
            </a:pPr>
            <a:r>
              <a:rPr lang="de-DE" sz="1200" b="1" spc="-30" dirty="0">
                <a:solidFill>
                  <a:srgbClr val="002A3A"/>
                </a:solidFill>
                <a:latin typeface="Georgia" panose="02040502050405020303" pitchFamily="18" charset="0"/>
                <a:cs typeface="Arial" panose="020B0604020202020204" pitchFamily="34" charset="0"/>
              </a:rPr>
              <a:t>Einrichten der App</a:t>
            </a:r>
            <a:r>
              <a:rPr lang="de-DE" sz="1200" b="1" spc="-30" baseline="30000" dirty="0">
                <a:solidFill>
                  <a:srgbClr val="002A3A"/>
                </a:solidFill>
                <a:latin typeface="Georgia" panose="02040502050405020303" pitchFamily="18" charset="0"/>
                <a:cs typeface="Arial" panose="020B0604020202020204" pitchFamily="34" charset="0"/>
              </a:rPr>
              <a:t>1</a:t>
            </a:r>
            <a:r>
              <a:rPr lang="de-DE" sz="1200" b="1" spc="-30" dirty="0">
                <a:solidFill>
                  <a:srgbClr val="002A3A"/>
                </a:solidFill>
                <a:latin typeface="Georgia" panose="02040502050405020303" pitchFamily="18" charset="0"/>
                <a:cs typeface="Arial" panose="020B0604020202020204" pitchFamily="34" charset="0"/>
              </a:rPr>
              <a:t> und des Lesegeräts</a:t>
            </a:r>
            <a:r>
              <a:rPr lang="de-DE" sz="1200" b="1" spc="-30" baseline="30000" dirty="0">
                <a:solidFill>
                  <a:srgbClr val="002A3A"/>
                </a:solidFill>
                <a:latin typeface="Georgia" panose="02040502050405020303" pitchFamily="18" charset="0"/>
                <a:cs typeface="Arial" panose="020B0604020202020204" pitchFamily="34" charset="0"/>
              </a:rPr>
              <a:t>2</a:t>
            </a:r>
          </a:p>
        </p:txBody>
      </p:sp>
      <p:sp>
        <p:nvSpPr>
          <p:cNvPr id="30" name="Textfeld 29">
            <a:extLst>
              <a:ext uri="{FF2B5EF4-FFF2-40B4-BE49-F238E27FC236}">
                <a16:creationId xmlns:a16="http://schemas.microsoft.com/office/drawing/2014/main" id="{BFC95876-E9C0-195B-9EE9-35BC165535DB}"/>
              </a:ext>
            </a:extLst>
          </p:cNvPr>
          <p:cNvSpPr txBox="1"/>
          <p:nvPr/>
        </p:nvSpPr>
        <p:spPr>
          <a:xfrm>
            <a:off x="502919" y="2752470"/>
            <a:ext cx="3420000" cy="288000"/>
          </a:xfrm>
          <a:prstGeom prst="rect">
            <a:avLst/>
          </a:prstGeom>
          <a:solidFill>
            <a:schemeClr val="accent4"/>
          </a:solidFill>
          <a:ln>
            <a:noFill/>
          </a:ln>
        </p:spPr>
        <p:txBody>
          <a:bodyPr wrap="square" tIns="46800" bIns="46800" rtlCol="0" anchor="ctr">
            <a:spAutoFit/>
          </a:bodyPr>
          <a:lstStyle/>
          <a:p>
            <a:pPr marL="12700">
              <a:lnSpc>
                <a:spcPct val="100000"/>
              </a:lnSpc>
              <a:spcBef>
                <a:spcPts val="100"/>
              </a:spcBef>
            </a:pPr>
            <a:r>
              <a:rPr lang="de-DE" sz="1200" b="1" spc="-30" dirty="0">
                <a:solidFill>
                  <a:srgbClr val="002A3A"/>
                </a:solidFill>
                <a:latin typeface="Georgia" panose="02040502050405020303" pitchFamily="18" charset="0"/>
                <a:cs typeface="Arial" panose="020B0604020202020204" pitchFamily="34" charset="0"/>
              </a:rPr>
              <a:t>Alarme</a:t>
            </a:r>
            <a:r>
              <a:rPr lang="de-DE" sz="1200" b="1" spc="-30" baseline="30000" dirty="0">
                <a:solidFill>
                  <a:srgbClr val="002A3A"/>
                </a:solidFill>
                <a:latin typeface="Georgia" panose="02040502050405020303" pitchFamily="18" charset="0"/>
                <a:cs typeface="Arial" panose="020B0604020202020204" pitchFamily="34" charset="0"/>
              </a:rPr>
              <a:t>3</a:t>
            </a:r>
            <a:r>
              <a:rPr lang="de-DE" sz="1200" b="1" spc="-30" dirty="0">
                <a:solidFill>
                  <a:srgbClr val="002A3A"/>
                </a:solidFill>
                <a:latin typeface="Georgia" panose="02040502050405020303" pitchFamily="18" charset="0"/>
                <a:cs typeface="Arial" panose="020B0604020202020204" pitchFamily="34" charset="0"/>
              </a:rPr>
              <a:t> bei </a:t>
            </a:r>
            <a:r>
              <a:rPr lang="de-DE" sz="1200" b="1" spc="-30" dirty="0" err="1">
                <a:solidFill>
                  <a:srgbClr val="002A3A"/>
                </a:solidFill>
                <a:latin typeface="Georgia" panose="02040502050405020303" pitchFamily="18" charset="0"/>
                <a:cs typeface="Arial" panose="020B0604020202020204" pitchFamily="34" charset="0"/>
              </a:rPr>
              <a:t>FreeStyle</a:t>
            </a:r>
            <a:r>
              <a:rPr lang="de-DE" sz="1200" b="1" spc="-30" dirty="0">
                <a:solidFill>
                  <a:srgbClr val="002A3A"/>
                </a:solidFill>
                <a:latin typeface="Georgia" panose="02040502050405020303" pitchFamily="18" charset="0"/>
                <a:cs typeface="Arial" panose="020B0604020202020204" pitchFamily="34" charset="0"/>
              </a:rPr>
              <a:t> Libre Messsystemen</a:t>
            </a:r>
          </a:p>
        </p:txBody>
      </p:sp>
      <p:sp>
        <p:nvSpPr>
          <p:cNvPr id="31" name="Textfeld 30">
            <a:extLst>
              <a:ext uri="{FF2B5EF4-FFF2-40B4-BE49-F238E27FC236}">
                <a16:creationId xmlns:a16="http://schemas.microsoft.com/office/drawing/2014/main" id="{1464CE97-8823-C6A7-B75A-8A50838F5CB2}"/>
              </a:ext>
            </a:extLst>
          </p:cNvPr>
          <p:cNvSpPr txBox="1"/>
          <p:nvPr/>
        </p:nvSpPr>
        <p:spPr>
          <a:xfrm>
            <a:off x="495300" y="3215070"/>
            <a:ext cx="3420000" cy="468000"/>
          </a:xfrm>
          <a:prstGeom prst="rect">
            <a:avLst/>
          </a:prstGeom>
          <a:solidFill>
            <a:schemeClr val="accent4"/>
          </a:solidFill>
          <a:ln>
            <a:noFill/>
          </a:ln>
        </p:spPr>
        <p:txBody>
          <a:bodyPr wrap="square" rtlCol="0" anchor="ctr">
            <a:spAutoFit/>
          </a:bodyPr>
          <a:lstStyle/>
          <a:p>
            <a:pPr marL="12700">
              <a:lnSpc>
                <a:spcPct val="100000"/>
              </a:lnSpc>
              <a:spcBef>
                <a:spcPts val="100"/>
              </a:spcBef>
            </a:pPr>
            <a:r>
              <a:rPr lang="de-DE" sz="1200" b="1" dirty="0">
                <a:solidFill>
                  <a:srgbClr val="002A3A"/>
                </a:solidFill>
                <a:latin typeface="Georgia" panose="02040502050405020303" pitchFamily="18" charset="0"/>
              </a:rPr>
              <a:t>Ihre digitalen Möglichkeiten </a:t>
            </a:r>
            <a:br>
              <a:rPr lang="de-DE" sz="1200" b="1" dirty="0">
                <a:solidFill>
                  <a:srgbClr val="002A3A"/>
                </a:solidFill>
                <a:latin typeface="Georgia" panose="02040502050405020303" pitchFamily="18" charset="0"/>
              </a:rPr>
            </a:br>
            <a:r>
              <a:rPr lang="de-DE" sz="1200" b="1" dirty="0">
                <a:solidFill>
                  <a:srgbClr val="002A3A"/>
                </a:solidFill>
                <a:latin typeface="Georgia" panose="02040502050405020303" pitchFamily="18" charset="0"/>
              </a:rPr>
              <a:t>rund um </a:t>
            </a:r>
            <a:r>
              <a:rPr lang="de-DE" sz="1200" b="1" dirty="0" err="1">
                <a:solidFill>
                  <a:srgbClr val="002A3A"/>
                </a:solidFill>
                <a:latin typeface="Georgia" panose="02040502050405020303" pitchFamily="18" charset="0"/>
              </a:rPr>
              <a:t>FreeStyle</a:t>
            </a:r>
            <a:r>
              <a:rPr lang="de-DE" sz="1200" b="1" dirty="0">
                <a:solidFill>
                  <a:srgbClr val="002A3A"/>
                </a:solidFill>
                <a:latin typeface="Georgia" panose="02040502050405020303" pitchFamily="18" charset="0"/>
              </a:rPr>
              <a:t> Libre Messsysteme</a:t>
            </a:r>
            <a:endParaRPr lang="de-DE" sz="1200" b="1" spc="-30" dirty="0">
              <a:solidFill>
                <a:srgbClr val="002A3A"/>
              </a:solidFill>
              <a:latin typeface="Georgia" panose="02040502050405020303" pitchFamily="18" charset="0"/>
              <a:cs typeface="Arial" panose="020B0604020202020204" pitchFamily="34" charset="0"/>
            </a:endParaRPr>
          </a:p>
        </p:txBody>
      </p:sp>
      <p:sp>
        <p:nvSpPr>
          <p:cNvPr id="32" name="Oval 31">
            <a:extLst>
              <a:ext uri="{FF2B5EF4-FFF2-40B4-BE49-F238E27FC236}">
                <a16:creationId xmlns:a16="http://schemas.microsoft.com/office/drawing/2014/main" id="{04F093A2-6513-57D8-1695-58243DBAE637}"/>
              </a:ext>
            </a:extLst>
          </p:cNvPr>
          <p:cNvSpPr/>
          <p:nvPr/>
        </p:nvSpPr>
        <p:spPr>
          <a:xfrm>
            <a:off x="4054950" y="1037963"/>
            <a:ext cx="396000" cy="396000"/>
          </a:xfrm>
          <a:prstGeom prst="ellipse">
            <a:avLst/>
          </a:prstGeom>
          <a:no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latin typeface="+mj-lt"/>
              </a:rPr>
              <a:t>5  </a:t>
            </a:r>
          </a:p>
        </p:txBody>
      </p:sp>
      <p:sp>
        <p:nvSpPr>
          <p:cNvPr id="33" name="Oval 32">
            <a:extLst>
              <a:ext uri="{FF2B5EF4-FFF2-40B4-BE49-F238E27FC236}">
                <a16:creationId xmlns:a16="http://schemas.microsoft.com/office/drawing/2014/main" id="{832E0140-2910-757A-71B1-768A99F18D19}"/>
              </a:ext>
            </a:extLst>
          </p:cNvPr>
          <p:cNvSpPr/>
          <p:nvPr/>
        </p:nvSpPr>
        <p:spPr>
          <a:xfrm>
            <a:off x="4054950" y="1591808"/>
            <a:ext cx="396000" cy="396000"/>
          </a:xfrm>
          <a:prstGeom prst="ellipse">
            <a:avLst/>
          </a:prstGeom>
          <a:no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latin typeface="+mj-lt"/>
              </a:rPr>
              <a:t>12  </a:t>
            </a:r>
          </a:p>
        </p:txBody>
      </p:sp>
      <p:sp>
        <p:nvSpPr>
          <p:cNvPr id="34" name="Oval 33">
            <a:extLst>
              <a:ext uri="{FF2B5EF4-FFF2-40B4-BE49-F238E27FC236}">
                <a16:creationId xmlns:a16="http://schemas.microsoft.com/office/drawing/2014/main" id="{24DA6002-5057-907D-E9B5-38DA3BF6DB6B}"/>
              </a:ext>
            </a:extLst>
          </p:cNvPr>
          <p:cNvSpPr/>
          <p:nvPr/>
        </p:nvSpPr>
        <p:spPr>
          <a:xfrm>
            <a:off x="4054950" y="2145653"/>
            <a:ext cx="396000" cy="396000"/>
          </a:xfrm>
          <a:prstGeom prst="ellipse">
            <a:avLst/>
          </a:prstGeom>
          <a:no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latin typeface="+mj-lt"/>
              </a:rPr>
              <a:t>18  </a:t>
            </a:r>
          </a:p>
        </p:txBody>
      </p:sp>
      <p:sp>
        <p:nvSpPr>
          <p:cNvPr id="35" name="Oval 34">
            <a:extLst>
              <a:ext uri="{FF2B5EF4-FFF2-40B4-BE49-F238E27FC236}">
                <a16:creationId xmlns:a16="http://schemas.microsoft.com/office/drawing/2014/main" id="{661D325E-5AF1-F2F7-75F8-015A9DA8D602}"/>
              </a:ext>
            </a:extLst>
          </p:cNvPr>
          <p:cNvSpPr/>
          <p:nvPr/>
        </p:nvSpPr>
        <p:spPr>
          <a:xfrm>
            <a:off x="4054950" y="2699498"/>
            <a:ext cx="396000" cy="396000"/>
          </a:xfrm>
          <a:prstGeom prst="ellipse">
            <a:avLst/>
          </a:prstGeom>
          <a:no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de-DE" sz="1200" b="1" dirty="0">
                <a:solidFill>
                  <a:schemeClr val="tx1"/>
                </a:solidFill>
                <a:latin typeface="+mj-lt"/>
              </a:rPr>
              <a:t>34</a:t>
            </a:r>
            <a:endParaRPr lang="de-DE" sz="1600" b="1" dirty="0">
              <a:solidFill>
                <a:schemeClr val="tx1"/>
              </a:solidFill>
              <a:latin typeface="+mj-lt"/>
            </a:endParaRPr>
          </a:p>
        </p:txBody>
      </p:sp>
      <p:sp>
        <p:nvSpPr>
          <p:cNvPr id="36" name="Oval 35">
            <a:extLst>
              <a:ext uri="{FF2B5EF4-FFF2-40B4-BE49-F238E27FC236}">
                <a16:creationId xmlns:a16="http://schemas.microsoft.com/office/drawing/2014/main" id="{CFCC561C-7820-F826-6E29-7845AF397CAB}"/>
              </a:ext>
            </a:extLst>
          </p:cNvPr>
          <p:cNvSpPr/>
          <p:nvPr/>
        </p:nvSpPr>
        <p:spPr>
          <a:xfrm>
            <a:off x="4054950" y="3253342"/>
            <a:ext cx="396000" cy="396000"/>
          </a:xfrm>
          <a:prstGeom prst="ellipse">
            <a:avLst/>
          </a:prstGeom>
          <a:no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latin typeface="+mj-lt"/>
              </a:rPr>
              <a:t>41</a:t>
            </a:r>
          </a:p>
        </p:txBody>
      </p:sp>
      <p:sp>
        <p:nvSpPr>
          <p:cNvPr id="3" name="Textfeld 2">
            <a:extLst>
              <a:ext uri="{FF2B5EF4-FFF2-40B4-BE49-F238E27FC236}">
                <a16:creationId xmlns:a16="http://schemas.microsoft.com/office/drawing/2014/main" id="{ED1F7992-15EE-26F4-0AC1-E45B05A456DD}"/>
              </a:ext>
            </a:extLst>
          </p:cNvPr>
          <p:cNvSpPr txBox="1"/>
          <p:nvPr/>
        </p:nvSpPr>
        <p:spPr>
          <a:xfrm>
            <a:off x="495300" y="3905169"/>
            <a:ext cx="3420000" cy="288000"/>
          </a:xfrm>
          <a:prstGeom prst="rect">
            <a:avLst/>
          </a:prstGeom>
          <a:solidFill>
            <a:schemeClr val="accent4"/>
          </a:solidFill>
          <a:ln>
            <a:noFill/>
          </a:ln>
        </p:spPr>
        <p:txBody>
          <a:bodyPr wrap="square" rtlCol="0" anchor="ctr">
            <a:spAutoFit/>
          </a:bodyPr>
          <a:lstStyle/>
          <a:p>
            <a:pPr marL="12700">
              <a:lnSpc>
                <a:spcPct val="100000"/>
              </a:lnSpc>
              <a:spcBef>
                <a:spcPts val="100"/>
              </a:spcBef>
            </a:pPr>
            <a:r>
              <a:rPr lang="de-DE" sz="1200" b="1" spc="-30" dirty="0">
                <a:solidFill>
                  <a:srgbClr val="002A3A"/>
                </a:solidFill>
                <a:latin typeface="Georgia" panose="02040502050405020303" pitchFamily="18" charset="0"/>
                <a:cs typeface="Arial" panose="020B0604020202020204" pitchFamily="34" charset="0"/>
              </a:rPr>
              <a:t>Tipps und weitere Informationen</a:t>
            </a:r>
          </a:p>
        </p:txBody>
      </p:sp>
      <p:sp>
        <p:nvSpPr>
          <p:cNvPr id="6" name="Oval 5">
            <a:extLst>
              <a:ext uri="{FF2B5EF4-FFF2-40B4-BE49-F238E27FC236}">
                <a16:creationId xmlns:a16="http://schemas.microsoft.com/office/drawing/2014/main" id="{D7C67D21-3E8A-F141-F2AE-C7459758F5A4}"/>
              </a:ext>
            </a:extLst>
          </p:cNvPr>
          <p:cNvSpPr/>
          <p:nvPr/>
        </p:nvSpPr>
        <p:spPr>
          <a:xfrm>
            <a:off x="4054950" y="3852009"/>
            <a:ext cx="396000" cy="396000"/>
          </a:xfrm>
          <a:prstGeom prst="ellipse">
            <a:avLst/>
          </a:prstGeom>
          <a:no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solidFill>
                  <a:schemeClr val="tx1"/>
                </a:solidFill>
                <a:latin typeface="+mj-lt"/>
              </a:rPr>
              <a:t>46</a:t>
            </a:r>
          </a:p>
        </p:txBody>
      </p:sp>
    </p:spTree>
    <p:extLst>
      <p:ext uri="{BB962C8B-B14F-4D97-AF65-F5344CB8AC3E}">
        <p14:creationId xmlns:p14="http://schemas.microsoft.com/office/powerpoint/2010/main" val="2060989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25">
            <a:extLst>
              <a:ext uri="{FF2B5EF4-FFF2-40B4-BE49-F238E27FC236}">
                <a16:creationId xmlns:a16="http://schemas.microsoft.com/office/drawing/2014/main" id="{4D154D68-206C-2152-C8CC-D21B72366089}"/>
              </a:ext>
            </a:extLst>
          </p:cNvPr>
          <p:cNvPicPr>
            <a:picLocks noChangeAspect="1"/>
          </p:cNvPicPr>
          <p:nvPr/>
        </p:nvPicPr>
        <p:blipFill rotWithShape="1">
          <a:blip r:embed="rId2"/>
          <a:srcRect l="37158" t="21991" r="1704" b="1636"/>
          <a:stretch/>
        </p:blipFill>
        <p:spPr>
          <a:xfrm>
            <a:off x="6408000" y="0"/>
            <a:ext cx="2736000" cy="5143500"/>
          </a:xfrm>
          <a:prstGeom prst="rect">
            <a:avLst/>
          </a:prstGeom>
        </p:spPr>
      </p:pic>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Alarme</a:t>
            </a:r>
            <a:r>
              <a:rPr lang="de-DE" baseline="30000" dirty="0"/>
              <a:t>1</a:t>
            </a:r>
            <a:r>
              <a:rPr lang="de-DE" dirty="0"/>
              <a:t> bei </a:t>
            </a:r>
            <a:r>
              <a:rPr lang="de-DE" dirty="0" err="1"/>
              <a:t>FreeStyle</a:t>
            </a:r>
            <a:r>
              <a:rPr lang="de-DE" dirty="0"/>
              <a:t> Libre Messsystemen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40</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Reichweite der Alarme</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5760000" cy="138112"/>
          </a:xfrm>
        </p:spPr>
        <p:txBody>
          <a:bodyPr/>
          <a:lstStyle/>
          <a:p>
            <a:br>
              <a:rPr lang="de-DE" dirty="0"/>
            </a:br>
            <a:r>
              <a:rPr lang="de-DE" b="1" dirty="0"/>
              <a:t>1. </a:t>
            </a:r>
            <a:r>
              <a:rPr lang="de-DE" dirty="0"/>
              <a:t>Alarme sind standardgemäß ausgeschaltet und müssen eingeschaltet werden.</a:t>
            </a:r>
            <a:r>
              <a:rPr lang="de-DE" b="1" dirty="0"/>
              <a:t> 2. </a:t>
            </a:r>
            <a:r>
              <a:rPr lang="de-DE" dirty="0"/>
              <a:t>Der Alarm bei Signalverlust wird automatisch aktiviert, sobald ein Glukose-Alarm zum ersten Mal eingeschaltet wird. Der Alarm bei Signalverlust kann jederzeit aus- und wieder eingeschaltet werden. </a:t>
            </a:r>
            <a:r>
              <a:rPr lang="de-DE" b="1" dirty="0"/>
              <a:t>3. </a:t>
            </a:r>
            <a:r>
              <a:rPr lang="de-DE" dirty="0"/>
              <a:t>Das Setzen eines Sensors erfordert ein Einführen des Sensorfilaments unter die Haut. Der </a:t>
            </a:r>
            <a:r>
              <a:rPr lang="de-DE" dirty="0" err="1"/>
              <a:t>FreeStyle</a:t>
            </a:r>
            <a:r>
              <a:rPr lang="de-DE" dirty="0"/>
              <a:t> Libre 3 Sensor kann bis zu 14 Tage lang getragen werden. Der </a:t>
            </a:r>
            <a:r>
              <a:rPr lang="de-DE" dirty="0" err="1"/>
              <a:t>FreeStyle</a:t>
            </a:r>
            <a:r>
              <a:rPr lang="de-DE" dirty="0"/>
              <a:t> Libre 3 Plus und der </a:t>
            </a:r>
            <a:r>
              <a:rPr lang="de-DE" dirty="0" err="1"/>
              <a:t>FreeStyle</a:t>
            </a:r>
            <a:r>
              <a:rPr lang="de-DE" dirty="0"/>
              <a:t> Libre Select Sensor können bis zu 15 Tage lang getragen werden. </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cxnSp>
        <p:nvCxnSpPr>
          <p:cNvPr id="13" name="Gerade Verbindung mit Pfeil 12">
            <a:extLst>
              <a:ext uri="{FF2B5EF4-FFF2-40B4-BE49-F238E27FC236}">
                <a16:creationId xmlns:a16="http://schemas.microsoft.com/office/drawing/2014/main" id="{16D0F5C3-83FE-ECD4-493F-B5CD57C18DA6}"/>
              </a:ext>
            </a:extLst>
          </p:cNvPr>
          <p:cNvCxnSpPr>
            <a:cxnSpLocks/>
          </p:cNvCxnSpPr>
          <p:nvPr/>
        </p:nvCxnSpPr>
        <p:spPr>
          <a:xfrm flipH="1">
            <a:off x="3196885" y="3007836"/>
            <a:ext cx="4832690" cy="0"/>
          </a:xfrm>
          <a:prstGeom prst="straightConnector1">
            <a:avLst/>
          </a:prstGeom>
          <a:ln w="9525" cap="rnd">
            <a:solidFill>
              <a:srgbClr val="001489"/>
            </a:solidFill>
            <a:prstDash val="lgDash"/>
            <a:tailEnd type="arrow" w="lg" len="lg"/>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2E5CFEE-FAE2-1641-EC60-8FD56259AD21}"/>
              </a:ext>
            </a:extLst>
          </p:cNvPr>
          <p:cNvGrpSpPr/>
          <p:nvPr/>
        </p:nvGrpSpPr>
        <p:grpSpPr>
          <a:xfrm>
            <a:off x="3374422" y="2212471"/>
            <a:ext cx="2654993" cy="707886"/>
            <a:chOff x="3374422" y="2335090"/>
            <a:chExt cx="2654993" cy="707886"/>
          </a:xfrm>
        </p:grpSpPr>
        <p:sp>
          <p:nvSpPr>
            <p:cNvPr id="16" name="Rechteck 15">
              <a:extLst>
                <a:ext uri="{FF2B5EF4-FFF2-40B4-BE49-F238E27FC236}">
                  <a16:creationId xmlns:a16="http://schemas.microsoft.com/office/drawing/2014/main" id="{5DDDC608-772D-59F4-E65C-3DA996623A1C}"/>
                </a:ext>
              </a:extLst>
            </p:cNvPr>
            <p:cNvSpPr/>
            <p:nvPr/>
          </p:nvSpPr>
          <p:spPr>
            <a:xfrm>
              <a:off x="3374422" y="2557050"/>
              <a:ext cx="1261884" cy="400110"/>
            </a:xfrm>
            <a:prstGeom prst="rect">
              <a:avLst/>
            </a:prstGeom>
          </p:spPr>
          <p:txBody>
            <a:bodyPr wrap="none">
              <a:spAutoFit/>
            </a:bodyPr>
            <a:lstStyle/>
            <a:p>
              <a:r>
                <a:rPr lang="de-DE" sz="2000" dirty="0">
                  <a:solidFill>
                    <a:srgbClr val="001489"/>
                  </a:solidFill>
                  <a:latin typeface="Calibri" panose="020F0502020204030204" pitchFamily="34" charset="0"/>
                  <a:cs typeface="Calibri" panose="020F0502020204030204" pitchFamily="34" charset="0"/>
                </a:rPr>
                <a:t>MEHR ALS</a:t>
              </a:r>
            </a:p>
          </p:txBody>
        </p:sp>
        <p:sp>
          <p:nvSpPr>
            <p:cNvPr id="17" name="Rechteck 16">
              <a:extLst>
                <a:ext uri="{FF2B5EF4-FFF2-40B4-BE49-F238E27FC236}">
                  <a16:creationId xmlns:a16="http://schemas.microsoft.com/office/drawing/2014/main" id="{6728BBA5-9A33-83AA-978D-62690F13067F}"/>
                </a:ext>
              </a:extLst>
            </p:cNvPr>
            <p:cNvSpPr/>
            <p:nvPr/>
          </p:nvSpPr>
          <p:spPr>
            <a:xfrm>
              <a:off x="4496789" y="2335090"/>
              <a:ext cx="704039" cy="707886"/>
            </a:xfrm>
            <a:prstGeom prst="rect">
              <a:avLst/>
            </a:prstGeom>
          </p:spPr>
          <p:txBody>
            <a:bodyPr wrap="none">
              <a:spAutoFit/>
            </a:bodyPr>
            <a:lstStyle/>
            <a:p>
              <a:pPr algn="ctr"/>
              <a:r>
                <a:rPr lang="de-DE" sz="4000" b="1" dirty="0">
                  <a:solidFill>
                    <a:srgbClr val="001489"/>
                  </a:solidFill>
                  <a:latin typeface="Calibri" panose="020F0502020204030204" pitchFamily="34" charset="0"/>
                  <a:cs typeface="Calibri" panose="020F0502020204030204" pitchFamily="34" charset="0"/>
                </a:rPr>
                <a:t>10</a:t>
              </a:r>
              <a:endParaRPr lang="de-DE" sz="6600" b="1" dirty="0">
                <a:solidFill>
                  <a:srgbClr val="001489"/>
                </a:solidFill>
                <a:latin typeface="Calibri" panose="020F0502020204030204" pitchFamily="34" charset="0"/>
                <a:cs typeface="Calibri" panose="020F0502020204030204" pitchFamily="34" charset="0"/>
              </a:endParaRPr>
            </a:p>
          </p:txBody>
        </p:sp>
        <p:sp>
          <p:nvSpPr>
            <p:cNvPr id="18" name="Rechteck 17">
              <a:extLst>
                <a:ext uri="{FF2B5EF4-FFF2-40B4-BE49-F238E27FC236}">
                  <a16:creationId xmlns:a16="http://schemas.microsoft.com/office/drawing/2014/main" id="{EB9A17BD-C65F-2E6A-20D3-A09A07F19CA2}"/>
                </a:ext>
              </a:extLst>
            </p:cNvPr>
            <p:cNvSpPr/>
            <p:nvPr/>
          </p:nvSpPr>
          <p:spPr>
            <a:xfrm>
              <a:off x="5110574" y="2562264"/>
              <a:ext cx="918841" cy="400110"/>
            </a:xfrm>
            <a:prstGeom prst="rect">
              <a:avLst/>
            </a:prstGeom>
          </p:spPr>
          <p:txBody>
            <a:bodyPr wrap="none">
              <a:spAutoFit/>
            </a:bodyPr>
            <a:lstStyle/>
            <a:p>
              <a:r>
                <a:rPr lang="de-DE" sz="2000" dirty="0">
                  <a:solidFill>
                    <a:srgbClr val="001489"/>
                  </a:solidFill>
                  <a:latin typeface="Calibri" panose="020F0502020204030204" pitchFamily="34" charset="0"/>
                  <a:cs typeface="Calibri" panose="020F0502020204030204" pitchFamily="34" charset="0"/>
                </a:rPr>
                <a:t>METER</a:t>
              </a:r>
              <a:endParaRPr lang="de-DE" sz="2000" baseline="30000" dirty="0">
                <a:solidFill>
                  <a:srgbClr val="001489"/>
                </a:solidFill>
                <a:latin typeface="Calibri" panose="020F0502020204030204" pitchFamily="34" charset="0"/>
                <a:cs typeface="Calibri" panose="020F0502020204030204" pitchFamily="34" charset="0"/>
              </a:endParaRPr>
            </a:p>
          </p:txBody>
        </p:sp>
      </p:grpSp>
      <p:sp>
        <p:nvSpPr>
          <p:cNvPr id="19" name="Textfeld 18">
            <a:extLst>
              <a:ext uri="{FF2B5EF4-FFF2-40B4-BE49-F238E27FC236}">
                <a16:creationId xmlns:a16="http://schemas.microsoft.com/office/drawing/2014/main" id="{13F41EEB-62C2-8D2B-5F33-2DE72D6B1E41}"/>
              </a:ext>
            </a:extLst>
          </p:cNvPr>
          <p:cNvSpPr txBox="1"/>
          <p:nvPr/>
        </p:nvSpPr>
        <p:spPr>
          <a:xfrm>
            <a:off x="3384380" y="3139042"/>
            <a:ext cx="3006895" cy="646331"/>
          </a:xfrm>
          <a:prstGeom prst="rect">
            <a:avLst/>
          </a:prstGeom>
          <a:noFill/>
          <a:ln>
            <a:noFill/>
          </a:ln>
        </p:spPr>
        <p:txBody>
          <a:bodyPr wrap="square">
            <a:spAutoFit/>
          </a:bodyPr>
          <a:lstStyle/>
          <a:p>
            <a:r>
              <a:rPr lang="de-DE" sz="1200" b="1" dirty="0">
                <a:solidFill>
                  <a:srgbClr val="001489">
                    <a:alpha val="80000"/>
                  </a:srgbClr>
                </a:solidFill>
                <a:latin typeface="Calibri" panose="020F0502020204030204" pitchFamily="34" charset="0"/>
                <a:cs typeface="Calibri" panose="020F0502020204030204" pitchFamily="34" charset="0"/>
                <a:sym typeface="Wingdings" panose="05000000000000000000" pitchFamily="2" charset="2"/>
              </a:rPr>
              <a:t>  </a:t>
            </a:r>
            <a:r>
              <a:rPr lang="de-DE" sz="1200" b="1" dirty="0">
                <a:solidFill>
                  <a:srgbClr val="001489">
                    <a:alpha val="80000"/>
                  </a:srgbClr>
                </a:solidFill>
                <a:latin typeface="Calibri" panose="020F0502020204030204" pitchFamily="34" charset="0"/>
                <a:cs typeface="Calibri" panose="020F0502020204030204" pitchFamily="34" charset="0"/>
              </a:rPr>
              <a:t>Entfernung zum </a:t>
            </a:r>
            <a:r>
              <a:rPr lang="de-DE" sz="1200" b="1" dirty="0" err="1">
                <a:solidFill>
                  <a:srgbClr val="001489">
                    <a:alpha val="80000"/>
                  </a:srgbClr>
                </a:solidFill>
                <a:latin typeface="Calibri" panose="020F0502020204030204" pitchFamily="34" charset="0"/>
                <a:cs typeface="Calibri" panose="020F0502020204030204" pitchFamily="34" charset="0"/>
              </a:rPr>
              <a:t>FreeStyle</a:t>
            </a:r>
            <a:r>
              <a:rPr lang="de-DE" sz="1200" b="1" dirty="0">
                <a:solidFill>
                  <a:srgbClr val="001489">
                    <a:alpha val="80000"/>
                  </a:srgbClr>
                </a:solidFill>
                <a:latin typeface="Calibri" panose="020F0502020204030204" pitchFamily="34" charset="0"/>
                <a:cs typeface="Calibri" panose="020F0502020204030204" pitchFamily="34" charset="0"/>
              </a:rPr>
              <a:t> Libre Messsystem verringern.</a:t>
            </a:r>
          </a:p>
          <a:p>
            <a:endParaRPr lang="de-DE" sz="1200" dirty="0">
              <a:solidFill>
                <a:schemeClr val="accent3">
                  <a:alpha val="80000"/>
                </a:schemeClr>
              </a:solidFill>
            </a:endParaRPr>
          </a:p>
        </p:txBody>
      </p:sp>
      <p:sp>
        <p:nvSpPr>
          <p:cNvPr id="20" name="Textfeld 19">
            <a:extLst>
              <a:ext uri="{FF2B5EF4-FFF2-40B4-BE49-F238E27FC236}">
                <a16:creationId xmlns:a16="http://schemas.microsoft.com/office/drawing/2014/main" id="{C925069D-B487-4F88-6251-4AE9597C236A}"/>
              </a:ext>
            </a:extLst>
          </p:cNvPr>
          <p:cNvSpPr txBox="1"/>
          <p:nvPr/>
        </p:nvSpPr>
        <p:spPr>
          <a:xfrm>
            <a:off x="3377855" y="1116357"/>
            <a:ext cx="2912078" cy="1046440"/>
          </a:xfrm>
          <a:prstGeom prst="rect">
            <a:avLst/>
          </a:prstGeom>
          <a:noFill/>
        </p:spPr>
        <p:txBody>
          <a:bodyPr wrap="square">
            <a:spAutoFit/>
          </a:bodyPr>
          <a:lstStyle/>
          <a:p>
            <a:r>
              <a:rPr lang="de-DE" sz="1400" b="1" dirty="0">
                <a:solidFill>
                  <a:srgbClr val="001489"/>
                </a:solidFill>
                <a:latin typeface="Calibri" panose="020F0502020204030204" pitchFamily="34" charset="0"/>
                <a:cs typeface="Calibri" panose="020F0502020204030204" pitchFamily="34" charset="0"/>
              </a:rPr>
              <a:t>AUSSERHALB DER REICHWEITE:</a:t>
            </a:r>
          </a:p>
          <a:p>
            <a:r>
              <a:rPr lang="de-DE" sz="1200" dirty="0">
                <a:latin typeface="Georgia" panose="02040502050405020303" pitchFamily="18" charset="0"/>
              </a:rPr>
              <a:t>Ist das </a:t>
            </a:r>
            <a:r>
              <a:rPr lang="de-DE" sz="1200" dirty="0" err="1">
                <a:latin typeface="Georgia" panose="02040502050405020303" pitchFamily="18" charset="0"/>
              </a:rPr>
              <a:t>FreeStyle</a:t>
            </a:r>
            <a:r>
              <a:rPr lang="de-DE" sz="1200" dirty="0">
                <a:latin typeface="Georgia" panose="02040502050405020303" pitchFamily="18" charset="0"/>
              </a:rPr>
              <a:t> Libre Messsystem mehr als 10 Meter* vom Sensor entfernt, erscheint der Alarm für Signalverlust.</a:t>
            </a:r>
            <a:r>
              <a:rPr lang="de-DE" sz="1200" baseline="30000" dirty="0">
                <a:latin typeface="Georgia" panose="02040502050405020303" pitchFamily="18" charset="0"/>
              </a:rPr>
              <a:t>2</a:t>
            </a:r>
          </a:p>
        </p:txBody>
      </p:sp>
      <p:sp>
        <p:nvSpPr>
          <p:cNvPr id="22" name="Textfeld 21">
            <a:extLst>
              <a:ext uri="{FF2B5EF4-FFF2-40B4-BE49-F238E27FC236}">
                <a16:creationId xmlns:a16="http://schemas.microsoft.com/office/drawing/2014/main" id="{3745D26D-FA85-0E4A-1E79-919D2CD6C18C}"/>
              </a:ext>
            </a:extLst>
          </p:cNvPr>
          <p:cNvSpPr txBox="1"/>
          <p:nvPr/>
        </p:nvSpPr>
        <p:spPr>
          <a:xfrm>
            <a:off x="3377855" y="3672280"/>
            <a:ext cx="3602814" cy="707886"/>
          </a:xfrm>
          <a:prstGeom prst="rect">
            <a:avLst/>
          </a:prstGeom>
          <a:noFill/>
        </p:spPr>
        <p:txBody>
          <a:bodyPr wrap="square" rtlCol="0">
            <a:spAutoFit/>
          </a:bodyPr>
          <a:lstStyle/>
          <a:p>
            <a:pPr algn="l"/>
            <a:r>
              <a:rPr lang="de-DE" sz="1000" b="0" i="0" u="none" strike="noStrike" baseline="0" dirty="0">
                <a:latin typeface="Georgia" panose="02040502050405020303" pitchFamily="18" charset="0"/>
                <a:cs typeface="Calibri" panose="020F0502020204030204" pitchFamily="34" charset="0"/>
              </a:rPr>
              <a:t>* Physische Gegenstände, wie z. B. eine Wand, </a:t>
            </a:r>
            <a:br>
              <a:rPr lang="de-DE" sz="1000" b="0" i="0" u="none" strike="noStrike" baseline="0" dirty="0">
                <a:latin typeface="Georgia" panose="02040502050405020303" pitchFamily="18" charset="0"/>
                <a:cs typeface="Calibri" panose="020F0502020204030204" pitchFamily="34" charset="0"/>
              </a:rPr>
            </a:br>
            <a:r>
              <a:rPr lang="de-DE" sz="1000" b="0" i="0" u="none" strike="noStrike" baseline="0" dirty="0">
                <a:latin typeface="Georgia" panose="02040502050405020303" pitchFamily="18" charset="0"/>
                <a:cs typeface="Calibri" panose="020F0502020204030204" pitchFamily="34" charset="0"/>
              </a:rPr>
              <a:t>könnten die Datenverbindung beeinträchtigen. </a:t>
            </a:r>
            <a:br>
              <a:rPr lang="de-DE" sz="1000" b="0" i="0" u="none" strike="noStrike" baseline="0" dirty="0">
                <a:latin typeface="Georgia" panose="02040502050405020303" pitchFamily="18" charset="0"/>
                <a:cs typeface="Calibri" panose="020F0502020204030204" pitchFamily="34" charset="0"/>
              </a:rPr>
            </a:br>
            <a:r>
              <a:rPr lang="de-DE" sz="1000" b="0" i="0" u="none" strike="noStrike" baseline="0" dirty="0">
                <a:latin typeface="Georgia" panose="02040502050405020303" pitchFamily="18" charset="0"/>
                <a:cs typeface="Calibri" panose="020F0502020204030204" pitchFamily="34" charset="0"/>
              </a:rPr>
              <a:t>Der Sensor misst und speichert jedoch weiterhin Zuckerdaten für bis zu 14 </a:t>
            </a:r>
            <a:r>
              <a:rPr lang="de-DE" sz="1000" dirty="0">
                <a:latin typeface="Georgia" panose="02040502050405020303" pitchFamily="18" charset="0"/>
                <a:cs typeface="Calibri" panose="020F0502020204030204" pitchFamily="34" charset="0"/>
              </a:rPr>
              <a:t>bzw. 15</a:t>
            </a:r>
            <a:r>
              <a:rPr lang="de-DE" sz="1000" b="0" i="0" u="none" strike="noStrike" baseline="0" dirty="0">
                <a:latin typeface="Georgia" panose="02040502050405020303" pitchFamily="18" charset="0"/>
                <a:cs typeface="Calibri" panose="020F0502020204030204" pitchFamily="34" charset="0"/>
              </a:rPr>
              <a:t> Tage</a:t>
            </a:r>
            <a:r>
              <a:rPr lang="de-DE" sz="1000" b="0" i="0" u="none" strike="noStrike" baseline="30000" dirty="0">
                <a:latin typeface="Georgia" panose="02040502050405020303" pitchFamily="18" charset="0"/>
                <a:cs typeface="Calibri" panose="020F0502020204030204" pitchFamily="34" charset="0"/>
              </a:rPr>
              <a:t>3</a:t>
            </a:r>
            <a:r>
              <a:rPr lang="de-DE" sz="1000" b="0" i="0" u="none" strike="noStrike" baseline="0" dirty="0">
                <a:latin typeface="Georgia" panose="02040502050405020303" pitchFamily="18" charset="0"/>
                <a:cs typeface="Calibri" panose="020F0502020204030204" pitchFamily="34" charset="0"/>
              </a:rPr>
              <a:t>.</a:t>
            </a:r>
            <a:endParaRPr lang="de-DE" sz="1000" dirty="0">
              <a:latin typeface="Georgia" panose="02040502050405020303" pitchFamily="18" charset="0"/>
              <a:cs typeface="Calibri" panose="020F0502020204030204" pitchFamily="34" charset="0"/>
            </a:endParaRPr>
          </a:p>
        </p:txBody>
      </p:sp>
      <p:pic>
        <p:nvPicPr>
          <p:cNvPr id="24" name="Grafik 23">
            <a:extLst>
              <a:ext uri="{FF2B5EF4-FFF2-40B4-BE49-F238E27FC236}">
                <a16:creationId xmlns:a16="http://schemas.microsoft.com/office/drawing/2014/main" id="{EAA8675F-A762-E33E-6D42-56AFD27BE70A}"/>
              </a:ext>
            </a:extLst>
          </p:cNvPr>
          <p:cNvPicPr>
            <a:picLocks noChangeAspect="1"/>
          </p:cNvPicPr>
          <p:nvPr/>
        </p:nvPicPr>
        <p:blipFill>
          <a:blip r:embed="rId3"/>
          <a:srcRect/>
          <a:stretch/>
        </p:blipFill>
        <p:spPr>
          <a:xfrm>
            <a:off x="1317483" y="1124182"/>
            <a:ext cx="1958058" cy="3426601"/>
          </a:xfrm>
          <a:prstGeom prst="rect">
            <a:avLst/>
          </a:prstGeom>
        </p:spPr>
      </p:pic>
      <p:pic>
        <p:nvPicPr>
          <p:cNvPr id="25" name="Grafik 24">
            <a:extLst>
              <a:ext uri="{FF2B5EF4-FFF2-40B4-BE49-F238E27FC236}">
                <a16:creationId xmlns:a16="http://schemas.microsoft.com/office/drawing/2014/main" id="{CFBEE5C2-87E4-EC64-6C82-05E75A6366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2411" y="1637369"/>
            <a:ext cx="299748" cy="708740"/>
          </a:xfrm>
          <a:prstGeom prst="rect">
            <a:avLst/>
          </a:prstGeom>
        </p:spPr>
      </p:pic>
      <p:pic>
        <p:nvPicPr>
          <p:cNvPr id="26" name="Grafik 25">
            <a:extLst>
              <a:ext uri="{FF2B5EF4-FFF2-40B4-BE49-F238E27FC236}">
                <a16:creationId xmlns:a16="http://schemas.microsoft.com/office/drawing/2014/main" id="{353B5631-11B3-A6ED-D522-551AB192B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15519" y="1637369"/>
            <a:ext cx="299746" cy="708740"/>
          </a:xfrm>
          <a:prstGeom prst="rect">
            <a:avLst/>
          </a:prstGeom>
        </p:spPr>
      </p:pic>
      <p:pic>
        <p:nvPicPr>
          <p:cNvPr id="27" name="Grafik 26">
            <a:extLst>
              <a:ext uri="{FF2B5EF4-FFF2-40B4-BE49-F238E27FC236}">
                <a16:creationId xmlns:a16="http://schemas.microsoft.com/office/drawing/2014/main" id="{35BF4C22-9390-A36E-13D7-4ABECCBC1589}"/>
              </a:ext>
            </a:extLst>
          </p:cNvPr>
          <p:cNvPicPr>
            <a:picLocks noChangeAspect="1"/>
          </p:cNvPicPr>
          <p:nvPr/>
        </p:nvPicPr>
        <p:blipFill>
          <a:blip r:embed="rId6"/>
          <a:srcRect/>
          <a:stretch/>
        </p:blipFill>
        <p:spPr>
          <a:xfrm>
            <a:off x="361010" y="2650757"/>
            <a:ext cx="1239835" cy="1836480"/>
          </a:xfrm>
          <a:prstGeom prst="rect">
            <a:avLst/>
          </a:prstGeom>
        </p:spPr>
      </p:pic>
      <p:pic>
        <p:nvPicPr>
          <p:cNvPr id="8" name="Grafik 7" descr="Ein Bild, das Text, Screenshot, Schrift, Logo enthält.&#10;&#10;Automatisch generierte Beschreibung">
            <a:extLst>
              <a:ext uri="{FF2B5EF4-FFF2-40B4-BE49-F238E27FC236}">
                <a16:creationId xmlns:a16="http://schemas.microsoft.com/office/drawing/2014/main" id="{A7E42D16-4DC0-72D4-D29A-1FCFD037CD51}"/>
              </a:ext>
            </a:extLst>
          </p:cNvPr>
          <p:cNvPicPr>
            <a:picLocks noChangeAspect="1"/>
          </p:cNvPicPr>
          <p:nvPr/>
        </p:nvPicPr>
        <p:blipFill>
          <a:blip r:embed="rId7" cstate="print">
            <a:extLst>
              <a:ext uri="{28A0092B-C50C-407E-A947-70E740481C1C}">
                <a14:useLocalDpi xmlns:a14="http://schemas.microsoft.com/office/drawing/2010/main" val="0"/>
              </a:ext>
            </a:extLst>
          </a:blip>
          <a:srcRect b="10216"/>
          <a:stretch/>
        </p:blipFill>
        <p:spPr>
          <a:xfrm>
            <a:off x="674548" y="2918362"/>
            <a:ext cx="611688" cy="731693"/>
          </a:xfrm>
          <a:prstGeom prst="rect">
            <a:avLst/>
          </a:prstGeom>
        </p:spPr>
      </p:pic>
    </p:spTree>
    <p:extLst>
      <p:ext uri="{BB962C8B-B14F-4D97-AF65-F5344CB8AC3E}">
        <p14:creationId xmlns:p14="http://schemas.microsoft.com/office/powerpoint/2010/main" val="1272001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HI/LO ANZEIGE BEI FREESTYLE LIBRE MESSSYSTEMEN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41</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en-IN" dirty="0" err="1">
                <a:solidFill>
                  <a:srgbClr val="001489"/>
                </a:solidFill>
              </a:rPr>
              <a:t>Anzeigen</a:t>
            </a:r>
            <a:r>
              <a:rPr lang="en-IN" dirty="0">
                <a:solidFill>
                  <a:srgbClr val="001489"/>
                </a:solidFill>
              </a:rPr>
              <a:t> </a:t>
            </a:r>
            <a:r>
              <a:rPr lang="en-IN" dirty="0" err="1">
                <a:solidFill>
                  <a:srgbClr val="001489"/>
                </a:solidFill>
              </a:rPr>
              <a:t>außerhalb</a:t>
            </a:r>
            <a:r>
              <a:rPr lang="en-IN" dirty="0">
                <a:solidFill>
                  <a:srgbClr val="001489"/>
                </a:solidFill>
              </a:rPr>
              <a:t> der </a:t>
            </a:r>
            <a:r>
              <a:rPr lang="en-IN" dirty="0" err="1">
                <a:solidFill>
                  <a:srgbClr val="001489"/>
                </a:solidFill>
              </a:rPr>
              <a:t>Berichtsgrenzen</a:t>
            </a:r>
            <a:br>
              <a:rPr lang="en-IN" dirty="0">
                <a:solidFill>
                  <a:srgbClr val="001489"/>
                </a:solidFill>
              </a:rPr>
            </a:br>
            <a:endParaRPr lang="en-IN" dirty="0">
              <a:solidFill>
                <a:srgbClr val="001489"/>
              </a:solidFill>
            </a:endParaRP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0" name="Grafik 9">
            <a:extLst>
              <a:ext uri="{FF2B5EF4-FFF2-40B4-BE49-F238E27FC236}">
                <a16:creationId xmlns:a16="http://schemas.microsoft.com/office/drawing/2014/main" id="{934476C8-BE5D-6A02-3F5A-5FCF65847B39}"/>
              </a:ext>
            </a:extLst>
          </p:cNvPr>
          <p:cNvPicPr>
            <a:picLocks noChangeAspect="1"/>
          </p:cNvPicPr>
          <p:nvPr/>
        </p:nvPicPr>
        <p:blipFill>
          <a:blip r:embed="rId2"/>
          <a:stretch>
            <a:fillRect/>
          </a:stretch>
        </p:blipFill>
        <p:spPr>
          <a:xfrm>
            <a:off x="502920" y="1335174"/>
            <a:ext cx="1646557" cy="2172917"/>
          </a:xfrm>
          <a:prstGeom prst="rect">
            <a:avLst/>
          </a:prstGeom>
        </p:spPr>
      </p:pic>
      <p:pic>
        <p:nvPicPr>
          <p:cNvPr id="11" name="Grafik 10">
            <a:extLst>
              <a:ext uri="{FF2B5EF4-FFF2-40B4-BE49-F238E27FC236}">
                <a16:creationId xmlns:a16="http://schemas.microsoft.com/office/drawing/2014/main" id="{7C279AD6-1821-062A-E644-840DC3C8F22D}"/>
              </a:ext>
            </a:extLst>
          </p:cNvPr>
          <p:cNvPicPr>
            <a:picLocks noChangeAspect="1"/>
          </p:cNvPicPr>
          <p:nvPr/>
        </p:nvPicPr>
        <p:blipFill>
          <a:blip r:embed="rId3"/>
          <a:stretch>
            <a:fillRect/>
          </a:stretch>
        </p:blipFill>
        <p:spPr>
          <a:xfrm>
            <a:off x="4692159" y="1335174"/>
            <a:ext cx="1640512" cy="2182829"/>
          </a:xfrm>
          <a:prstGeom prst="rect">
            <a:avLst/>
          </a:prstGeom>
        </p:spPr>
      </p:pic>
      <p:grpSp>
        <p:nvGrpSpPr>
          <p:cNvPr id="12" name="Gruppieren 11">
            <a:extLst>
              <a:ext uri="{FF2B5EF4-FFF2-40B4-BE49-F238E27FC236}">
                <a16:creationId xmlns:a16="http://schemas.microsoft.com/office/drawing/2014/main" id="{216097D6-1F30-860C-F999-F194AEE84BA9}"/>
              </a:ext>
            </a:extLst>
          </p:cNvPr>
          <p:cNvGrpSpPr/>
          <p:nvPr/>
        </p:nvGrpSpPr>
        <p:grpSpPr>
          <a:xfrm>
            <a:off x="2241989" y="1340239"/>
            <a:ext cx="2221179" cy="591087"/>
            <a:chOff x="2162907" y="2207300"/>
            <a:chExt cx="2221179" cy="591087"/>
          </a:xfrm>
        </p:grpSpPr>
        <p:sp>
          <p:nvSpPr>
            <p:cNvPr id="13" name="Rectangle 2">
              <a:extLst>
                <a:ext uri="{FF2B5EF4-FFF2-40B4-BE49-F238E27FC236}">
                  <a16:creationId xmlns:a16="http://schemas.microsoft.com/office/drawing/2014/main" id="{64D2C03D-2885-01D0-4DBC-E6317DA71932}"/>
                </a:ext>
              </a:extLst>
            </p:cNvPr>
            <p:cNvSpPr/>
            <p:nvPr/>
          </p:nvSpPr>
          <p:spPr>
            <a:xfrm>
              <a:off x="2167365" y="2207300"/>
              <a:ext cx="2216721" cy="571564"/>
            </a:xfrm>
            <a:prstGeom prst="rect">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eorgia"/>
              </a:endParaRPr>
            </a:p>
          </p:txBody>
        </p:sp>
        <p:sp>
          <p:nvSpPr>
            <p:cNvPr id="15" name="TextBox 7">
              <a:extLst>
                <a:ext uri="{FF2B5EF4-FFF2-40B4-BE49-F238E27FC236}">
                  <a16:creationId xmlns:a16="http://schemas.microsoft.com/office/drawing/2014/main" id="{E19ECC6E-9953-FCD4-8C20-4D87E65CD291}"/>
                </a:ext>
              </a:extLst>
            </p:cNvPr>
            <p:cNvSpPr txBox="1"/>
            <p:nvPr/>
          </p:nvSpPr>
          <p:spPr>
            <a:xfrm>
              <a:off x="3286841" y="2220432"/>
              <a:ext cx="1097245" cy="523220"/>
            </a:xfrm>
            <a:prstGeom prst="rect">
              <a:avLst/>
            </a:prstGeom>
            <a:noFill/>
          </p:spPr>
          <p:txBody>
            <a:bodyPr wrap="square" rtlCol="0">
              <a:spAutoFit/>
            </a:bodyPr>
            <a:lstStyle/>
            <a:p>
              <a:pPr defTabSz="1219170">
                <a:defRPr/>
              </a:pPr>
              <a:r>
                <a:rPr lang="en-US" sz="1400" dirty="0">
                  <a:solidFill>
                    <a:srgbClr val="000000"/>
                  </a:solidFill>
                  <a:latin typeface="Calibri" panose="020F0502020204030204" pitchFamily="34" charset="0"/>
                  <a:cs typeface="Calibri" panose="020F0502020204030204" pitchFamily="34" charset="0"/>
                </a:rPr>
                <a:t>Hoher </a:t>
              </a:r>
              <a:br>
                <a:rPr lang="en-US" sz="1400" dirty="0">
                  <a:solidFill>
                    <a:srgbClr val="000000"/>
                  </a:solidFill>
                  <a:latin typeface="Calibri" panose="020F0502020204030204" pitchFamily="34" charset="0"/>
                  <a:cs typeface="Calibri" panose="020F0502020204030204" pitchFamily="34" charset="0"/>
                </a:rPr>
              </a:br>
              <a:r>
                <a:rPr lang="en-US" sz="1400" dirty="0" err="1">
                  <a:solidFill>
                    <a:srgbClr val="000000"/>
                  </a:solidFill>
                  <a:latin typeface="Calibri" panose="020F0502020204030204" pitchFamily="34" charset="0"/>
                  <a:cs typeface="Calibri" panose="020F0502020204030204" pitchFamily="34" charset="0"/>
                </a:rPr>
                <a:t>Glukosewert</a:t>
              </a:r>
              <a:endParaRPr lang="en-US" sz="1400" dirty="0">
                <a:solidFill>
                  <a:srgbClr val="000000"/>
                </a:solidFill>
                <a:latin typeface="Calibri" panose="020F0502020204030204" pitchFamily="34" charset="0"/>
                <a:cs typeface="Calibri" panose="020F0502020204030204" pitchFamily="34" charset="0"/>
              </a:endParaRPr>
            </a:p>
          </p:txBody>
        </p:sp>
        <p:pic>
          <p:nvPicPr>
            <p:cNvPr id="16" name="Picture 3" descr="C:\Users\woojx\AppData\Local\Microsoft\Windows\Temporary Internet Files\Content.IE5\SBRU16XM\Caution_sign_used_on_roads_pn.svg[1].png">
              <a:extLst>
                <a:ext uri="{FF2B5EF4-FFF2-40B4-BE49-F238E27FC236}">
                  <a16:creationId xmlns:a16="http://schemas.microsoft.com/office/drawing/2014/main" id="{EB57B7C7-2132-EA7E-17D6-6899438F64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129" y="2310842"/>
              <a:ext cx="450449" cy="3753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4">
              <a:extLst>
                <a:ext uri="{FF2B5EF4-FFF2-40B4-BE49-F238E27FC236}">
                  <a16:creationId xmlns:a16="http://schemas.microsoft.com/office/drawing/2014/main" id="{4269053A-27F3-EF8B-3146-4368C612DEDF}"/>
                </a:ext>
              </a:extLst>
            </p:cNvPr>
            <p:cNvSpPr txBox="1"/>
            <p:nvPr/>
          </p:nvSpPr>
          <p:spPr>
            <a:xfrm>
              <a:off x="2162907" y="2213612"/>
              <a:ext cx="678236" cy="584775"/>
            </a:xfrm>
            <a:prstGeom prst="rect">
              <a:avLst/>
            </a:prstGeom>
            <a:noFill/>
          </p:spPr>
          <p:txBody>
            <a:bodyPr wrap="square">
              <a:spAutoFit/>
            </a:bodyPr>
            <a:lstStyle/>
            <a:p>
              <a:pPr defTabSz="1219170">
                <a:defRPr/>
              </a:pPr>
              <a:r>
                <a:rPr lang="en-US" sz="3200" b="1">
                  <a:solidFill>
                    <a:srgbClr val="000000"/>
                  </a:solidFill>
                  <a:latin typeface="Droid Sans" panose="020B0606030804020204" pitchFamily="34" charset="0"/>
                  <a:ea typeface="Droid Sans" panose="020B0606030804020204" pitchFamily="34" charset="0"/>
                  <a:cs typeface="Droid Sans" panose="020B0606030804020204" pitchFamily="34" charset="0"/>
                </a:rPr>
                <a:t>HI</a:t>
              </a:r>
              <a:endParaRPr lang="en-US" sz="3600" b="1">
                <a:solidFill>
                  <a:srgbClr val="000000"/>
                </a:solidFill>
                <a:latin typeface="Droid Sans" panose="020B0606030804020204" pitchFamily="34" charset="0"/>
                <a:ea typeface="Droid Sans" panose="020B0606030804020204" pitchFamily="34" charset="0"/>
                <a:cs typeface="Droid Sans" panose="020B0606030804020204" pitchFamily="34" charset="0"/>
              </a:endParaRPr>
            </a:p>
          </p:txBody>
        </p:sp>
      </p:grpSp>
      <p:sp>
        <p:nvSpPr>
          <p:cNvPr id="18" name="TextBox 56">
            <a:extLst>
              <a:ext uri="{FF2B5EF4-FFF2-40B4-BE49-F238E27FC236}">
                <a16:creationId xmlns:a16="http://schemas.microsoft.com/office/drawing/2014/main" id="{A1FB34F4-A093-16FA-6B6A-3DEF4E467496}"/>
              </a:ext>
            </a:extLst>
          </p:cNvPr>
          <p:cNvSpPr txBox="1"/>
          <p:nvPr/>
        </p:nvSpPr>
        <p:spPr>
          <a:xfrm>
            <a:off x="2175649" y="2038490"/>
            <a:ext cx="2373491" cy="538609"/>
          </a:xfrm>
          <a:prstGeom prst="rect">
            <a:avLst/>
          </a:prstGeom>
          <a:noFill/>
        </p:spPr>
        <p:txBody>
          <a:bodyPr wrap="square">
            <a:spAutoFit/>
          </a:bodyPr>
          <a:lstStyle/>
          <a:p>
            <a:pPr>
              <a:spcAft>
                <a:spcPts val="600"/>
              </a:spcAft>
            </a:pPr>
            <a:r>
              <a:rPr lang="en-US" sz="1200" b="1" dirty="0" err="1">
                <a:latin typeface="Georgia" panose="02040502050405020303" pitchFamily="18" charset="0"/>
              </a:rPr>
              <a:t>Erscheint</a:t>
            </a:r>
            <a:r>
              <a:rPr lang="en-US" sz="1200" b="1" dirty="0">
                <a:latin typeface="Georgia" panose="02040502050405020303" pitchFamily="18" charset="0"/>
              </a:rPr>
              <a:t> </a:t>
            </a:r>
            <a:r>
              <a:rPr lang="en-US" sz="1200" b="1" dirty="0" err="1">
                <a:latin typeface="Georgia" panose="02040502050405020303" pitchFamily="18" charset="0"/>
              </a:rPr>
              <a:t>bei</a:t>
            </a:r>
            <a:r>
              <a:rPr lang="en-US" sz="1200" b="1" dirty="0">
                <a:latin typeface="Georgia" panose="02040502050405020303" pitchFamily="18" charset="0"/>
              </a:rPr>
              <a:t> </a:t>
            </a:r>
            <a:r>
              <a:rPr lang="en-US" sz="1200" b="1" dirty="0" err="1">
                <a:latin typeface="Georgia" panose="02040502050405020303" pitchFamily="18" charset="0"/>
              </a:rPr>
              <a:t>Werten</a:t>
            </a:r>
            <a:r>
              <a:rPr lang="en-US" sz="1200" b="1" dirty="0">
                <a:latin typeface="Georgia" panose="02040502050405020303" pitchFamily="18" charset="0"/>
              </a:rPr>
              <a:t> </a:t>
            </a:r>
            <a:r>
              <a:rPr lang="en-US" sz="1200" b="1" dirty="0" err="1">
                <a:latin typeface="Georgia" panose="02040502050405020303" pitchFamily="18" charset="0"/>
              </a:rPr>
              <a:t>über</a:t>
            </a:r>
            <a:r>
              <a:rPr lang="en-US" sz="1200" b="1" dirty="0">
                <a:latin typeface="Georgia" panose="02040502050405020303" pitchFamily="18" charset="0"/>
              </a:rPr>
              <a:t>: </a:t>
            </a:r>
          </a:p>
          <a:p>
            <a:pPr>
              <a:spcAft>
                <a:spcPts val="600"/>
              </a:spcAft>
            </a:pPr>
            <a:r>
              <a:rPr lang="en-US" sz="1200" b="1" dirty="0">
                <a:solidFill>
                  <a:srgbClr val="001489"/>
                </a:solidFill>
                <a:latin typeface="Georgia" panose="02040502050405020303" pitchFamily="18" charset="0"/>
              </a:rPr>
              <a:t>500 mg/dL (27,8 mmol/L)</a:t>
            </a:r>
            <a:r>
              <a:rPr lang="en-US" sz="1200" dirty="0">
                <a:latin typeface="Georgia" panose="02040502050405020303" pitchFamily="18" charset="0"/>
              </a:rPr>
              <a:t>.</a:t>
            </a:r>
            <a:r>
              <a:rPr lang="en-US" sz="1200" b="1" dirty="0">
                <a:solidFill>
                  <a:schemeClr val="accent3"/>
                </a:solidFill>
                <a:latin typeface="Georgia" panose="02040502050405020303" pitchFamily="18" charset="0"/>
              </a:rPr>
              <a:t> </a:t>
            </a:r>
            <a:endParaRPr lang="en-US" sz="1200" b="1" dirty="0">
              <a:latin typeface="Georgia" panose="02040502050405020303" pitchFamily="18" charset="0"/>
            </a:endParaRPr>
          </a:p>
        </p:txBody>
      </p:sp>
      <p:grpSp>
        <p:nvGrpSpPr>
          <p:cNvPr id="19" name="Gruppieren 18">
            <a:extLst>
              <a:ext uri="{FF2B5EF4-FFF2-40B4-BE49-F238E27FC236}">
                <a16:creationId xmlns:a16="http://schemas.microsoft.com/office/drawing/2014/main" id="{A591F6A5-269B-7CA1-FF7D-C5320E08C286}"/>
              </a:ext>
            </a:extLst>
          </p:cNvPr>
          <p:cNvGrpSpPr/>
          <p:nvPr/>
        </p:nvGrpSpPr>
        <p:grpSpPr>
          <a:xfrm>
            <a:off x="6463565" y="1340239"/>
            <a:ext cx="2330011" cy="591087"/>
            <a:chOff x="2162907" y="2207300"/>
            <a:chExt cx="2330011" cy="591087"/>
          </a:xfrm>
        </p:grpSpPr>
        <p:sp>
          <p:nvSpPr>
            <p:cNvPr id="20" name="Rectangle 2">
              <a:extLst>
                <a:ext uri="{FF2B5EF4-FFF2-40B4-BE49-F238E27FC236}">
                  <a16:creationId xmlns:a16="http://schemas.microsoft.com/office/drawing/2014/main" id="{74A6A6EB-B9E7-B1A4-6044-97157656C5DA}"/>
                </a:ext>
              </a:extLst>
            </p:cNvPr>
            <p:cNvSpPr/>
            <p:nvPr/>
          </p:nvSpPr>
          <p:spPr>
            <a:xfrm>
              <a:off x="2167366" y="2207300"/>
              <a:ext cx="2192188" cy="571564"/>
            </a:xfrm>
            <a:prstGeom prst="rect">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Georgia"/>
              </a:endParaRPr>
            </a:p>
          </p:txBody>
        </p:sp>
        <p:sp>
          <p:nvSpPr>
            <p:cNvPr id="22" name="TextBox 7">
              <a:extLst>
                <a:ext uri="{FF2B5EF4-FFF2-40B4-BE49-F238E27FC236}">
                  <a16:creationId xmlns:a16="http://schemas.microsoft.com/office/drawing/2014/main" id="{CBCF5588-6009-EF82-1A84-4A505DCD9253}"/>
                </a:ext>
              </a:extLst>
            </p:cNvPr>
            <p:cNvSpPr txBox="1"/>
            <p:nvPr/>
          </p:nvSpPr>
          <p:spPr>
            <a:xfrm>
              <a:off x="3286841" y="2220432"/>
              <a:ext cx="1206077" cy="543867"/>
            </a:xfrm>
            <a:prstGeom prst="rect">
              <a:avLst/>
            </a:prstGeom>
            <a:noFill/>
          </p:spPr>
          <p:txBody>
            <a:bodyPr wrap="square" rtlCol="0">
              <a:spAutoFit/>
            </a:bodyPr>
            <a:lstStyle/>
            <a:p>
              <a:pPr defTabSz="1219170">
                <a:defRPr/>
              </a:pPr>
              <a:r>
                <a:rPr lang="en-US" sz="1400" dirty="0" err="1">
                  <a:solidFill>
                    <a:srgbClr val="000000"/>
                  </a:solidFill>
                  <a:latin typeface="Calibri" panose="020F0502020204030204" pitchFamily="34" charset="0"/>
                  <a:cs typeface="Calibri" panose="020F0502020204030204" pitchFamily="34" charset="0"/>
                </a:rPr>
                <a:t>Niedriger</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Glukosewert</a:t>
              </a:r>
              <a:endParaRPr lang="en-US" sz="1400" dirty="0">
                <a:solidFill>
                  <a:srgbClr val="000000"/>
                </a:solidFill>
                <a:latin typeface="Calibri" panose="020F0502020204030204" pitchFamily="34" charset="0"/>
                <a:cs typeface="Calibri" panose="020F0502020204030204" pitchFamily="34" charset="0"/>
              </a:endParaRPr>
            </a:p>
          </p:txBody>
        </p:sp>
        <p:pic>
          <p:nvPicPr>
            <p:cNvPr id="23" name="Picture 3" descr="C:\Users\woojx\AppData\Local\Microsoft\Windows\Temporary Internet Files\Content.IE5\SBRU16XM\Caution_sign_used_on_roads_pn.svg[1].png">
              <a:extLst>
                <a:ext uri="{FF2B5EF4-FFF2-40B4-BE49-F238E27FC236}">
                  <a16:creationId xmlns:a16="http://schemas.microsoft.com/office/drawing/2014/main" id="{C1126686-ACD2-C027-4608-42D9B3EB0F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129" y="2310842"/>
              <a:ext cx="450449" cy="3753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4">
              <a:extLst>
                <a:ext uri="{FF2B5EF4-FFF2-40B4-BE49-F238E27FC236}">
                  <a16:creationId xmlns:a16="http://schemas.microsoft.com/office/drawing/2014/main" id="{C80B80F2-CAA2-68F7-76DC-D003842C07A8}"/>
                </a:ext>
              </a:extLst>
            </p:cNvPr>
            <p:cNvSpPr txBox="1"/>
            <p:nvPr/>
          </p:nvSpPr>
          <p:spPr>
            <a:xfrm>
              <a:off x="2162907" y="2213612"/>
              <a:ext cx="765736" cy="584775"/>
            </a:xfrm>
            <a:prstGeom prst="rect">
              <a:avLst/>
            </a:prstGeom>
            <a:noFill/>
          </p:spPr>
          <p:txBody>
            <a:bodyPr wrap="square">
              <a:spAutoFit/>
            </a:bodyPr>
            <a:lstStyle/>
            <a:p>
              <a:pPr defTabSz="1219170">
                <a:defRPr/>
              </a:pPr>
              <a:r>
                <a:rPr lang="en-US" sz="3200" b="1">
                  <a:solidFill>
                    <a:srgbClr val="000000"/>
                  </a:solidFill>
                  <a:latin typeface="Droid Sans" panose="020B0606030804020204" pitchFamily="34" charset="0"/>
                  <a:ea typeface="Droid Sans" panose="020B0606030804020204" pitchFamily="34" charset="0"/>
                  <a:cs typeface="Droid Sans" panose="020B0606030804020204" pitchFamily="34" charset="0"/>
                </a:rPr>
                <a:t>LO</a:t>
              </a:r>
              <a:endParaRPr lang="en-US" sz="3600" b="1">
                <a:solidFill>
                  <a:srgbClr val="000000"/>
                </a:solidFill>
                <a:latin typeface="Droid Sans" panose="020B0606030804020204" pitchFamily="34" charset="0"/>
                <a:ea typeface="Droid Sans" panose="020B0606030804020204" pitchFamily="34" charset="0"/>
                <a:cs typeface="Droid Sans" panose="020B0606030804020204" pitchFamily="34" charset="0"/>
              </a:endParaRPr>
            </a:p>
          </p:txBody>
        </p:sp>
      </p:grpSp>
      <p:sp>
        <p:nvSpPr>
          <p:cNvPr id="25" name="TextBox 56">
            <a:extLst>
              <a:ext uri="{FF2B5EF4-FFF2-40B4-BE49-F238E27FC236}">
                <a16:creationId xmlns:a16="http://schemas.microsoft.com/office/drawing/2014/main" id="{12CA7866-2BB8-4677-61BA-CB9EC8147525}"/>
              </a:ext>
            </a:extLst>
          </p:cNvPr>
          <p:cNvSpPr txBox="1"/>
          <p:nvPr/>
        </p:nvSpPr>
        <p:spPr>
          <a:xfrm>
            <a:off x="6478298" y="2096879"/>
            <a:ext cx="2526262" cy="800219"/>
          </a:xfrm>
          <a:prstGeom prst="rect">
            <a:avLst/>
          </a:prstGeom>
          <a:noFill/>
        </p:spPr>
        <p:txBody>
          <a:bodyPr wrap="square">
            <a:spAutoFit/>
          </a:bodyPr>
          <a:lstStyle/>
          <a:p>
            <a:pPr>
              <a:spcAft>
                <a:spcPts val="600"/>
              </a:spcAft>
            </a:pPr>
            <a:r>
              <a:rPr lang="en-US" sz="1200" b="1" dirty="0" err="1">
                <a:latin typeface="Georgia" panose="02040502050405020303" pitchFamily="18" charset="0"/>
              </a:rPr>
              <a:t>Erscheint</a:t>
            </a:r>
            <a:r>
              <a:rPr lang="en-US" sz="1200" b="1" dirty="0">
                <a:latin typeface="Georgia" panose="02040502050405020303" pitchFamily="18" charset="0"/>
              </a:rPr>
              <a:t> </a:t>
            </a:r>
            <a:r>
              <a:rPr lang="en-US" sz="1200" b="1" dirty="0" err="1">
                <a:latin typeface="Georgia" panose="02040502050405020303" pitchFamily="18" charset="0"/>
              </a:rPr>
              <a:t>bei</a:t>
            </a:r>
            <a:r>
              <a:rPr lang="en-US" sz="1200" b="1" dirty="0">
                <a:latin typeface="Georgia" panose="02040502050405020303" pitchFamily="18" charset="0"/>
              </a:rPr>
              <a:t> </a:t>
            </a:r>
            <a:r>
              <a:rPr lang="en-US" sz="1200" b="1" dirty="0" err="1">
                <a:latin typeface="Georgia" panose="02040502050405020303" pitchFamily="18" charset="0"/>
              </a:rPr>
              <a:t>Werten</a:t>
            </a:r>
            <a:r>
              <a:rPr lang="en-US" sz="1200" b="1" dirty="0">
                <a:latin typeface="Georgia" panose="02040502050405020303" pitchFamily="18" charset="0"/>
              </a:rPr>
              <a:t> </a:t>
            </a:r>
            <a:r>
              <a:rPr lang="en-US" sz="1200" b="1" dirty="0" err="1">
                <a:latin typeface="Georgia" panose="02040502050405020303" pitchFamily="18" charset="0"/>
              </a:rPr>
              <a:t>unter</a:t>
            </a:r>
            <a:r>
              <a:rPr lang="en-US" sz="1200" b="1" dirty="0">
                <a:latin typeface="Georgia" panose="02040502050405020303" pitchFamily="18" charset="0"/>
              </a:rPr>
              <a:t>:</a:t>
            </a:r>
            <a:endParaRPr lang="de-DE" sz="1200" b="1" dirty="0">
              <a:latin typeface="Georgia" panose="02040502050405020303" pitchFamily="18" charset="0"/>
            </a:endParaRPr>
          </a:p>
          <a:p>
            <a:pPr>
              <a:spcAft>
                <a:spcPts val="600"/>
              </a:spcAft>
            </a:pPr>
            <a:r>
              <a:rPr lang="en-US" sz="1200" b="1" dirty="0">
                <a:solidFill>
                  <a:srgbClr val="001489"/>
                </a:solidFill>
                <a:latin typeface="Georgia" panose="02040502050405020303" pitchFamily="18" charset="0"/>
              </a:rPr>
              <a:t>40 mg/dL </a:t>
            </a:r>
            <a:r>
              <a:rPr lang="de-DE" sz="1200" b="1" dirty="0">
                <a:solidFill>
                  <a:srgbClr val="001489"/>
                </a:solidFill>
                <a:latin typeface="Georgia" panose="02040502050405020303" pitchFamily="18" charset="0"/>
              </a:rPr>
              <a:t>(2,2 mmol/L)</a:t>
            </a:r>
            <a:r>
              <a:rPr lang="en-US" sz="1200" dirty="0">
                <a:latin typeface="Georgia" panose="02040502050405020303" pitchFamily="18" charset="0"/>
              </a:rPr>
              <a:t>.</a:t>
            </a:r>
            <a:r>
              <a:rPr lang="de-DE" sz="1200" b="1" dirty="0">
                <a:solidFill>
                  <a:srgbClr val="009CDE"/>
                </a:solidFill>
                <a:latin typeface="Georgia" panose="02040502050405020303" pitchFamily="18" charset="0"/>
              </a:rPr>
              <a:t> </a:t>
            </a:r>
            <a:endParaRPr lang="en-US" sz="1200" dirty="0">
              <a:solidFill>
                <a:srgbClr val="002A3A"/>
              </a:solidFill>
              <a:latin typeface="Georgia" panose="02040502050405020303" pitchFamily="18" charset="0"/>
            </a:endParaRPr>
          </a:p>
          <a:p>
            <a:pPr>
              <a:spcAft>
                <a:spcPts val="600"/>
              </a:spcAft>
            </a:pPr>
            <a:endParaRPr lang="en-US" sz="1200" dirty="0">
              <a:latin typeface="Georgia" panose="02040502050405020303" pitchFamily="18" charset="0"/>
            </a:endParaRPr>
          </a:p>
        </p:txBody>
      </p:sp>
      <p:sp>
        <p:nvSpPr>
          <p:cNvPr id="26" name="TextBox 56">
            <a:extLst>
              <a:ext uri="{FF2B5EF4-FFF2-40B4-BE49-F238E27FC236}">
                <a16:creationId xmlns:a16="http://schemas.microsoft.com/office/drawing/2014/main" id="{FDC60E8E-2CF7-19A2-A6E9-1B147113FC4E}"/>
              </a:ext>
            </a:extLst>
          </p:cNvPr>
          <p:cNvSpPr txBox="1"/>
          <p:nvPr/>
        </p:nvSpPr>
        <p:spPr>
          <a:xfrm>
            <a:off x="416393" y="3632930"/>
            <a:ext cx="4046776" cy="846386"/>
          </a:xfrm>
          <a:prstGeom prst="rect">
            <a:avLst/>
          </a:prstGeom>
          <a:noFill/>
        </p:spPr>
        <p:txBody>
          <a:bodyPr wrap="square">
            <a:spAutoFit/>
          </a:bodyPr>
          <a:lstStyle/>
          <a:p>
            <a:pPr>
              <a:spcAft>
                <a:spcPts val="600"/>
              </a:spcAft>
            </a:pPr>
            <a:r>
              <a:rPr lang="en-US" sz="1100" b="1" dirty="0" err="1">
                <a:latin typeface="Georgia" panose="02040502050405020303" pitchFamily="18" charset="0"/>
              </a:rPr>
              <a:t>Lesegerätnutzer:innen</a:t>
            </a:r>
            <a:r>
              <a:rPr lang="en-US" sz="1100" b="1" dirty="0">
                <a:latin typeface="Georgia" panose="02040502050405020303" pitchFamily="18" charset="0"/>
              </a:rPr>
              <a:t> </a:t>
            </a:r>
            <a:r>
              <a:rPr lang="en-US" sz="1100" dirty="0" err="1">
                <a:latin typeface="Georgia" panose="02040502050405020303" pitchFamily="18" charset="0"/>
              </a:rPr>
              <a:t>können</a:t>
            </a:r>
            <a:r>
              <a:rPr lang="en-US" sz="1100" dirty="0">
                <a:latin typeface="Georgia" panose="02040502050405020303" pitchFamily="18" charset="0"/>
              </a:rPr>
              <a:t> </a:t>
            </a:r>
            <a:r>
              <a:rPr lang="en-US" sz="1100" dirty="0" err="1">
                <a:latin typeface="Georgia" panose="02040502050405020303" pitchFamily="18" charset="0"/>
              </a:rPr>
              <a:t>einen</a:t>
            </a:r>
            <a:r>
              <a:rPr lang="en-US" sz="1100" dirty="0">
                <a:latin typeface="Georgia" panose="02040502050405020303" pitchFamily="18" charset="0"/>
              </a:rPr>
              <a:t> </a:t>
            </a:r>
            <a:r>
              <a:rPr lang="en-US" sz="1100" dirty="0" err="1">
                <a:latin typeface="Georgia" panose="02040502050405020303" pitchFamily="18" charset="0"/>
              </a:rPr>
              <a:t>Bereich</a:t>
            </a:r>
            <a:r>
              <a:rPr lang="en-US" sz="1100" dirty="0">
                <a:latin typeface="Georgia" panose="02040502050405020303" pitchFamily="18" charset="0"/>
              </a:rPr>
              <a:t> </a:t>
            </a:r>
            <a:r>
              <a:rPr lang="en-US" sz="1100" dirty="0" err="1">
                <a:latin typeface="Georgia" panose="02040502050405020303" pitchFamily="18" charset="0"/>
              </a:rPr>
              <a:t>zwischen</a:t>
            </a:r>
            <a:r>
              <a:rPr lang="en-US" sz="1100" dirty="0">
                <a:latin typeface="Georgia" panose="02040502050405020303" pitchFamily="18" charset="0"/>
              </a:rPr>
              <a:t> 400 mg/dL (22 mmol/L) und 500 mg/dL (27,8 mmol/L) </a:t>
            </a:r>
            <a:br>
              <a:rPr lang="en-US" sz="1100" dirty="0">
                <a:latin typeface="Georgia" panose="02040502050405020303" pitchFamily="18" charset="0"/>
              </a:rPr>
            </a:br>
            <a:r>
              <a:rPr lang="en-US" sz="1100" dirty="0" err="1">
                <a:latin typeface="Georgia" panose="02040502050405020303" pitchFamily="18" charset="0"/>
              </a:rPr>
              <a:t>über</a:t>
            </a:r>
            <a:r>
              <a:rPr lang="en-US" sz="1100" dirty="0">
                <a:latin typeface="Georgia" panose="02040502050405020303" pitchFamily="18" charset="0"/>
              </a:rPr>
              <a:t> die </a:t>
            </a:r>
            <a:r>
              <a:rPr lang="en-US" sz="1100" dirty="0" err="1">
                <a:latin typeface="Georgia" panose="02040502050405020303" pitchFamily="18" charset="0"/>
              </a:rPr>
              <a:t>Berichtsgrenzen</a:t>
            </a:r>
            <a:r>
              <a:rPr lang="en-US" sz="1100" dirty="0">
                <a:latin typeface="Georgia" panose="02040502050405020303" pitchFamily="18" charset="0"/>
              </a:rPr>
              <a:t> in </a:t>
            </a:r>
            <a:r>
              <a:rPr lang="en-US" sz="1100" b="1" dirty="0">
                <a:latin typeface="Georgia" panose="02040502050405020303" pitchFamily="18" charset="0"/>
              </a:rPr>
              <a:t>“</a:t>
            </a:r>
            <a:r>
              <a:rPr lang="en-US" sz="1100" b="1" dirty="0" err="1">
                <a:latin typeface="Georgia" panose="02040502050405020303" pitchFamily="18" charset="0"/>
              </a:rPr>
              <a:t>Einstellungen</a:t>
            </a:r>
            <a:r>
              <a:rPr lang="en-US" sz="1100" b="1" dirty="0">
                <a:latin typeface="Georgia" panose="02040502050405020303" pitchFamily="18" charset="0"/>
              </a:rPr>
              <a:t>” </a:t>
            </a:r>
            <a:r>
              <a:rPr lang="en-US" sz="1100" dirty="0" err="1">
                <a:latin typeface="Georgia" panose="02040502050405020303" pitchFamily="18" charset="0"/>
              </a:rPr>
              <a:t>einstellen</a:t>
            </a:r>
            <a:r>
              <a:rPr lang="en-US" sz="1100" dirty="0">
                <a:latin typeface="Georgia" panose="02040502050405020303" pitchFamily="18" charset="0"/>
              </a:rPr>
              <a:t>.</a:t>
            </a:r>
          </a:p>
          <a:p>
            <a:pPr>
              <a:spcAft>
                <a:spcPts val="600"/>
              </a:spcAft>
            </a:pPr>
            <a:r>
              <a:rPr lang="en-US" sz="1100" dirty="0">
                <a:latin typeface="Georgia" panose="02040502050405020303" pitchFamily="18" charset="0"/>
              </a:rPr>
              <a:t>Der </a:t>
            </a:r>
            <a:r>
              <a:rPr lang="en-US" sz="1100" dirty="0" err="1">
                <a:latin typeface="Georgia" panose="02040502050405020303" pitchFamily="18" charset="0"/>
              </a:rPr>
              <a:t>Standardwert</a:t>
            </a:r>
            <a:r>
              <a:rPr lang="en-US" sz="1100" dirty="0">
                <a:latin typeface="Georgia" panose="02040502050405020303" pitchFamily="18" charset="0"/>
              </a:rPr>
              <a:t> </a:t>
            </a:r>
            <a:r>
              <a:rPr lang="en-US" sz="1100" dirty="0" err="1">
                <a:latin typeface="Georgia" panose="02040502050405020303" pitchFamily="18" charset="0"/>
              </a:rPr>
              <a:t>liegt</a:t>
            </a:r>
            <a:r>
              <a:rPr lang="en-US" sz="1100" dirty="0">
                <a:latin typeface="Georgia" panose="02040502050405020303" pitchFamily="18" charset="0"/>
              </a:rPr>
              <a:t> </a:t>
            </a:r>
            <a:r>
              <a:rPr lang="en-US" sz="1100" dirty="0" err="1">
                <a:latin typeface="Georgia" panose="02040502050405020303" pitchFamily="18" charset="0"/>
              </a:rPr>
              <a:t>bei</a:t>
            </a:r>
            <a:r>
              <a:rPr lang="en-US" sz="1100" dirty="0">
                <a:latin typeface="Georgia" panose="02040502050405020303" pitchFamily="18" charset="0"/>
              </a:rPr>
              <a:t> </a:t>
            </a:r>
            <a:r>
              <a:rPr lang="en-US" sz="1100" b="1" dirty="0">
                <a:solidFill>
                  <a:srgbClr val="001489"/>
                </a:solidFill>
                <a:latin typeface="Georgia" panose="02040502050405020303" pitchFamily="18" charset="0"/>
              </a:rPr>
              <a:t>500mg/dL (27,8 mmol/L)</a:t>
            </a:r>
            <a:r>
              <a:rPr lang="en-US" sz="1100" dirty="0">
                <a:latin typeface="Georgia" panose="02040502050405020303" pitchFamily="18" charset="0"/>
              </a:rPr>
              <a:t>.</a:t>
            </a:r>
            <a:r>
              <a:rPr lang="en-US" sz="1100" b="1" dirty="0">
                <a:solidFill>
                  <a:schemeClr val="accent3"/>
                </a:solidFill>
                <a:latin typeface="Georgia" panose="02040502050405020303" pitchFamily="18" charset="0"/>
              </a:rPr>
              <a:t> </a:t>
            </a:r>
            <a:endParaRPr lang="en-US" sz="1100" dirty="0">
              <a:solidFill>
                <a:schemeClr val="accent3"/>
              </a:solidFill>
              <a:latin typeface="Georgia" panose="02040502050405020303" pitchFamily="18" charset="0"/>
            </a:endParaRPr>
          </a:p>
        </p:txBody>
      </p:sp>
      <p:sp>
        <p:nvSpPr>
          <p:cNvPr id="27" name="TextBox 56">
            <a:extLst>
              <a:ext uri="{FF2B5EF4-FFF2-40B4-BE49-F238E27FC236}">
                <a16:creationId xmlns:a16="http://schemas.microsoft.com/office/drawing/2014/main" id="{EC150C00-5640-2F96-4D68-CC0C2CC79005}"/>
              </a:ext>
            </a:extLst>
          </p:cNvPr>
          <p:cNvSpPr txBox="1"/>
          <p:nvPr/>
        </p:nvSpPr>
        <p:spPr>
          <a:xfrm>
            <a:off x="4630722" y="3632930"/>
            <a:ext cx="4384071" cy="846386"/>
          </a:xfrm>
          <a:prstGeom prst="rect">
            <a:avLst/>
          </a:prstGeom>
          <a:noFill/>
        </p:spPr>
        <p:txBody>
          <a:bodyPr wrap="square">
            <a:spAutoFit/>
          </a:bodyPr>
          <a:lstStyle/>
          <a:p>
            <a:pPr>
              <a:spcAft>
                <a:spcPts val="600"/>
              </a:spcAft>
            </a:pPr>
            <a:r>
              <a:rPr lang="en-US" sz="1100" b="1" dirty="0" err="1">
                <a:latin typeface="Georgia" panose="02040502050405020303" pitchFamily="18" charset="0"/>
              </a:rPr>
              <a:t>Lesegerätnutzer:innen</a:t>
            </a:r>
            <a:r>
              <a:rPr lang="en-US" sz="1100" b="1" dirty="0">
                <a:latin typeface="Georgia" panose="02040502050405020303" pitchFamily="18" charset="0"/>
              </a:rPr>
              <a:t> </a:t>
            </a:r>
            <a:r>
              <a:rPr lang="en-US" sz="1100" dirty="0" err="1">
                <a:latin typeface="Georgia" panose="02040502050405020303" pitchFamily="18" charset="0"/>
              </a:rPr>
              <a:t>können</a:t>
            </a:r>
            <a:r>
              <a:rPr lang="en-US" sz="1100" dirty="0">
                <a:latin typeface="Georgia" panose="02040502050405020303" pitchFamily="18" charset="0"/>
              </a:rPr>
              <a:t> </a:t>
            </a:r>
            <a:r>
              <a:rPr lang="en-US" sz="1100" dirty="0" err="1">
                <a:latin typeface="Georgia" panose="02040502050405020303" pitchFamily="18" charset="0"/>
              </a:rPr>
              <a:t>einen</a:t>
            </a:r>
            <a:r>
              <a:rPr lang="en-US" sz="1100" dirty="0">
                <a:latin typeface="Georgia" panose="02040502050405020303" pitchFamily="18" charset="0"/>
              </a:rPr>
              <a:t> </a:t>
            </a:r>
            <a:r>
              <a:rPr lang="en-US" sz="1100" dirty="0" err="1">
                <a:latin typeface="Georgia" panose="02040502050405020303" pitchFamily="18" charset="0"/>
              </a:rPr>
              <a:t>Bereich</a:t>
            </a:r>
            <a:r>
              <a:rPr lang="en-US" sz="1100" dirty="0">
                <a:latin typeface="Georgia" panose="02040502050405020303" pitchFamily="18" charset="0"/>
              </a:rPr>
              <a:t> </a:t>
            </a:r>
            <a:r>
              <a:rPr lang="en-US" sz="1100" dirty="0" err="1">
                <a:latin typeface="Georgia" panose="02040502050405020303" pitchFamily="18" charset="0"/>
              </a:rPr>
              <a:t>zwischen</a:t>
            </a:r>
            <a:r>
              <a:rPr lang="en-US" sz="1100" dirty="0">
                <a:latin typeface="Georgia" panose="02040502050405020303" pitchFamily="18" charset="0"/>
              </a:rPr>
              <a:t> </a:t>
            </a:r>
            <a:br>
              <a:rPr lang="en-US" sz="1100" dirty="0">
                <a:latin typeface="Georgia" panose="02040502050405020303" pitchFamily="18" charset="0"/>
              </a:rPr>
            </a:br>
            <a:r>
              <a:rPr lang="de-DE" sz="1100" dirty="0">
                <a:latin typeface="Georgia" panose="02040502050405020303" pitchFamily="18" charset="0"/>
              </a:rPr>
              <a:t>40 mg/</a:t>
            </a:r>
            <a:r>
              <a:rPr lang="de-DE" sz="1100" dirty="0" err="1">
                <a:latin typeface="Georgia" panose="02040502050405020303" pitchFamily="18" charset="0"/>
              </a:rPr>
              <a:t>dL</a:t>
            </a:r>
            <a:r>
              <a:rPr lang="de-DE" sz="1100" dirty="0">
                <a:latin typeface="Georgia" panose="02040502050405020303" pitchFamily="18" charset="0"/>
              </a:rPr>
              <a:t> (2,2 mmol/L) </a:t>
            </a:r>
            <a:r>
              <a:rPr lang="en-US" sz="1100" dirty="0">
                <a:latin typeface="Georgia" panose="02040502050405020303" pitchFamily="18" charset="0"/>
              </a:rPr>
              <a:t>und </a:t>
            </a:r>
            <a:r>
              <a:rPr lang="de-DE" sz="1100" dirty="0">
                <a:latin typeface="Georgia" panose="02040502050405020303" pitchFamily="18" charset="0"/>
              </a:rPr>
              <a:t>50 mg/</a:t>
            </a:r>
            <a:r>
              <a:rPr lang="de-DE" sz="1100" dirty="0" err="1">
                <a:latin typeface="Georgia" panose="02040502050405020303" pitchFamily="18" charset="0"/>
              </a:rPr>
              <a:t>dL</a:t>
            </a:r>
            <a:r>
              <a:rPr lang="de-DE" sz="1100" dirty="0">
                <a:latin typeface="Georgia" panose="02040502050405020303" pitchFamily="18" charset="0"/>
              </a:rPr>
              <a:t> (2,8 mmol/L) </a:t>
            </a:r>
            <a:r>
              <a:rPr lang="en-US" sz="1100" dirty="0" err="1">
                <a:latin typeface="Georgia" panose="02040502050405020303" pitchFamily="18" charset="0"/>
              </a:rPr>
              <a:t>über</a:t>
            </a:r>
            <a:r>
              <a:rPr lang="en-US" sz="1100" dirty="0">
                <a:latin typeface="Georgia" panose="02040502050405020303" pitchFamily="18" charset="0"/>
              </a:rPr>
              <a:t> die </a:t>
            </a:r>
            <a:r>
              <a:rPr lang="en-US" sz="1100" dirty="0" err="1">
                <a:latin typeface="Georgia" panose="02040502050405020303" pitchFamily="18" charset="0"/>
              </a:rPr>
              <a:t>Berichtsgrenzen</a:t>
            </a:r>
            <a:r>
              <a:rPr lang="en-US" sz="1100" dirty="0">
                <a:latin typeface="Georgia" panose="02040502050405020303" pitchFamily="18" charset="0"/>
              </a:rPr>
              <a:t> in </a:t>
            </a:r>
            <a:r>
              <a:rPr lang="en-US" sz="1100" b="1" dirty="0">
                <a:latin typeface="Georgia" panose="02040502050405020303" pitchFamily="18" charset="0"/>
              </a:rPr>
              <a:t>“</a:t>
            </a:r>
            <a:r>
              <a:rPr lang="en-US" sz="1100" b="1" dirty="0" err="1">
                <a:latin typeface="Georgia" panose="02040502050405020303" pitchFamily="18" charset="0"/>
              </a:rPr>
              <a:t>Einstellungen</a:t>
            </a:r>
            <a:r>
              <a:rPr lang="en-US" sz="1100" b="1" dirty="0">
                <a:latin typeface="Georgia" panose="02040502050405020303" pitchFamily="18" charset="0"/>
              </a:rPr>
              <a:t>” </a:t>
            </a:r>
            <a:r>
              <a:rPr lang="en-US" sz="1100" dirty="0" err="1">
                <a:latin typeface="Georgia" panose="02040502050405020303" pitchFamily="18" charset="0"/>
              </a:rPr>
              <a:t>einstellen</a:t>
            </a:r>
            <a:r>
              <a:rPr lang="en-US" sz="1100" dirty="0">
                <a:latin typeface="Georgia" panose="02040502050405020303" pitchFamily="18" charset="0"/>
              </a:rPr>
              <a:t>.</a:t>
            </a:r>
          </a:p>
          <a:p>
            <a:pPr>
              <a:spcAft>
                <a:spcPts val="600"/>
              </a:spcAft>
            </a:pPr>
            <a:r>
              <a:rPr lang="en-US" sz="1100" dirty="0">
                <a:latin typeface="Georgia" panose="02040502050405020303" pitchFamily="18" charset="0"/>
              </a:rPr>
              <a:t>Der </a:t>
            </a:r>
            <a:r>
              <a:rPr lang="en-US" sz="1100" dirty="0" err="1">
                <a:latin typeface="Georgia" panose="02040502050405020303" pitchFamily="18" charset="0"/>
              </a:rPr>
              <a:t>Standardwert</a:t>
            </a:r>
            <a:r>
              <a:rPr lang="en-US" sz="1100" dirty="0">
                <a:latin typeface="Georgia" panose="02040502050405020303" pitchFamily="18" charset="0"/>
              </a:rPr>
              <a:t> </a:t>
            </a:r>
            <a:r>
              <a:rPr lang="en-US" sz="1100" dirty="0" err="1">
                <a:latin typeface="Georgia" panose="02040502050405020303" pitchFamily="18" charset="0"/>
              </a:rPr>
              <a:t>liegt</a:t>
            </a:r>
            <a:r>
              <a:rPr lang="en-US" sz="1100" dirty="0">
                <a:latin typeface="Georgia" panose="02040502050405020303" pitchFamily="18" charset="0"/>
              </a:rPr>
              <a:t> </a:t>
            </a:r>
            <a:r>
              <a:rPr lang="en-US" sz="1100" dirty="0" err="1">
                <a:latin typeface="Georgia" panose="02040502050405020303" pitchFamily="18" charset="0"/>
              </a:rPr>
              <a:t>bei</a:t>
            </a:r>
            <a:r>
              <a:rPr lang="en-US" sz="1100" dirty="0">
                <a:latin typeface="Georgia" panose="02040502050405020303" pitchFamily="18" charset="0"/>
              </a:rPr>
              <a:t> </a:t>
            </a:r>
            <a:r>
              <a:rPr lang="en-US" sz="1100" b="1" dirty="0">
                <a:solidFill>
                  <a:srgbClr val="001489"/>
                </a:solidFill>
                <a:latin typeface="Georgia" panose="02040502050405020303" pitchFamily="18" charset="0"/>
              </a:rPr>
              <a:t>40mg/dL </a:t>
            </a:r>
            <a:r>
              <a:rPr lang="de-DE" sz="1100" b="1" dirty="0">
                <a:solidFill>
                  <a:srgbClr val="001489"/>
                </a:solidFill>
                <a:latin typeface="Georgia" panose="02040502050405020303" pitchFamily="18" charset="0"/>
              </a:rPr>
              <a:t>(2,2 mmol/L)</a:t>
            </a:r>
            <a:r>
              <a:rPr lang="en-US" sz="1100" dirty="0">
                <a:latin typeface="Georgia" panose="02040502050405020303" pitchFamily="18" charset="0"/>
              </a:rPr>
              <a:t>.</a:t>
            </a:r>
            <a:r>
              <a:rPr lang="de-DE" sz="1100" b="1" dirty="0">
                <a:solidFill>
                  <a:srgbClr val="009CDE"/>
                </a:solidFill>
                <a:latin typeface="Georgia" panose="02040502050405020303" pitchFamily="18" charset="0"/>
              </a:rPr>
              <a:t> </a:t>
            </a:r>
            <a:endParaRPr lang="en-US" sz="1100" dirty="0">
              <a:solidFill>
                <a:schemeClr val="accent3"/>
              </a:solidFill>
              <a:latin typeface="Georgia" panose="02040502050405020303" pitchFamily="18" charset="0"/>
            </a:endParaRPr>
          </a:p>
        </p:txBody>
      </p:sp>
      <p:sp>
        <p:nvSpPr>
          <p:cNvPr id="8" name="Textplatzhalter 7">
            <a:extLst>
              <a:ext uri="{FF2B5EF4-FFF2-40B4-BE49-F238E27FC236}">
                <a16:creationId xmlns:a16="http://schemas.microsoft.com/office/drawing/2014/main" id="{02A69B85-6752-9163-4631-F9BE41E0989A}"/>
              </a:ext>
            </a:extLst>
          </p:cNvPr>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3572709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Im Haus, Mobiliar, Person, Kleidung enthält.&#10;&#10;KI-generierte Inhalte können fehlerhaft sein.">
            <a:extLst>
              <a:ext uri="{FF2B5EF4-FFF2-40B4-BE49-F238E27FC236}">
                <a16:creationId xmlns:a16="http://schemas.microsoft.com/office/drawing/2014/main" id="{CBF4781B-D222-364E-890D-C2E1389275DD}"/>
              </a:ext>
            </a:extLst>
          </p:cNvPr>
          <p:cNvPicPr>
            <a:picLocks noChangeAspect="1"/>
          </p:cNvPicPr>
          <p:nvPr/>
        </p:nvPicPr>
        <p:blipFill>
          <a:blip r:embed="rId2" cstate="print">
            <a:extLst>
              <a:ext uri="{28A0092B-C50C-407E-A947-70E740481C1C}">
                <a14:useLocalDpi xmlns:a14="http://schemas.microsoft.com/office/drawing/2010/main" val="0"/>
              </a:ext>
            </a:extLst>
          </a:blip>
          <a:srcRect l="24740" r="19201"/>
          <a:stretch/>
        </p:blipFill>
        <p:spPr>
          <a:xfrm>
            <a:off x="4818888" y="0"/>
            <a:ext cx="4325112" cy="5143500"/>
          </a:xfrm>
          <a:prstGeom prst="rect">
            <a:avLst/>
          </a:prstGeom>
        </p:spPr>
      </p:pic>
      <p:sp>
        <p:nvSpPr>
          <p:cNvPr id="11" name="Oval 10">
            <a:extLst>
              <a:ext uri="{FF2B5EF4-FFF2-40B4-BE49-F238E27FC236}">
                <a16:creationId xmlns:a16="http://schemas.microsoft.com/office/drawing/2014/main" id="{B4EEDDFE-42BB-F966-1E6E-7690008780EC}"/>
              </a:ext>
            </a:extLst>
          </p:cNvPr>
          <p:cNvSpPr/>
          <p:nvPr/>
        </p:nvSpPr>
        <p:spPr>
          <a:xfrm>
            <a:off x="492046" y="1851750"/>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extplatzhalter 33">
            <a:extLst>
              <a:ext uri="{FF2B5EF4-FFF2-40B4-BE49-F238E27FC236}">
                <a16:creationId xmlns:a16="http://schemas.microsoft.com/office/drawing/2014/main" id="{7325F1F7-440B-A7B9-2B5E-96F10614E3FB}"/>
              </a:ext>
            </a:extLst>
          </p:cNvPr>
          <p:cNvSpPr>
            <a:spLocks noGrp="1"/>
          </p:cNvSpPr>
          <p:nvPr>
            <p:ph type="body" sz="quarter" idx="18"/>
          </p:nvPr>
        </p:nvSpPr>
        <p:spPr>
          <a:xfrm>
            <a:off x="502921" y="4824000"/>
            <a:ext cx="5216392" cy="153442"/>
          </a:xfrm>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endParaRPr>
          </a:p>
        </p:txBody>
      </p:sp>
      <p:sp>
        <p:nvSpPr>
          <p:cNvPr id="9" name="Datumsplatzhalter 8">
            <a:extLst>
              <a:ext uri="{FF2B5EF4-FFF2-40B4-BE49-F238E27FC236}">
                <a16:creationId xmlns:a16="http://schemas.microsoft.com/office/drawing/2014/main" id="{CAB8296E-7ED9-58CA-5AD7-4906059F20BD}"/>
              </a:ext>
            </a:extLst>
          </p:cNvPr>
          <p:cNvSpPr>
            <a:spLocks noGrp="1"/>
          </p:cNvSpPr>
          <p:nvPr>
            <p:ph type="dt" sz="half" idx="21"/>
          </p:nvPr>
        </p:nvSpPr>
        <p:spPr/>
        <p:txBody>
          <a:bodyPr anchor="ctr">
            <a:normAutofit/>
          </a:bodyPr>
          <a:lstStyle/>
          <a:p>
            <a:pPr>
              <a:spcAft>
                <a:spcPts val="600"/>
              </a:spcAft>
            </a:pPr>
            <a:fld id="{4216A43B-D176-4514-8269-EDF838101587}" type="datetime5">
              <a:rPr lang="en-US" smtClean="0">
                <a:solidFill>
                  <a:schemeClr val="bg1"/>
                </a:solidFill>
              </a:rPr>
              <a:pPr>
                <a:spcAft>
                  <a:spcPts val="600"/>
                </a:spcAft>
              </a:pPr>
              <a:t>20-May-25</a:t>
            </a:fld>
            <a:endParaRPr lang="en-IN" dirty="0">
              <a:solidFill>
                <a:schemeClr val="bg1"/>
              </a:solidFill>
            </a:endParaRPr>
          </a:p>
        </p:txBody>
      </p:sp>
      <p:sp>
        <p:nvSpPr>
          <p:cNvPr id="10" name="Foliennummernplatzhalter 9">
            <a:extLst>
              <a:ext uri="{FF2B5EF4-FFF2-40B4-BE49-F238E27FC236}">
                <a16:creationId xmlns:a16="http://schemas.microsoft.com/office/drawing/2014/main" id="{A3110F08-2977-8ED9-6F1B-79AFB430CFBE}"/>
              </a:ext>
            </a:extLst>
          </p:cNvPr>
          <p:cNvSpPr>
            <a:spLocks noGrp="1"/>
          </p:cNvSpPr>
          <p:nvPr>
            <p:ph type="sldNum" sz="quarter" idx="23"/>
          </p:nvPr>
        </p:nvSpPr>
        <p:spPr/>
        <p:txBody>
          <a:bodyPr anchor="ctr">
            <a:normAutofit/>
          </a:bodyPr>
          <a:lstStyle/>
          <a:p>
            <a:pPr>
              <a:spcAft>
                <a:spcPts val="600"/>
              </a:spcAft>
              <a:defRPr/>
            </a:pPr>
            <a:r>
              <a:rPr lang="en-IN" dirty="0">
                <a:solidFill>
                  <a:schemeClr val="bg1"/>
                </a:solidFill>
              </a:rPr>
              <a:t>|    </a:t>
            </a:r>
            <a:fld id="{7B2119CD-3B2D-4CEB-B404-D2E3F8CD6D69}" type="slidenum">
              <a:rPr lang="en-IN" smtClean="0">
                <a:solidFill>
                  <a:schemeClr val="bg1"/>
                </a:solidFill>
              </a:rPr>
              <a:pPr>
                <a:spcAft>
                  <a:spcPts val="600"/>
                </a:spcAft>
                <a:defRPr/>
              </a:pPr>
              <a:t>42</a:t>
            </a:fld>
            <a:endParaRPr lang="en-IN" dirty="0">
              <a:solidFill>
                <a:schemeClr val="bg1"/>
              </a:solidFill>
            </a:endParaRPr>
          </a:p>
        </p:txBody>
      </p:sp>
      <p:sp>
        <p:nvSpPr>
          <p:cNvPr id="32" name="Title 6">
            <a:extLst>
              <a:ext uri="{FF2B5EF4-FFF2-40B4-BE49-F238E27FC236}">
                <a16:creationId xmlns:a16="http://schemas.microsoft.com/office/drawing/2014/main" id="{959C11A5-004E-979E-D11C-ECF51B7CB75C}"/>
              </a:ext>
            </a:extLst>
          </p:cNvPr>
          <p:cNvSpPr>
            <a:spLocks noGrp="1"/>
          </p:cNvSpPr>
          <p:nvPr>
            <p:ph type="title"/>
          </p:nvPr>
        </p:nvSpPr>
        <p:spPr>
          <a:xfrm>
            <a:off x="502919" y="569592"/>
            <a:ext cx="4325111" cy="390527"/>
          </a:xfrm>
        </p:spPr>
        <p:txBody>
          <a:bodyPr/>
          <a:lstStyle/>
          <a:p>
            <a:r>
              <a:rPr lang="de-DE" dirty="0">
                <a:solidFill>
                  <a:srgbClr val="031489"/>
                </a:solidFill>
              </a:rPr>
              <a:t>Ihre digitalen Lösungen rund um </a:t>
            </a:r>
            <a:r>
              <a:rPr lang="de-DE" dirty="0" err="1">
                <a:solidFill>
                  <a:srgbClr val="031489"/>
                </a:solidFill>
              </a:rPr>
              <a:t>FreeStyle</a:t>
            </a:r>
            <a:r>
              <a:rPr lang="de-DE" dirty="0">
                <a:solidFill>
                  <a:srgbClr val="031489"/>
                </a:solidFill>
              </a:rPr>
              <a:t> Libre Messsysteme </a:t>
            </a:r>
          </a:p>
        </p:txBody>
      </p:sp>
      <p:pic>
        <p:nvPicPr>
          <p:cNvPr id="12" name="Grafik 11">
            <a:extLst>
              <a:ext uri="{FF2B5EF4-FFF2-40B4-BE49-F238E27FC236}">
                <a16:creationId xmlns:a16="http://schemas.microsoft.com/office/drawing/2014/main" id="{39EC6FF4-AC99-29EC-475F-F6A22CD952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3772" y="2236356"/>
            <a:ext cx="696081" cy="627614"/>
          </a:xfrm>
          <a:prstGeom prst="rect">
            <a:avLst/>
          </a:prstGeom>
        </p:spPr>
      </p:pic>
      <p:pic>
        <p:nvPicPr>
          <p:cNvPr id="13" name="Grafik 12" descr="Ein Bild, das Text enthält.&#10;&#10;Automatisch generierte Beschreibung">
            <a:extLst>
              <a:ext uri="{FF2B5EF4-FFF2-40B4-BE49-F238E27FC236}">
                <a16:creationId xmlns:a16="http://schemas.microsoft.com/office/drawing/2014/main" id="{A327155A-477C-F16A-9CAF-525388054B34}"/>
              </a:ext>
            </a:extLst>
          </p:cNvPr>
          <p:cNvPicPr>
            <a:picLocks noChangeAspect="1"/>
          </p:cNvPicPr>
          <p:nvPr/>
        </p:nvPicPr>
        <p:blipFill rotWithShape="1">
          <a:blip r:embed="rId4"/>
          <a:srcRect l="4675" r="7629"/>
          <a:stretch/>
        </p:blipFill>
        <p:spPr>
          <a:xfrm>
            <a:off x="1612899" y="2056380"/>
            <a:ext cx="2783795" cy="2660300"/>
          </a:xfrm>
          <a:prstGeom prst="rect">
            <a:avLst/>
          </a:prstGeom>
        </p:spPr>
      </p:pic>
    </p:spTree>
    <p:extLst>
      <p:ext uri="{BB962C8B-B14F-4D97-AF65-F5344CB8AC3E}">
        <p14:creationId xmlns:p14="http://schemas.microsoft.com/office/powerpoint/2010/main" val="314805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Ihre digitalen Möglichkeiten rund um </a:t>
            </a:r>
            <a:r>
              <a:rPr lang="de-DE" dirty="0" err="1"/>
              <a:t>FreeStyle</a:t>
            </a:r>
            <a:r>
              <a:rPr lang="de-DE" dirty="0"/>
              <a:t> Libre Messsysteme</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43</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Diabetes mit den </a:t>
            </a:r>
            <a:r>
              <a:rPr lang="de-DE" dirty="0" err="1"/>
              <a:t>FreeStyle</a:t>
            </a:r>
            <a:r>
              <a:rPr lang="de-DE" dirty="0"/>
              <a:t> Libre Produkten und Services jetzt noch einfacher handhaben.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257113"/>
            <a:ext cx="8136000" cy="600637"/>
          </a:xfrm>
        </p:spPr>
        <p:txBody>
          <a:bodyPr/>
          <a:lstStyle/>
          <a:p>
            <a:r>
              <a:rPr lang="de-DE"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de-DE" dirty="0"/>
              <a:t>Ein Sensor kann nur mit dem </a:t>
            </a:r>
            <a:r>
              <a:rPr lang="de-DE" dirty="0" err="1"/>
              <a:t>FreeStyle</a:t>
            </a:r>
            <a:r>
              <a:rPr lang="de-DE" dirty="0"/>
              <a:t> Libre 3 Lesegerät oder der </a:t>
            </a:r>
            <a:r>
              <a:rPr lang="de-DE" dirty="0" err="1"/>
              <a:t>FreeStyle</a:t>
            </a:r>
            <a:r>
              <a:rPr lang="de-DE" dirty="0"/>
              <a:t> Libre 3 App aktiviert und genutzt werden. Ein Wechsel nach der Aktivierung des Sensors ist nicht möglich. </a:t>
            </a:r>
            <a:r>
              <a:rPr lang="de-DE" b="1" dirty="0"/>
              <a:t>3. </a:t>
            </a:r>
            <a:r>
              <a:rPr lang="de-DE" dirty="0"/>
              <a:t>Das Teilen der Glukosedaten erfordert eine Registrierung bei </a:t>
            </a:r>
            <a:r>
              <a:rPr lang="de-DE" dirty="0" err="1"/>
              <a:t>LibreView</a:t>
            </a:r>
            <a:r>
              <a:rPr lang="de-DE" dirty="0"/>
              <a:t>. </a:t>
            </a:r>
            <a:r>
              <a:rPr lang="de-DE" b="1" dirty="0"/>
              <a:t>4. </a:t>
            </a:r>
            <a:r>
              <a:rPr lang="de-DE" dirty="0"/>
              <a:t>Die Übertragung der Daten zwischen den Apps erfordert eine Internetverbindung.</a:t>
            </a:r>
            <a:r>
              <a:rPr lang="de-DE" b="1" dirty="0"/>
              <a:t> </a:t>
            </a:r>
            <a:r>
              <a:rPr lang="fr-FR" b="1" dirty="0"/>
              <a:t>5.</a:t>
            </a:r>
            <a:r>
              <a:rPr lang="de-DE" dirty="0"/>
              <a:t>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r>
              <a:rPr lang="fr-FR" b="1" dirty="0"/>
              <a:t>6. </a:t>
            </a:r>
            <a:r>
              <a:rPr lang="de-DE" dirty="0"/>
              <a:t>Die Nutzung von </a:t>
            </a:r>
            <a:r>
              <a:rPr lang="de-DE" dirty="0" err="1"/>
              <a:t>LibreLinkUp</a:t>
            </a:r>
            <a:r>
              <a:rPr lang="de-DE" dirty="0"/>
              <a:t> erfordert eine Registrierung bei </a:t>
            </a:r>
            <a:r>
              <a:rPr lang="de-DE" dirty="0" err="1"/>
              <a:t>LibreView</a:t>
            </a:r>
            <a:r>
              <a:rPr lang="de-DE" dirty="0"/>
              <a:t>. </a:t>
            </a:r>
            <a:r>
              <a:rPr lang="de-DE" b="1" dirty="0"/>
              <a:t>7. </a:t>
            </a:r>
            <a:r>
              <a:rPr lang="de-DE" dirty="0" err="1"/>
              <a:t>FreeStyle</a:t>
            </a:r>
            <a:r>
              <a:rPr lang="de-DE" dirty="0"/>
              <a:t> plus Ich ersetzt nicht die therapeutische Beratung durch das Diabetesteam.</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Rechteck: abgerundete Ecken 34">
            <a:extLst>
              <a:ext uri="{FF2B5EF4-FFF2-40B4-BE49-F238E27FC236}">
                <a16:creationId xmlns:a16="http://schemas.microsoft.com/office/drawing/2014/main" id="{DC9E6A5B-14D4-9031-6181-9C367B5F3F61}"/>
              </a:ext>
            </a:extLst>
          </p:cNvPr>
          <p:cNvSpPr>
            <a:spLocks/>
          </p:cNvSpPr>
          <p:nvPr/>
        </p:nvSpPr>
        <p:spPr>
          <a:xfrm>
            <a:off x="502920" y="1425442"/>
            <a:ext cx="1916599" cy="2789508"/>
          </a:xfrm>
          <a:prstGeom prst="roundRect">
            <a:avLst>
              <a:gd name="adj" fmla="val 0"/>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34">
            <a:extLst>
              <a:ext uri="{FF2B5EF4-FFF2-40B4-BE49-F238E27FC236}">
                <a16:creationId xmlns:a16="http://schemas.microsoft.com/office/drawing/2014/main" id="{4DD15B95-6E15-ED25-2211-C78B86C8EF8D}"/>
              </a:ext>
            </a:extLst>
          </p:cNvPr>
          <p:cNvSpPr>
            <a:spLocks/>
          </p:cNvSpPr>
          <p:nvPr/>
        </p:nvSpPr>
        <p:spPr>
          <a:xfrm>
            <a:off x="2577179" y="1425442"/>
            <a:ext cx="1916599" cy="2789508"/>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34">
            <a:extLst>
              <a:ext uri="{FF2B5EF4-FFF2-40B4-BE49-F238E27FC236}">
                <a16:creationId xmlns:a16="http://schemas.microsoft.com/office/drawing/2014/main" id="{DA7C47A5-3A1B-E422-0B9D-E768112ED1C9}"/>
              </a:ext>
            </a:extLst>
          </p:cNvPr>
          <p:cNvSpPr>
            <a:spLocks/>
          </p:cNvSpPr>
          <p:nvPr/>
        </p:nvSpPr>
        <p:spPr>
          <a:xfrm>
            <a:off x="4651438" y="1425442"/>
            <a:ext cx="1916599" cy="2789508"/>
          </a:xfrm>
          <a:prstGeom prst="roundRect">
            <a:avLst>
              <a:gd name="adj" fmla="val 0"/>
            </a:avLst>
          </a:prstGeom>
          <a:solidFill>
            <a:srgbClr val="EE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abgerundete Ecken 34">
            <a:extLst>
              <a:ext uri="{FF2B5EF4-FFF2-40B4-BE49-F238E27FC236}">
                <a16:creationId xmlns:a16="http://schemas.microsoft.com/office/drawing/2014/main" id="{1EE5F0A6-F489-DF9A-B613-E18BC464298F}"/>
              </a:ext>
            </a:extLst>
          </p:cNvPr>
          <p:cNvSpPr>
            <a:spLocks/>
          </p:cNvSpPr>
          <p:nvPr/>
        </p:nvSpPr>
        <p:spPr>
          <a:xfrm>
            <a:off x="6725696" y="1425442"/>
            <a:ext cx="1916599" cy="2789508"/>
          </a:xfrm>
          <a:prstGeom prst="roundRect">
            <a:avLst>
              <a:gd name="adj" fmla="val 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descr="Ein Bild, das Text enthält.&#10;&#10;Automatisch generierte Beschreibung">
            <a:extLst>
              <a:ext uri="{FF2B5EF4-FFF2-40B4-BE49-F238E27FC236}">
                <a16:creationId xmlns:a16="http://schemas.microsoft.com/office/drawing/2014/main" id="{9E08477D-5BC6-C95B-36F4-7A3EB6168D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778554" y="2191128"/>
            <a:ext cx="1513849" cy="1313473"/>
          </a:xfrm>
          <a:prstGeom prst="rect">
            <a:avLst/>
          </a:prstGeom>
        </p:spPr>
      </p:pic>
      <p:grpSp>
        <p:nvGrpSpPr>
          <p:cNvPr id="61" name="Gruppieren 60">
            <a:extLst>
              <a:ext uri="{FF2B5EF4-FFF2-40B4-BE49-F238E27FC236}">
                <a16:creationId xmlns:a16="http://schemas.microsoft.com/office/drawing/2014/main" id="{3FEA1B5B-5935-251D-6102-25110C7A8D35}"/>
              </a:ext>
            </a:extLst>
          </p:cNvPr>
          <p:cNvGrpSpPr/>
          <p:nvPr/>
        </p:nvGrpSpPr>
        <p:grpSpPr>
          <a:xfrm>
            <a:off x="2725845" y="3643421"/>
            <a:ext cx="1621740" cy="409589"/>
            <a:chOff x="2670664" y="3713093"/>
            <a:chExt cx="1621740" cy="409589"/>
          </a:xfrm>
        </p:grpSpPr>
        <p:sp>
          <p:nvSpPr>
            <p:cNvPr id="17" name="Textfeld 16">
              <a:extLst>
                <a:ext uri="{FF2B5EF4-FFF2-40B4-BE49-F238E27FC236}">
                  <a16:creationId xmlns:a16="http://schemas.microsoft.com/office/drawing/2014/main" id="{F2A932C6-91BD-F288-6A77-41EC3E7AC046}"/>
                </a:ext>
              </a:extLst>
            </p:cNvPr>
            <p:cNvSpPr txBox="1"/>
            <p:nvPr/>
          </p:nvSpPr>
          <p:spPr>
            <a:xfrm>
              <a:off x="3948974" y="3759472"/>
              <a:ext cx="343430" cy="215444"/>
            </a:xfrm>
            <a:prstGeom prst="rect">
              <a:avLst/>
            </a:prstGeom>
            <a:noFill/>
          </p:spPr>
          <p:txBody>
            <a:bodyPr wrap="square" rtlCol="0">
              <a:spAutoFit/>
            </a:bodyPr>
            <a:lstStyle/>
            <a:p>
              <a:r>
                <a:rPr lang="de-DE" sz="800" dirty="0">
                  <a:solidFill>
                    <a:schemeClr val="bg1"/>
                  </a:solidFill>
                </a:rPr>
                <a:t>3-5</a:t>
              </a:r>
            </a:p>
          </p:txBody>
        </p:sp>
        <p:pic>
          <p:nvPicPr>
            <p:cNvPr id="27" name="Grafik 26">
              <a:extLst>
                <a:ext uri="{FF2B5EF4-FFF2-40B4-BE49-F238E27FC236}">
                  <a16:creationId xmlns:a16="http://schemas.microsoft.com/office/drawing/2014/main" id="{FA7A7F86-8487-AC64-E8F9-A3C2569368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70664" y="3713093"/>
              <a:ext cx="1396015" cy="409589"/>
            </a:xfrm>
            <a:prstGeom prst="rect">
              <a:avLst/>
            </a:prstGeom>
          </p:spPr>
        </p:pic>
      </p:grpSp>
      <p:pic>
        <p:nvPicPr>
          <p:cNvPr id="30" name="Grafik 29">
            <a:extLst>
              <a:ext uri="{FF2B5EF4-FFF2-40B4-BE49-F238E27FC236}">
                <a16:creationId xmlns:a16="http://schemas.microsoft.com/office/drawing/2014/main" id="{2CECB78B-D789-58D7-FBB2-0B2DC57D14DD}"/>
              </a:ext>
            </a:extLst>
          </p:cNvPr>
          <p:cNvPicPr>
            <a:picLocks noChangeAspect="1"/>
          </p:cNvPicPr>
          <p:nvPr/>
        </p:nvPicPr>
        <p:blipFill rotWithShape="1">
          <a:blip r:embed="rId4"/>
          <a:srcRect l="-1" t="-1244" r="-7997" b="-757"/>
          <a:stretch/>
        </p:blipFill>
        <p:spPr>
          <a:xfrm>
            <a:off x="5179776" y="2066415"/>
            <a:ext cx="859922" cy="1418733"/>
          </a:xfrm>
          <a:prstGeom prst="rect">
            <a:avLst/>
          </a:prstGeom>
        </p:spPr>
      </p:pic>
      <p:grpSp>
        <p:nvGrpSpPr>
          <p:cNvPr id="36" name="Gruppieren 35">
            <a:extLst>
              <a:ext uri="{FF2B5EF4-FFF2-40B4-BE49-F238E27FC236}">
                <a16:creationId xmlns:a16="http://schemas.microsoft.com/office/drawing/2014/main" id="{12BB494F-BCE1-BB1E-0021-77F2495FDBEC}"/>
              </a:ext>
            </a:extLst>
          </p:cNvPr>
          <p:cNvGrpSpPr/>
          <p:nvPr/>
        </p:nvGrpSpPr>
        <p:grpSpPr>
          <a:xfrm>
            <a:off x="683852" y="2100309"/>
            <a:ext cx="1409453" cy="1343401"/>
            <a:chOff x="4044597" y="165722"/>
            <a:chExt cx="4324080" cy="4121439"/>
          </a:xfrm>
        </p:grpSpPr>
        <p:pic>
          <p:nvPicPr>
            <p:cNvPr id="37" name="Grafik 36">
              <a:extLst>
                <a:ext uri="{FF2B5EF4-FFF2-40B4-BE49-F238E27FC236}">
                  <a16:creationId xmlns:a16="http://schemas.microsoft.com/office/drawing/2014/main" id="{D6C6BA5E-00C9-DF5E-3084-4C8B842BAE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44597" y="2858067"/>
              <a:ext cx="1150001" cy="1085192"/>
            </a:xfrm>
            <a:prstGeom prst="rect">
              <a:avLst/>
            </a:prstGeom>
          </p:spPr>
        </p:pic>
        <p:pic>
          <p:nvPicPr>
            <p:cNvPr id="38" name="Grafik 37">
              <a:extLst>
                <a:ext uri="{FF2B5EF4-FFF2-40B4-BE49-F238E27FC236}">
                  <a16:creationId xmlns:a16="http://schemas.microsoft.com/office/drawing/2014/main" id="{C2AFDBD6-0B04-E331-F176-5A4A4CB2F7EC}"/>
                </a:ext>
              </a:extLst>
            </p:cNvPr>
            <p:cNvPicPr>
              <a:picLocks noChangeAspect="1"/>
            </p:cNvPicPr>
            <p:nvPr/>
          </p:nvPicPr>
          <p:blipFill>
            <a:blip r:embed="rId6"/>
            <a:srcRect/>
            <a:stretch/>
          </p:blipFill>
          <p:spPr>
            <a:xfrm>
              <a:off x="6134127" y="165722"/>
              <a:ext cx="2234550" cy="3907492"/>
            </a:xfrm>
            <a:prstGeom prst="rect">
              <a:avLst/>
            </a:prstGeom>
          </p:spPr>
        </p:pic>
        <p:pic>
          <p:nvPicPr>
            <p:cNvPr id="39" name="Grafik 38">
              <a:extLst>
                <a:ext uri="{FF2B5EF4-FFF2-40B4-BE49-F238E27FC236}">
                  <a16:creationId xmlns:a16="http://schemas.microsoft.com/office/drawing/2014/main" id="{11C36BF8-00D2-707C-F71D-D731C195CAD3}"/>
                </a:ext>
              </a:extLst>
            </p:cNvPr>
            <p:cNvPicPr>
              <a:picLocks noChangeAspect="1"/>
            </p:cNvPicPr>
            <p:nvPr/>
          </p:nvPicPr>
          <p:blipFill>
            <a:blip r:embed="rId7"/>
            <a:stretch>
              <a:fillRect/>
            </a:stretch>
          </p:blipFill>
          <p:spPr>
            <a:xfrm>
              <a:off x="5392670" y="1803031"/>
              <a:ext cx="1627934" cy="2484130"/>
            </a:xfrm>
            <a:prstGeom prst="rect">
              <a:avLst/>
            </a:prstGeom>
          </p:spPr>
        </p:pic>
        <p:pic>
          <p:nvPicPr>
            <p:cNvPr id="40" name="Grafik 39" descr="Ein Bild, das drinnen, weiß, schwarz, dunkel enthält.&#10;&#10;Automatisch generierte Beschreibung">
              <a:extLst>
                <a:ext uri="{FF2B5EF4-FFF2-40B4-BE49-F238E27FC236}">
                  <a16:creationId xmlns:a16="http://schemas.microsoft.com/office/drawing/2014/main" id="{56F31C5D-2DD3-8090-8789-CB77B57D03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8416" y="2854614"/>
              <a:ext cx="960730" cy="1031129"/>
            </a:xfrm>
            <a:prstGeom prst="rect">
              <a:avLst/>
            </a:prstGeom>
          </p:spPr>
        </p:pic>
      </p:grpSp>
      <p:sp>
        <p:nvSpPr>
          <p:cNvPr id="43" name="Textfeld 42">
            <a:extLst>
              <a:ext uri="{FF2B5EF4-FFF2-40B4-BE49-F238E27FC236}">
                <a16:creationId xmlns:a16="http://schemas.microsoft.com/office/drawing/2014/main" id="{9749AD50-A283-F8C1-3F22-C9437985344E}"/>
              </a:ext>
            </a:extLst>
          </p:cNvPr>
          <p:cNvSpPr txBox="1"/>
          <p:nvPr/>
        </p:nvSpPr>
        <p:spPr>
          <a:xfrm>
            <a:off x="8106238" y="3663675"/>
            <a:ext cx="213152" cy="215444"/>
          </a:xfrm>
          <a:prstGeom prst="rect">
            <a:avLst/>
          </a:prstGeom>
          <a:noFill/>
        </p:spPr>
        <p:txBody>
          <a:bodyPr wrap="square" rtlCol="0">
            <a:spAutoFit/>
          </a:bodyPr>
          <a:lstStyle/>
          <a:p>
            <a:r>
              <a:rPr lang="de-DE" sz="800" dirty="0">
                <a:solidFill>
                  <a:srgbClr val="3D3171"/>
                </a:solidFill>
              </a:rPr>
              <a:t>7</a:t>
            </a:r>
          </a:p>
        </p:txBody>
      </p:sp>
      <p:grpSp>
        <p:nvGrpSpPr>
          <p:cNvPr id="53" name="Gruppieren 52">
            <a:extLst>
              <a:ext uri="{FF2B5EF4-FFF2-40B4-BE49-F238E27FC236}">
                <a16:creationId xmlns:a16="http://schemas.microsoft.com/office/drawing/2014/main" id="{3F9674BB-7918-B4BA-95D2-FED48C7203D2}"/>
              </a:ext>
            </a:extLst>
          </p:cNvPr>
          <p:cNvGrpSpPr/>
          <p:nvPr/>
        </p:nvGrpSpPr>
        <p:grpSpPr>
          <a:xfrm>
            <a:off x="503237" y="1532591"/>
            <a:ext cx="1916281" cy="483713"/>
            <a:chOff x="503237" y="1627187"/>
            <a:chExt cx="1916281" cy="483713"/>
          </a:xfrm>
        </p:grpSpPr>
        <p:pic>
          <p:nvPicPr>
            <p:cNvPr id="44" name="Grafik 43">
              <a:extLst>
                <a:ext uri="{FF2B5EF4-FFF2-40B4-BE49-F238E27FC236}">
                  <a16:creationId xmlns:a16="http://schemas.microsoft.com/office/drawing/2014/main" id="{47667D73-76AC-663F-2AC5-8D017C223BDA}"/>
                </a:ext>
              </a:extLst>
            </p:cNvPr>
            <p:cNvPicPr>
              <a:picLocks/>
            </p:cNvPicPr>
            <p:nvPr/>
          </p:nvPicPr>
          <p:blipFill>
            <a:blip r:embed="rId9" cstate="print">
              <a:extLst>
                <a:ext uri="{28A0092B-C50C-407E-A947-70E740481C1C}">
                  <a14:useLocalDpi xmlns:a14="http://schemas.microsoft.com/office/drawing/2010/main" val="0"/>
                </a:ext>
              </a:extLst>
            </a:blip>
            <a:srcRect/>
            <a:stretch/>
          </p:blipFill>
          <p:spPr>
            <a:xfrm>
              <a:off x="1341408" y="1627187"/>
              <a:ext cx="239623" cy="267384"/>
            </a:xfrm>
            <a:prstGeom prst="rect">
              <a:avLst/>
            </a:prstGeom>
          </p:spPr>
        </p:pic>
        <p:sp>
          <p:nvSpPr>
            <p:cNvPr id="48" name="Textfeld 47">
              <a:extLst>
                <a:ext uri="{FF2B5EF4-FFF2-40B4-BE49-F238E27FC236}">
                  <a16:creationId xmlns:a16="http://schemas.microsoft.com/office/drawing/2014/main" id="{4072BE4E-DDF9-2314-29B1-904305EECD75}"/>
                </a:ext>
              </a:extLst>
            </p:cNvPr>
            <p:cNvSpPr txBox="1"/>
            <p:nvPr/>
          </p:nvSpPr>
          <p:spPr>
            <a:xfrm>
              <a:off x="503237" y="1941623"/>
              <a:ext cx="1916281" cy="169277"/>
            </a:xfrm>
            <a:prstGeom prst="rect">
              <a:avLst/>
            </a:prstGeom>
          </p:spPr>
          <p:txBody>
            <a:bodyPr wrap="square" bIns="0" rtlCol="0" anchor="b">
              <a:spAutoFit/>
            </a:bodyPr>
            <a:lstStyle/>
            <a:p>
              <a:pPr algn="ctr"/>
              <a:r>
                <a:rPr lang="de-DE" sz="800" b="1" dirty="0">
                  <a:solidFill>
                    <a:srgbClr val="001489"/>
                  </a:solidFill>
                </a:rPr>
                <a:t>ZUCKERWERTE MESSEN</a:t>
              </a:r>
            </a:p>
          </p:txBody>
        </p:sp>
      </p:grpSp>
      <p:grpSp>
        <p:nvGrpSpPr>
          <p:cNvPr id="54" name="Gruppieren 53">
            <a:extLst>
              <a:ext uri="{FF2B5EF4-FFF2-40B4-BE49-F238E27FC236}">
                <a16:creationId xmlns:a16="http://schemas.microsoft.com/office/drawing/2014/main" id="{FCBB296D-60CD-55EB-FBEE-6392D4A49546}"/>
              </a:ext>
            </a:extLst>
          </p:cNvPr>
          <p:cNvGrpSpPr/>
          <p:nvPr/>
        </p:nvGrpSpPr>
        <p:grpSpPr>
          <a:xfrm>
            <a:off x="2582041" y="1532591"/>
            <a:ext cx="1916281" cy="486289"/>
            <a:chOff x="2582041" y="1614319"/>
            <a:chExt cx="1916281" cy="486289"/>
          </a:xfrm>
        </p:grpSpPr>
        <p:sp>
          <p:nvSpPr>
            <p:cNvPr id="45" name="Freihandform 44">
              <a:extLst>
                <a:ext uri="{FF2B5EF4-FFF2-40B4-BE49-F238E27FC236}">
                  <a16:creationId xmlns:a16="http://schemas.microsoft.com/office/drawing/2014/main" id="{56BC3DC6-2617-B5A4-90C1-ACC30BC71A7E}"/>
                </a:ext>
              </a:extLst>
            </p:cNvPr>
            <p:cNvSpPr/>
            <p:nvPr/>
          </p:nvSpPr>
          <p:spPr>
            <a:xfrm>
              <a:off x="3314190" y="1614319"/>
              <a:ext cx="444343" cy="253944"/>
            </a:xfrm>
            <a:custGeom>
              <a:avLst/>
              <a:gdLst>
                <a:gd name="connsiteX0" fmla="*/ 245792 w 444343"/>
                <a:gd name="connsiteY0" fmla="*/ 158240 h 253944"/>
                <a:gd name="connsiteX1" fmla="*/ 247991 w 444343"/>
                <a:gd name="connsiteY1" fmla="*/ 187405 h 253944"/>
                <a:gd name="connsiteX2" fmla="*/ 260633 w 444343"/>
                <a:gd name="connsiteY2" fmla="*/ 202211 h 253944"/>
                <a:gd name="connsiteX3" fmla="*/ 264686 w 444343"/>
                <a:gd name="connsiteY3" fmla="*/ 202211 h 253944"/>
                <a:gd name="connsiteX4" fmla="*/ 274992 w 444343"/>
                <a:gd name="connsiteY4" fmla="*/ 191184 h 253944"/>
                <a:gd name="connsiteX5" fmla="*/ 276503 w 444343"/>
                <a:gd name="connsiteY5" fmla="*/ 157209 h 253944"/>
                <a:gd name="connsiteX6" fmla="*/ 269633 w 444343"/>
                <a:gd name="connsiteY6" fmla="*/ 138865 h 253944"/>
                <a:gd name="connsiteX7" fmla="*/ 251598 w 444343"/>
                <a:gd name="connsiteY7" fmla="*/ 139483 h 253944"/>
                <a:gd name="connsiteX8" fmla="*/ 245827 w 444343"/>
                <a:gd name="connsiteY8" fmla="*/ 158205 h 253944"/>
                <a:gd name="connsiteX9" fmla="*/ 297836 w 444343"/>
                <a:gd name="connsiteY9" fmla="*/ 115849 h 253944"/>
                <a:gd name="connsiteX10" fmla="*/ 299210 w 444343"/>
                <a:gd name="connsiteY10" fmla="*/ 112414 h 253944"/>
                <a:gd name="connsiteX11" fmla="*/ 262075 w 444343"/>
                <a:gd name="connsiteY11" fmla="*/ 77649 h 253944"/>
                <a:gd name="connsiteX12" fmla="*/ 223188 w 444343"/>
                <a:gd name="connsiteY12" fmla="*/ 110387 h 253944"/>
                <a:gd name="connsiteX13" fmla="*/ 230505 w 444343"/>
                <a:gd name="connsiteY13" fmla="*/ 116708 h 253944"/>
                <a:gd name="connsiteX14" fmla="*/ 291825 w 444343"/>
                <a:gd name="connsiteY14" fmla="*/ 116708 h 253944"/>
                <a:gd name="connsiteX15" fmla="*/ 297836 w 444343"/>
                <a:gd name="connsiteY15" fmla="*/ 115814 h 253944"/>
                <a:gd name="connsiteX16" fmla="*/ 321402 w 444343"/>
                <a:gd name="connsiteY16" fmla="*/ 214131 h 253944"/>
                <a:gd name="connsiteX17" fmla="*/ 314531 w 444343"/>
                <a:gd name="connsiteY17" fmla="*/ 221002 h 253944"/>
                <a:gd name="connsiteX18" fmla="*/ 208039 w 444343"/>
                <a:gd name="connsiteY18" fmla="*/ 221002 h 253944"/>
                <a:gd name="connsiteX19" fmla="*/ 201168 w 444343"/>
                <a:gd name="connsiteY19" fmla="*/ 214131 h 253944"/>
                <a:gd name="connsiteX20" fmla="*/ 201649 w 444343"/>
                <a:gd name="connsiteY20" fmla="*/ 115677 h 253944"/>
                <a:gd name="connsiteX21" fmla="*/ 201649 w 444343"/>
                <a:gd name="connsiteY21" fmla="*/ 115677 h 253944"/>
                <a:gd name="connsiteX22" fmla="*/ 260770 w 444343"/>
                <a:gd name="connsiteY22" fmla="*/ 54427 h 253944"/>
                <a:gd name="connsiteX23" fmla="*/ 321093 w 444343"/>
                <a:gd name="connsiteY23" fmla="*/ 115230 h 253944"/>
                <a:gd name="connsiteX24" fmla="*/ 321093 w 444343"/>
                <a:gd name="connsiteY24" fmla="*/ 115230 h 253944"/>
                <a:gd name="connsiteX25" fmla="*/ 321574 w 444343"/>
                <a:gd name="connsiteY25" fmla="*/ 214131 h 253944"/>
                <a:gd name="connsiteX26" fmla="*/ 441808 w 444343"/>
                <a:gd name="connsiteY26" fmla="*/ 156694 h 253944"/>
                <a:gd name="connsiteX27" fmla="*/ 370011 w 444343"/>
                <a:gd name="connsiteY27" fmla="*/ 93039 h 253944"/>
                <a:gd name="connsiteX28" fmla="*/ 360633 w 444343"/>
                <a:gd name="connsiteY28" fmla="*/ 91905 h 253944"/>
                <a:gd name="connsiteX29" fmla="*/ 357987 w 444343"/>
                <a:gd name="connsiteY29" fmla="*/ 82630 h 253944"/>
                <a:gd name="connsiteX30" fmla="*/ 298008 w 444343"/>
                <a:gd name="connsiteY30" fmla="*/ 7810 h 253944"/>
                <a:gd name="connsiteX31" fmla="*/ 183442 w 444343"/>
                <a:gd name="connsiteY31" fmla="*/ 36460 h 253944"/>
                <a:gd name="connsiteX32" fmla="*/ 160736 w 444343"/>
                <a:gd name="connsiteY32" fmla="*/ 81565 h 253944"/>
                <a:gd name="connsiteX33" fmla="*/ 154964 w 444343"/>
                <a:gd name="connsiteY33" fmla="*/ 84416 h 253944"/>
                <a:gd name="connsiteX34" fmla="*/ 78771 w 444343"/>
                <a:gd name="connsiteY34" fmla="*/ 96577 h 253944"/>
                <a:gd name="connsiteX35" fmla="*/ 47853 w 444343"/>
                <a:gd name="connsiteY35" fmla="*/ 153259 h 253944"/>
                <a:gd name="connsiteX36" fmla="*/ 43147 w 444343"/>
                <a:gd name="connsiteY36" fmla="*/ 157621 h 253944"/>
                <a:gd name="connsiteX37" fmla="*/ 30196 w 444343"/>
                <a:gd name="connsiteY37" fmla="*/ 159992 h 253944"/>
                <a:gd name="connsiteX38" fmla="*/ 447 w 444343"/>
                <a:gd name="connsiteY38" fmla="*/ 217017 h 253944"/>
                <a:gd name="connsiteX39" fmla="*/ 41464 w 444343"/>
                <a:gd name="connsiteY39" fmla="*/ 252228 h 253944"/>
                <a:gd name="connsiteX40" fmla="*/ 190210 w 444343"/>
                <a:gd name="connsiteY40" fmla="*/ 252709 h 253944"/>
                <a:gd name="connsiteX41" fmla="*/ 339403 w 444343"/>
                <a:gd name="connsiteY41" fmla="*/ 253431 h 253944"/>
                <a:gd name="connsiteX42" fmla="*/ 389420 w 444343"/>
                <a:gd name="connsiteY42" fmla="*/ 253431 h 253944"/>
                <a:gd name="connsiteX43" fmla="*/ 395672 w 444343"/>
                <a:gd name="connsiteY43" fmla="*/ 252400 h 253944"/>
                <a:gd name="connsiteX44" fmla="*/ 415837 w 444343"/>
                <a:gd name="connsiteY44" fmla="*/ 240617 h 253944"/>
                <a:gd name="connsiteX45" fmla="*/ 441911 w 444343"/>
                <a:gd name="connsiteY45" fmla="*/ 156557 h 25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4343" h="253944">
                  <a:moveTo>
                    <a:pt x="245792" y="158240"/>
                  </a:moveTo>
                  <a:cubicBezTo>
                    <a:pt x="252182" y="168133"/>
                    <a:pt x="249228" y="177546"/>
                    <a:pt x="247991" y="187405"/>
                  </a:cubicBezTo>
                  <a:cubicBezTo>
                    <a:pt x="245930" y="202211"/>
                    <a:pt x="245964" y="202211"/>
                    <a:pt x="260633" y="202211"/>
                  </a:cubicBezTo>
                  <a:cubicBezTo>
                    <a:pt x="261972" y="202125"/>
                    <a:pt x="263346" y="202125"/>
                    <a:pt x="264686" y="202211"/>
                  </a:cubicBezTo>
                  <a:cubicBezTo>
                    <a:pt x="273309" y="203345"/>
                    <a:pt x="277431" y="201833"/>
                    <a:pt x="274992" y="191184"/>
                  </a:cubicBezTo>
                  <a:cubicBezTo>
                    <a:pt x="272553" y="180534"/>
                    <a:pt x="269358" y="168855"/>
                    <a:pt x="276503" y="157209"/>
                  </a:cubicBezTo>
                  <a:cubicBezTo>
                    <a:pt x="280317" y="150991"/>
                    <a:pt x="276503" y="143228"/>
                    <a:pt x="269633" y="138865"/>
                  </a:cubicBezTo>
                  <a:cubicBezTo>
                    <a:pt x="264171" y="134973"/>
                    <a:pt x="256785" y="135227"/>
                    <a:pt x="251598" y="139483"/>
                  </a:cubicBezTo>
                  <a:cubicBezTo>
                    <a:pt x="245449" y="144224"/>
                    <a:pt x="241601" y="151644"/>
                    <a:pt x="245827" y="158205"/>
                  </a:cubicBezTo>
                  <a:moveTo>
                    <a:pt x="297836" y="115849"/>
                  </a:moveTo>
                  <a:cubicBezTo>
                    <a:pt x="298764" y="114956"/>
                    <a:pt x="299279" y="113705"/>
                    <a:pt x="299210" y="112414"/>
                  </a:cubicBezTo>
                  <a:cubicBezTo>
                    <a:pt x="294538" y="90600"/>
                    <a:pt x="281072" y="78061"/>
                    <a:pt x="262075" y="77649"/>
                  </a:cubicBezTo>
                  <a:cubicBezTo>
                    <a:pt x="243079" y="77236"/>
                    <a:pt x="229097" y="88676"/>
                    <a:pt x="223188" y="110387"/>
                  </a:cubicBezTo>
                  <a:cubicBezTo>
                    <a:pt x="222570" y="115986"/>
                    <a:pt x="225799" y="116742"/>
                    <a:pt x="230505" y="116708"/>
                  </a:cubicBezTo>
                  <a:cubicBezTo>
                    <a:pt x="250945" y="116708"/>
                    <a:pt x="271385" y="116708"/>
                    <a:pt x="291825" y="116708"/>
                  </a:cubicBezTo>
                  <a:cubicBezTo>
                    <a:pt x="293954" y="116708"/>
                    <a:pt x="296359" y="117051"/>
                    <a:pt x="297836" y="115814"/>
                  </a:cubicBezTo>
                  <a:close/>
                  <a:moveTo>
                    <a:pt x="321402" y="214131"/>
                  </a:moveTo>
                  <a:cubicBezTo>
                    <a:pt x="321402" y="219525"/>
                    <a:pt x="319582" y="221002"/>
                    <a:pt x="314531" y="221002"/>
                  </a:cubicBezTo>
                  <a:cubicBezTo>
                    <a:pt x="279011" y="220820"/>
                    <a:pt x="243525" y="220820"/>
                    <a:pt x="208039" y="221002"/>
                  </a:cubicBezTo>
                  <a:cubicBezTo>
                    <a:pt x="202852" y="221002"/>
                    <a:pt x="201168" y="219559"/>
                    <a:pt x="201168" y="214131"/>
                  </a:cubicBezTo>
                  <a:cubicBezTo>
                    <a:pt x="201478" y="182355"/>
                    <a:pt x="201512" y="147453"/>
                    <a:pt x="201649" y="115677"/>
                  </a:cubicBezTo>
                  <a:lnTo>
                    <a:pt x="201649" y="115677"/>
                  </a:lnTo>
                  <a:cubicBezTo>
                    <a:pt x="201409" y="82575"/>
                    <a:pt x="227688" y="55361"/>
                    <a:pt x="260770" y="54427"/>
                  </a:cubicBezTo>
                  <a:cubicBezTo>
                    <a:pt x="293233" y="53911"/>
                    <a:pt x="320646" y="81737"/>
                    <a:pt x="321093" y="115230"/>
                  </a:cubicBezTo>
                  <a:lnTo>
                    <a:pt x="321093" y="115230"/>
                  </a:lnTo>
                  <a:cubicBezTo>
                    <a:pt x="321093" y="147006"/>
                    <a:pt x="321093" y="182321"/>
                    <a:pt x="321574" y="214131"/>
                  </a:cubicBezTo>
                  <a:moveTo>
                    <a:pt x="441808" y="156694"/>
                  </a:moveTo>
                  <a:cubicBezTo>
                    <a:pt x="435968" y="119353"/>
                    <a:pt x="408245" y="96199"/>
                    <a:pt x="370011" y="93039"/>
                  </a:cubicBezTo>
                  <a:cubicBezTo>
                    <a:pt x="366782" y="92798"/>
                    <a:pt x="362659" y="94241"/>
                    <a:pt x="360633" y="91905"/>
                  </a:cubicBezTo>
                  <a:cubicBezTo>
                    <a:pt x="358606" y="89569"/>
                    <a:pt x="358777" y="85790"/>
                    <a:pt x="357987" y="82630"/>
                  </a:cubicBezTo>
                  <a:cubicBezTo>
                    <a:pt x="349331" y="48587"/>
                    <a:pt x="330505" y="23063"/>
                    <a:pt x="298008" y="7810"/>
                  </a:cubicBezTo>
                  <a:cubicBezTo>
                    <a:pt x="257300" y="-11255"/>
                    <a:pt x="208692" y="4169"/>
                    <a:pt x="183442" y="36460"/>
                  </a:cubicBezTo>
                  <a:cubicBezTo>
                    <a:pt x="173257" y="50029"/>
                    <a:pt x="165569" y="65302"/>
                    <a:pt x="160736" y="81565"/>
                  </a:cubicBezTo>
                  <a:cubicBezTo>
                    <a:pt x="159636" y="85000"/>
                    <a:pt x="158743" y="85825"/>
                    <a:pt x="154964" y="84416"/>
                  </a:cubicBezTo>
                  <a:cubicBezTo>
                    <a:pt x="127482" y="74110"/>
                    <a:pt x="101821" y="78198"/>
                    <a:pt x="78771" y="96577"/>
                  </a:cubicBezTo>
                  <a:cubicBezTo>
                    <a:pt x="60598" y="111074"/>
                    <a:pt x="51289" y="130723"/>
                    <a:pt x="47853" y="153259"/>
                  </a:cubicBezTo>
                  <a:cubicBezTo>
                    <a:pt x="47372" y="156350"/>
                    <a:pt x="46479" y="157759"/>
                    <a:pt x="43147" y="157621"/>
                  </a:cubicBezTo>
                  <a:cubicBezTo>
                    <a:pt x="38726" y="157656"/>
                    <a:pt x="34343" y="158460"/>
                    <a:pt x="30196" y="159992"/>
                  </a:cubicBezTo>
                  <a:cubicBezTo>
                    <a:pt x="12814" y="165351"/>
                    <a:pt x="-6218" y="190909"/>
                    <a:pt x="447" y="217017"/>
                  </a:cubicBezTo>
                  <a:cubicBezTo>
                    <a:pt x="5119" y="235464"/>
                    <a:pt x="23738" y="252125"/>
                    <a:pt x="41464" y="252228"/>
                  </a:cubicBezTo>
                  <a:cubicBezTo>
                    <a:pt x="91034" y="252572"/>
                    <a:pt x="140605" y="252503"/>
                    <a:pt x="190210" y="252709"/>
                  </a:cubicBezTo>
                  <a:cubicBezTo>
                    <a:pt x="192786" y="252709"/>
                    <a:pt x="337926" y="251575"/>
                    <a:pt x="339403" y="253431"/>
                  </a:cubicBezTo>
                  <a:cubicBezTo>
                    <a:pt x="356098" y="253431"/>
                    <a:pt x="372759" y="253431"/>
                    <a:pt x="389420" y="253431"/>
                  </a:cubicBezTo>
                  <a:cubicBezTo>
                    <a:pt x="391550" y="253454"/>
                    <a:pt x="393680" y="253104"/>
                    <a:pt x="395672" y="252400"/>
                  </a:cubicBezTo>
                  <a:cubicBezTo>
                    <a:pt x="403127" y="249872"/>
                    <a:pt x="409963" y="245863"/>
                    <a:pt x="415837" y="240617"/>
                  </a:cubicBezTo>
                  <a:cubicBezTo>
                    <a:pt x="440502" y="217601"/>
                    <a:pt x="446754" y="188058"/>
                    <a:pt x="441911" y="156557"/>
                  </a:cubicBezTo>
                </a:path>
              </a:pathLst>
            </a:custGeom>
            <a:solidFill>
              <a:schemeClr val="bg1"/>
            </a:solidFill>
            <a:ln w="3421" cap="flat">
              <a:noFill/>
              <a:prstDash val="solid"/>
              <a:miter/>
            </a:ln>
          </p:spPr>
          <p:txBody>
            <a:bodyPr rtlCol="0" anchor="ctr"/>
            <a:lstStyle/>
            <a:p>
              <a:endParaRPr lang="de-DE"/>
            </a:p>
          </p:txBody>
        </p:sp>
        <p:sp>
          <p:nvSpPr>
            <p:cNvPr id="49" name="Textfeld 48">
              <a:extLst>
                <a:ext uri="{FF2B5EF4-FFF2-40B4-BE49-F238E27FC236}">
                  <a16:creationId xmlns:a16="http://schemas.microsoft.com/office/drawing/2014/main" id="{2E591619-2421-45D7-DC6B-F2FA699852B0}"/>
                </a:ext>
              </a:extLst>
            </p:cNvPr>
            <p:cNvSpPr txBox="1"/>
            <p:nvPr/>
          </p:nvSpPr>
          <p:spPr>
            <a:xfrm>
              <a:off x="2582041" y="1931331"/>
              <a:ext cx="1916281" cy="169277"/>
            </a:xfrm>
            <a:prstGeom prst="rect">
              <a:avLst/>
            </a:prstGeom>
          </p:spPr>
          <p:txBody>
            <a:bodyPr wrap="square" bIns="0" rtlCol="0" anchor="b">
              <a:spAutoFit/>
            </a:bodyPr>
            <a:lstStyle/>
            <a:p>
              <a:pPr algn="ctr"/>
              <a:r>
                <a:rPr lang="de-DE" sz="800" b="1" dirty="0">
                  <a:solidFill>
                    <a:schemeClr val="bg1"/>
                  </a:solidFill>
                </a:rPr>
                <a:t>BERICHTE &amp; ANALYSEN EINSEHEN</a:t>
              </a:r>
              <a:r>
                <a:rPr lang="de-DE" sz="800" b="1" baseline="30000" dirty="0">
                  <a:solidFill>
                    <a:schemeClr val="bg1"/>
                  </a:solidFill>
                </a:rPr>
                <a:t>3,4</a:t>
              </a:r>
            </a:p>
          </p:txBody>
        </p:sp>
      </p:grpSp>
      <p:grpSp>
        <p:nvGrpSpPr>
          <p:cNvPr id="55" name="Gruppieren 54">
            <a:extLst>
              <a:ext uri="{FF2B5EF4-FFF2-40B4-BE49-F238E27FC236}">
                <a16:creationId xmlns:a16="http://schemas.microsoft.com/office/drawing/2014/main" id="{67B280FF-8FE3-AAC6-FF36-BEFBC3B7A694}"/>
              </a:ext>
            </a:extLst>
          </p:cNvPr>
          <p:cNvGrpSpPr/>
          <p:nvPr/>
        </p:nvGrpSpPr>
        <p:grpSpPr>
          <a:xfrm>
            <a:off x="4660845" y="1532591"/>
            <a:ext cx="1909051" cy="479389"/>
            <a:chOff x="4660845" y="1614363"/>
            <a:chExt cx="1909051" cy="479389"/>
          </a:xfrm>
        </p:grpSpPr>
        <p:pic>
          <p:nvPicPr>
            <p:cNvPr id="47" name="Grafik 46">
              <a:extLst>
                <a:ext uri="{FF2B5EF4-FFF2-40B4-BE49-F238E27FC236}">
                  <a16:creationId xmlns:a16="http://schemas.microsoft.com/office/drawing/2014/main" id="{7BEE8718-7FE3-A691-4298-B0B68B68708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7520"/>
            <a:stretch/>
          </p:blipFill>
          <p:spPr>
            <a:xfrm>
              <a:off x="5450631" y="1614363"/>
              <a:ext cx="318212" cy="298785"/>
            </a:xfrm>
            <a:prstGeom prst="rect">
              <a:avLst/>
            </a:prstGeom>
          </p:spPr>
        </p:pic>
        <p:sp>
          <p:nvSpPr>
            <p:cNvPr id="50" name="Textfeld 49">
              <a:extLst>
                <a:ext uri="{FF2B5EF4-FFF2-40B4-BE49-F238E27FC236}">
                  <a16:creationId xmlns:a16="http://schemas.microsoft.com/office/drawing/2014/main" id="{62D07DBC-6B4F-E629-1231-5834E8DA2367}"/>
                </a:ext>
              </a:extLst>
            </p:cNvPr>
            <p:cNvSpPr txBox="1"/>
            <p:nvPr/>
          </p:nvSpPr>
          <p:spPr>
            <a:xfrm>
              <a:off x="4660845" y="1924475"/>
              <a:ext cx="1909051" cy="169277"/>
            </a:xfrm>
            <a:prstGeom prst="rect">
              <a:avLst/>
            </a:prstGeom>
          </p:spPr>
          <p:txBody>
            <a:bodyPr wrap="square" bIns="0" rtlCol="0" anchor="b">
              <a:spAutoFit/>
            </a:bodyPr>
            <a:lstStyle/>
            <a:p>
              <a:pPr algn="ctr"/>
              <a:r>
                <a:rPr lang="de-DE" sz="800" b="1" dirty="0">
                  <a:solidFill>
                    <a:schemeClr val="bg1"/>
                  </a:solidFill>
                </a:rPr>
                <a:t>ZUCKERWERTE TEILEN</a:t>
              </a:r>
              <a:r>
                <a:rPr lang="de-DE" sz="800" b="1" baseline="30000" dirty="0">
                  <a:solidFill>
                    <a:schemeClr val="bg1"/>
                  </a:solidFill>
                </a:rPr>
                <a:t>3,4</a:t>
              </a:r>
            </a:p>
          </p:txBody>
        </p:sp>
      </p:grpSp>
      <p:grpSp>
        <p:nvGrpSpPr>
          <p:cNvPr id="56" name="Gruppieren 55">
            <a:extLst>
              <a:ext uri="{FF2B5EF4-FFF2-40B4-BE49-F238E27FC236}">
                <a16:creationId xmlns:a16="http://schemas.microsoft.com/office/drawing/2014/main" id="{7C757B44-FAEB-3B65-1088-7DEBF05F2611}"/>
              </a:ext>
            </a:extLst>
          </p:cNvPr>
          <p:cNvGrpSpPr/>
          <p:nvPr/>
        </p:nvGrpSpPr>
        <p:grpSpPr>
          <a:xfrm>
            <a:off x="6725854" y="1532591"/>
            <a:ext cx="1916281" cy="486289"/>
            <a:chOff x="6725854" y="1562513"/>
            <a:chExt cx="1916281" cy="486289"/>
          </a:xfrm>
        </p:grpSpPr>
        <p:sp>
          <p:nvSpPr>
            <p:cNvPr id="51" name="Textfeld 50">
              <a:extLst>
                <a:ext uri="{FF2B5EF4-FFF2-40B4-BE49-F238E27FC236}">
                  <a16:creationId xmlns:a16="http://schemas.microsoft.com/office/drawing/2014/main" id="{F0DFEEAC-5461-3E00-427C-EA50BC84F66F}"/>
                </a:ext>
              </a:extLst>
            </p:cNvPr>
            <p:cNvSpPr txBox="1"/>
            <p:nvPr/>
          </p:nvSpPr>
          <p:spPr>
            <a:xfrm>
              <a:off x="6725854" y="1879525"/>
              <a:ext cx="1916281" cy="169277"/>
            </a:xfrm>
            <a:prstGeom prst="rect">
              <a:avLst/>
            </a:prstGeom>
          </p:spPr>
          <p:txBody>
            <a:bodyPr wrap="square" bIns="0" rtlCol="0" anchor="b">
              <a:spAutoFit/>
            </a:bodyPr>
            <a:lstStyle/>
            <a:p>
              <a:pPr algn="ctr"/>
              <a:r>
                <a:rPr lang="de-DE" sz="800" b="1" dirty="0">
                  <a:solidFill>
                    <a:srgbClr val="001489"/>
                  </a:solidFill>
                </a:rPr>
                <a:t>IHR BEGLEITPROGRAMM</a:t>
              </a:r>
            </a:p>
          </p:txBody>
        </p:sp>
        <p:pic>
          <p:nvPicPr>
            <p:cNvPr id="52" name="Grafik 51">
              <a:extLst>
                <a:ext uri="{FF2B5EF4-FFF2-40B4-BE49-F238E27FC236}">
                  <a16:creationId xmlns:a16="http://schemas.microsoft.com/office/drawing/2014/main" id="{ABF734F4-C113-534B-B3E2-318B40432963}"/>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28359"/>
            <a:stretch/>
          </p:blipFill>
          <p:spPr>
            <a:xfrm>
              <a:off x="7321708" y="1562513"/>
              <a:ext cx="724574" cy="331792"/>
            </a:xfrm>
            <a:prstGeom prst="rect">
              <a:avLst/>
            </a:prstGeom>
          </p:spPr>
        </p:pic>
      </p:grpSp>
      <p:grpSp>
        <p:nvGrpSpPr>
          <p:cNvPr id="58" name="Gruppieren 57">
            <a:extLst>
              <a:ext uri="{FF2B5EF4-FFF2-40B4-BE49-F238E27FC236}">
                <a16:creationId xmlns:a16="http://schemas.microsoft.com/office/drawing/2014/main" id="{C14154E1-DC82-22A4-FB23-AAD85D9B6B98}"/>
              </a:ext>
            </a:extLst>
          </p:cNvPr>
          <p:cNvGrpSpPr/>
          <p:nvPr/>
        </p:nvGrpSpPr>
        <p:grpSpPr>
          <a:xfrm>
            <a:off x="4713520" y="3638737"/>
            <a:ext cx="1870617" cy="490372"/>
            <a:chOff x="4689871" y="3708409"/>
            <a:chExt cx="1870617" cy="490372"/>
          </a:xfrm>
        </p:grpSpPr>
        <p:sp>
          <p:nvSpPr>
            <p:cNvPr id="59" name="Textfeld 58">
              <a:extLst>
                <a:ext uri="{FF2B5EF4-FFF2-40B4-BE49-F238E27FC236}">
                  <a16:creationId xmlns:a16="http://schemas.microsoft.com/office/drawing/2014/main" id="{F70738F6-0910-1D12-4799-E0D0627BBD0A}"/>
                </a:ext>
              </a:extLst>
            </p:cNvPr>
            <p:cNvSpPr txBox="1"/>
            <p:nvPr/>
          </p:nvSpPr>
          <p:spPr>
            <a:xfrm>
              <a:off x="6092655" y="3759472"/>
              <a:ext cx="467833" cy="215444"/>
            </a:xfrm>
            <a:prstGeom prst="rect">
              <a:avLst/>
            </a:prstGeom>
            <a:noFill/>
          </p:spPr>
          <p:txBody>
            <a:bodyPr wrap="square" rtlCol="0">
              <a:spAutoFit/>
            </a:bodyPr>
            <a:lstStyle/>
            <a:p>
              <a:r>
                <a:rPr lang="de-DE" sz="800" dirty="0">
                  <a:solidFill>
                    <a:schemeClr val="bg1"/>
                  </a:solidFill>
                </a:rPr>
                <a:t>3,4,6</a:t>
              </a:r>
            </a:p>
          </p:txBody>
        </p:sp>
        <p:pic>
          <p:nvPicPr>
            <p:cNvPr id="60" name="Grafik 59">
              <a:extLst>
                <a:ext uri="{FF2B5EF4-FFF2-40B4-BE49-F238E27FC236}">
                  <a16:creationId xmlns:a16="http://schemas.microsoft.com/office/drawing/2014/main" id="{97E1B65F-80D4-8A03-ECA2-26032ECA029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689871" y="3708409"/>
              <a:ext cx="1616608" cy="490372"/>
            </a:xfrm>
            <a:prstGeom prst="rect">
              <a:avLst/>
            </a:prstGeom>
          </p:spPr>
        </p:pic>
      </p:grpSp>
      <p:grpSp>
        <p:nvGrpSpPr>
          <p:cNvPr id="65" name="Gruppieren 64">
            <a:extLst>
              <a:ext uri="{FF2B5EF4-FFF2-40B4-BE49-F238E27FC236}">
                <a16:creationId xmlns:a16="http://schemas.microsoft.com/office/drawing/2014/main" id="{44000A27-E008-FF4A-2A1B-A31F69542E7A}"/>
              </a:ext>
            </a:extLst>
          </p:cNvPr>
          <p:cNvGrpSpPr/>
          <p:nvPr/>
        </p:nvGrpSpPr>
        <p:grpSpPr>
          <a:xfrm>
            <a:off x="604050" y="3497182"/>
            <a:ext cx="1767401" cy="612510"/>
            <a:chOff x="604050" y="3566854"/>
            <a:chExt cx="1767401" cy="612510"/>
          </a:xfrm>
        </p:grpSpPr>
        <p:grpSp>
          <p:nvGrpSpPr>
            <p:cNvPr id="57" name="Gruppieren 56">
              <a:extLst>
                <a:ext uri="{FF2B5EF4-FFF2-40B4-BE49-F238E27FC236}">
                  <a16:creationId xmlns:a16="http://schemas.microsoft.com/office/drawing/2014/main" id="{A5591134-7524-21FF-606B-3CF45BB14C9D}"/>
                </a:ext>
              </a:extLst>
            </p:cNvPr>
            <p:cNvGrpSpPr/>
            <p:nvPr/>
          </p:nvGrpSpPr>
          <p:grpSpPr>
            <a:xfrm>
              <a:off x="604050" y="3566854"/>
              <a:ext cx="1603953" cy="612510"/>
              <a:chOff x="403717" y="3425453"/>
              <a:chExt cx="1974238" cy="753911"/>
            </a:xfrm>
          </p:grpSpPr>
          <p:pic>
            <p:nvPicPr>
              <p:cNvPr id="33" name="Grafik 32">
                <a:extLst>
                  <a:ext uri="{FF2B5EF4-FFF2-40B4-BE49-F238E27FC236}">
                    <a16:creationId xmlns:a16="http://schemas.microsoft.com/office/drawing/2014/main" id="{EE7727CD-FE59-CF4F-8792-82E1373A95A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08617" y="3425453"/>
                <a:ext cx="881227" cy="360000"/>
              </a:xfrm>
              <a:prstGeom prst="rect">
                <a:avLst/>
              </a:prstGeom>
            </p:spPr>
          </p:pic>
          <p:pic>
            <p:nvPicPr>
              <p:cNvPr id="34" name="Grafik 33">
                <a:extLst>
                  <a:ext uri="{FF2B5EF4-FFF2-40B4-BE49-F238E27FC236}">
                    <a16:creationId xmlns:a16="http://schemas.microsoft.com/office/drawing/2014/main" id="{FF5C3CFD-AD92-F118-3C79-E8ECB2E39B7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403717" y="3819364"/>
                <a:ext cx="1113129" cy="360000"/>
              </a:xfrm>
              <a:prstGeom prst="rect">
                <a:avLst/>
              </a:prstGeom>
            </p:spPr>
          </p:pic>
          <p:pic>
            <p:nvPicPr>
              <p:cNvPr id="35" name="Grafik 34">
                <a:extLst>
                  <a:ext uri="{FF2B5EF4-FFF2-40B4-BE49-F238E27FC236}">
                    <a16:creationId xmlns:a16="http://schemas.microsoft.com/office/drawing/2014/main" id="{0BF3A01A-3ECC-EC52-E270-F6A9586ACB9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650109" y="3441462"/>
                <a:ext cx="727846" cy="424352"/>
              </a:xfrm>
              <a:prstGeom prst="rect">
                <a:avLst/>
              </a:prstGeom>
            </p:spPr>
          </p:pic>
        </p:grpSp>
        <p:sp>
          <p:nvSpPr>
            <p:cNvPr id="62" name="Textfeld 61">
              <a:extLst>
                <a:ext uri="{FF2B5EF4-FFF2-40B4-BE49-F238E27FC236}">
                  <a16:creationId xmlns:a16="http://schemas.microsoft.com/office/drawing/2014/main" id="{7A4C8D3C-8511-ED47-25D2-5442C46CBAB4}"/>
                </a:ext>
              </a:extLst>
            </p:cNvPr>
            <p:cNvSpPr txBox="1"/>
            <p:nvPr/>
          </p:nvSpPr>
          <p:spPr>
            <a:xfrm>
              <a:off x="2177712" y="3613517"/>
              <a:ext cx="193739" cy="123111"/>
            </a:xfrm>
            <a:prstGeom prst="rect">
              <a:avLst/>
            </a:prstGeom>
            <a:noFill/>
          </p:spPr>
          <p:txBody>
            <a:bodyPr wrap="square" lIns="0" tIns="0" rIns="0" bIns="0" rtlCol="0">
              <a:spAutoFit/>
            </a:bodyPr>
            <a:lstStyle/>
            <a:p>
              <a:r>
                <a:rPr lang="de-DE" sz="800" dirty="0"/>
                <a:t>1-4</a:t>
              </a:r>
            </a:p>
          </p:txBody>
        </p:sp>
        <p:sp>
          <p:nvSpPr>
            <p:cNvPr id="63" name="Textfeld 62">
              <a:extLst>
                <a:ext uri="{FF2B5EF4-FFF2-40B4-BE49-F238E27FC236}">
                  <a16:creationId xmlns:a16="http://schemas.microsoft.com/office/drawing/2014/main" id="{5E5E0B7B-F200-E9D6-51F6-261524D0852B}"/>
                </a:ext>
              </a:extLst>
            </p:cNvPr>
            <p:cNvSpPr txBox="1"/>
            <p:nvPr/>
          </p:nvSpPr>
          <p:spPr>
            <a:xfrm>
              <a:off x="1465081" y="3944074"/>
              <a:ext cx="193739" cy="92495"/>
            </a:xfrm>
            <a:prstGeom prst="rect">
              <a:avLst/>
            </a:prstGeom>
            <a:noFill/>
          </p:spPr>
          <p:txBody>
            <a:bodyPr wrap="square" lIns="0" tIns="0" rIns="0" bIns="0" rtlCol="0">
              <a:spAutoFit/>
            </a:bodyPr>
            <a:lstStyle/>
            <a:p>
              <a:r>
                <a:rPr lang="de-DE" sz="800" dirty="0">
                  <a:solidFill>
                    <a:srgbClr val="3D3171"/>
                  </a:solidFill>
                </a:rPr>
                <a:t>1-4</a:t>
              </a:r>
            </a:p>
          </p:txBody>
        </p:sp>
        <p:sp>
          <p:nvSpPr>
            <p:cNvPr id="64" name="Textfeld 63">
              <a:extLst>
                <a:ext uri="{FF2B5EF4-FFF2-40B4-BE49-F238E27FC236}">
                  <a16:creationId xmlns:a16="http://schemas.microsoft.com/office/drawing/2014/main" id="{6039DEC7-A0CF-86C2-A7F2-3D56F01AC423}"/>
                </a:ext>
              </a:extLst>
            </p:cNvPr>
            <p:cNvSpPr txBox="1"/>
            <p:nvPr/>
          </p:nvSpPr>
          <p:spPr>
            <a:xfrm>
              <a:off x="1280484" y="3622103"/>
              <a:ext cx="193739" cy="123111"/>
            </a:xfrm>
            <a:prstGeom prst="rect">
              <a:avLst/>
            </a:prstGeom>
            <a:noFill/>
          </p:spPr>
          <p:txBody>
            <a:bodyPr wrap="square" lIns="0" tIns="0" rIns="0" bIns="0" rtlCol="0">
              <a:spAutoFit/>
            </a:bodyPr>
            <a:lstStyle/>
            <a:p>
              <a:r>
                <a:rPr lang="de-DE" sz="800" dirty="0"/>
                <a:t>1-4</a:t>
              </a:r>
            </a:p>
          </p:txBody>
        </p:sp>
      </p:grpSp>
      <p:pic>
        <p:nvPicPr>
          <p:cNvPr id="24" name="Grafik 23">
            <a:extLst>
              <a:ext uri="{FF2B5EF4-FFF2-40B4-BE49-F238E27FC236}">
                <a16:creationId xmlns:a16="http://schemas.microsoft.com/office/drawing/2014/main" id="{5D5AADF4-5DBF-7885-9810-A358E017291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6927071" y="2191128"/>
            <a:ext cx="1513849" cy="1338616"/>
          </a:xfrm>
          <a:prstGeom prst="rect">
            <a:avLst/>
          </a:prstGeom>
        </p:spPr>
      </p:pic>
      <p:sp>
        <p:nvSpPr>
          <p:cNvPr id="6" name="Textfeld 5">
            <a:extLst>
              <a:ext uri="{FF2B5EF4-FFF2-40B4-BE49-F238E27FC236}">
                <a16:creationId xmlns:a16="http://schemas.microsoft.com/office/drawing/2014/main" id="{D86CBBA2-F9EC-1BAA-8D5D-749E3D28C386}"/>
              </a:ext>
            </a:extLst>
          </p:cNvPr>
          <p:cNvSpPr txBox="1"/>
          <p:nvPr/>
        </p:nvSpPr>
        <p:spPr>
          <a:xfrm>
            <a:off x="8893175" y="2520950"/>
            <a:ext cx="184731" cy="369332"/>
          </a:xfrm>
          <a:prstGeom prst="rect">
            <a:avLst/>
          </a:prstGeom>
          <a:noFill/>
        </p:spPr>
        <p:txBody>
          <a:bodyPr wrap="none" rtlCol="0">
            <a:spAutoFit/>
          </a:bodyPr>
          <a:lstStyle/>
          <a:p>
            <a:pPr algn="l"/>
            <a:endParaRPr lang="de-DE" dirty="0">
              <a:latin typeface="+mj-lt"/>
            </a:endParaRPr>
          </a:p>
        </p:txBody>
      </p:sp>
      <p:pic>
        <p:nvPicPr>
          <p:cNvPr id="18" name="Grafik 17" descr="Ein Bild, das Text, Kleidung, Screenshot, Wandern enthält.&#10;&#10;Automatisch generierte Beschreibung">
            <a:extLst>
              <a:ext uri="{FF2B5EF4-FFF2-40B4-BE49-F238E27FC236}">
                <a16:creationId xmlns:a16="http://schemas.microsoft.com/office/drawing/2014/main" id="{14FDE911-E44F-F20A-A25D-87B5FC2F02B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535"/>
          <a:stretch/>
        </p:blipFill>
        <p:spPr>
          <a:xfrm>
            <a:off x="7059390" y="2251969"/>
            <a:ext cx="1260000" cy="764055"/>
          </a:xfrm>
          <a:prstGeom prst="rect">
            <a:avLst/>
          </a:prstGeom>
        </p:spPr>
      </p:pic>
      <p:pic>
        <p:nvPicPr>
          <p:cNvPr id="9" name="Grafik 8" descr="Ein Bild, das Grafiken, Schrift, Logo, Grafikdesign enthält.&#10;&#10;KI-generierte Inhalte können fehlerhaft sein.">
            <a:extLst>
              <a:ext uri="{FF2B5EF4-FFF2-40B4-BE49-F238E27FC236}">
                <a16:creationId xmlns:a16="http://schemas.microsoft.com/office/drawing/2014/main" id="{018A2C36-6D40-F90E-A77A-93F928E0A55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92642" y="3638738"/>
            <a:ext cx="1172553" cy="488564"/>
          </a:xfrm>
          <a:prstGeom prst="rect">
            <a:avLst/>
          </a:prstGeom>
        </p:spPr>
      </p:pic>
    </p:spTree>
    <p:extLst>
      <p:ext uri="{BB962C8B-B14F-4D97-AF65-F5344CB8AC3E}">
        <p14:creationId xmlns:p14="http://schemas.microsoft.com/office/powerpoint/2010/main" val="1808502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So unterstützt Sie LibreView</a:t>
            </a:r>
            <a:r>
              <a:rPr lang="de-DE" baseline="30000" dirty="0"/>
              <a:t>1</a:t>
            </a:r>
          </a:p>
          <a:p>
            <a:endParaRPr lang="de-DE" dirty="0"/>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44</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Verbinden Sie sich ganz einfach in Ihrer App</a:t>
            </a:r>
            <a:r>
              <a:rPr lang="de-DE" baseline="30000" dirty="0"/>
              <a:t>2</a:t>
            </a:r>
            <a:r>
              <a:rPr lang="de-DE" dirty="0"/>
              <a:t> mit Ihrer Praxis über die Praxis-ID</a:t>
            </a:r>
            <a:r>
              <a:rPr lang="de-DE" baseline="30000" dirty="0"/>
              <a:t>3</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LibreView ist eine cloudbasierte Anwendung. Die LibreView Website ist nur mit bestimmten Betriebssystemen und Browsern kompatibel. Weitere Informationen finden Sie unter </a:t>
            </a:r>
            <a:r>
              <a:rPr lang="de-DE" dirty="0" err="1"/>
              <a:t>www.LibreView.com</a:t>
            </a:r>
            <a:r>
              <a:rPr lang="de-DE" dirty="0"/>
              <a:t>. </a:t>
            </a:r>
            <a:r>
              <a:rPr lang="de-DE" b="1" dirty="0"/>
              <a:t>2. </a:t>
            </a:r>
            <a:r>
              <a:rPr lang="de-DE" dirty="0"/>
              <a:t>Die FreeStyle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a:t>
            </a:r>
            <a:r>
              <a:rPr lang="de-DE" b="1" dirty="0"/>
              <a:t> 3. </a:t>
            </a:r>
            <a:r>
              <a:rPr lang="de-DE" dirty="0"/>
              <a:t>Bei der Praxis-ID handelt es sich um einen eindeutigen 8- bis 16-stelligen Code. Dieser Code wird erzeugt, sobald Ihr Arzt bzw. jemand aus dessen Praxisteam die Praxisfunktion des LibreView-Fachkreise-Kontos aktiviert. Wenn Ihrem Arzt seine LibreView Praxis-ID nicht bekannt ist, kann er diese nach Anmeldung im LibreView-Fachkreise-Konto im Bereich der Praxis-Informationen abfragen.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Textfeld 11">
            <a:extLst>
              <a:ext uri="{FF2B5EF4-FFF2-40B4-BE49-F238E27FC236}">
                <a16:creationId xmlns:a16="http://schemas.microsoft.com/office/drawing/2014/main" id="{EBD4BBAB-B105-EB9B-9314-F5063FE029B5}"/>
              </a:ext>
            </a:extLst>
          </p:cNvPr>
          <p:cNvSpPr txBox="1"/>
          <p:nvPr/>
        </p:nvSpPr>
        <p:spPr>
          <a:xfrm>
            <a:off x="503001" y="3446000"/>
            <a:ext cx="1892597" cy="830997"/>
          </a:xfrm>
          <a:prstGeom prst="rect">
            <a:avLst/>
          </a:prstGeom>
          <a:noFill/>
        </p:spPr>
        <p:txBody>
          <a:bodyPr wrap="square" lIns="0" rIns="0" rtlCol="0">
            <a:spAutoFit/>
          </a:bodyPr>
          <a:lstStyle/>
          <a:p>
            <a:r>
              <a:rPr lang="de-DE" sz="1200">
                <a:latin typeface="Georgia" panose="02040502050405020303" pitchFamily="18" charset="0"/>
              </a:rPr>
              <a:t>Tippen Sie auf </a:t>
            </a:r>
            <a:r>
              <a:rPr lang="de-DE" sz="1200" b="1">
                <a:latin typeface="Georgia" panose="02040502050405020303" pitchFamily="18" charset="0"/>
              </a:rPr>
              <a:t>„Menü“ </a:t>
            </a:r>
            <a:br>
              <a:rPr lang="de-DE" sz="1200">
                <a:latin typeface="Georgia" panose="02040502050405020303" pitchFamily="18" charset="0"/>
              </a:rPr>
            </a:br>
            <a:r>
              <a:rPr lang="de-DE" sz="1200">
                <a:latin typeface="Georgia" panose="02040502050405020303" pitchFamily="18" charset="0"/>
              </a:rPr>
              <a:t>und gehen Sie auf </a:t>
            </a:r>
            <a:r>
              <a:rPr lang="de-DE" sz="1200" b="1">
                <a:latin typeface="Georgia" panose="02040502050405020303" pitchFamily="18" charset="0"/>
              </a:rPr>
              <a:t>„Verbundene Apps“. </a:t>
            </a:r>
            <a:r>
              <a:rPr lang="de-DE" sz="1200">
                <a:latin typeface="Georgia" panose="02040502050405020303" pitchFamily="18" charset="0"/>
              </a:rPr>
              <a:t>Wählen Sie </a:t>
            </a:r>
            <a:r>
              <a:rPr lang="de-DE" sz="1200" b="1">
                <a:latin typeface="Georgia" panose="02040502050405020303" pitchFamily="18" charset="0"/>
              </a:rPr>
              <a:t>„</a:t>
            </a:r>
            <a:r>
              <a:rPr lang="de-DE" sz="1200" b="1" err="1">
                <a:latin typeface="Georgia" panose="02040502050405020303" pitchFamily="18" charset="0"/>
              </a:rPr>
              <a:t>LibreView</a:t>
            </a:r>
            <a:r>
              <a:rPr lang="de-DE" sz="1200" b="1">
                <a:latin typeface="Georgia" panose="02040502050405020303" pitchFamily="18" charset="0"/>
              </a:rPr>
              <a:t>“.</a:t>
            </a:r>
          </a:p>
        </p:txBody>
      </p:sp>
      <p:sp>
        <p:nvSpPr>
          <p:cNvPr id="13" name="Textfeld 12">
            <a:extLst>
              <a:ext uri="{FF2B5EF4-FFF2-40B4-BE49-F238E27FC236}">
                <a16:creationId xmlns:a16="http://schemas.microsoft.com/office/drawing/2014/main" id="{88BE8AC4-32B2-82A6-0E69-60EA2F91EC25}"/>
              </a:ext>
            </a:extLst>
          </p:cNvPr>
          <p:cNvSpPr txBox="1"/>
          <p:nvPr/>
        </p:nvSpPr>
        <p:spPr>
          <a:xfrm>
            <a:off x="2653031" y="3446000"/>
            <a:ext cx="1751474" cy="646331"/>
          </a:xfrm>
          <a:prstGeom prst="rect">
            <a:avLst/>
          </a:prstGeom>
          <a:noFill/>
        </p:spPr>
        <p:txBody>
          <a:bodyPr wrap="square" rtlCol="0">
            <a:spAutoFit/>
          </a:bodyPr>
          <a:lstStyle/>
          <a:p>
            <a:r>
              <a:rPr lang="de-DE" sz="1200">
                <a:latin typeface="Georgia" panose="02040502050405020303" pitchFamily="18" charset="0"/>
              </a:rPr>
              <a:t>Tippen Sie auf </a:t>
            </a:r>
            <a:br>
              <a:rPr lang="de-DE" sz="1200">
                <a:latin typeface="Georgia" panose="02040502050405020303" pitchFamily="18" charset="0"/>
              </a:rPr>
            </a:br>
            <a:r>
              <a:rPr lang="de-DE" sz="1200" b="1">
                <a:latin typeface="Georgia" panose="02040502050405020303" pitchFamily="18" charset="0"/>
              </a:rPr>
              <a:t>„Mit einer Praxis verbinden“.</a:t>
            </a:r>
          </a:p>
        </p:txBody>
      </p:sp>
      <p:sp>
        <p:nvSpPr>
          <p:cNvPr id="15" name="Textfeld 14">
            <a:extLst>
              <a:ext uri="{FF2B5EF4-FFF2-40B4-BE49-F238E27FC236}">
                <a16:creationId xmlns:a16="http://schemas.microsoft.com/office/drawing/2014/main" id="{ECBB921C-6696-5353-8371-ACB48C630210}"/>
              </a:ext>
            </a:extLst>
          </p:cNvPr>
          <p:cNvSpPr txBox="1"/>
          <p:nvPr/>
        </p:nvSpPr>
        <p:spPr>
          <a:xfrm>
            <a:off x="4850057" y="3446000"/>
            <a:ext cx="1494486" cy="830997"/>
          </a:xfrm>
          <a:prstGeom prst="rect">
            <a:avLst/>
          </a:prstGeom>
          <a:noFill/>
        </p:spPr>
        <p:txBody>
          <a:bodyPr wrap="square" rtlCol="0">
            <a:spAutoFit/>
          </a:bodyPr>
          <a:lstStyle/>
          <a:p>
            <a:r>
              <a:rPr lang="de-DE" sz="1200">
                <a:latin typeface="Georgia" panose="02040502050405020303" pitchFamily="18" charset="0"/>
              </a:rPr>
              <a:t>Geben Sie die Praxis-ID ein und tippen Sie danach auf </a:t>
            </a:r>
            <a:r>
              <a:rPr lang="de-DE" sz="1200" b="1">
                <a:latin typeface="Georgia" panose="02040502050405020303" pitchFamily="18" charset="0"/>
              </a:rPr>
              <a:t>„Weiter“</a:t>
            </a:r>
            <a:r>
              <a:rPr lang="de-DE" sz="1200">
                <a:latin typeface="Georgia" panose="02040502050405020303" pitchFamily="18" charset="0"/>
              </a:rPr>
              <a:t>.</a:t>
            </a:r>
          </a:p>
        </p:txBody>
      </p:sp>
      <p:sp>
        <p:nvSpPr>
          <p:cNvPr id="16" name="Textfeld 15">
            <a:extLst>
              <a:ext uri="{FF2B5EF4-FFF2-40B4-BE49-F238E27FC236}">
                <a16:creationId xmlns:a16="http://schemas.microsoft.com/office/drawing/2014/main" id="{9FE0FBB5-B0C0-6B6D-903B-73B8FFFFFAC9}"/>
              </a:ext>
            </a:extLst>
          </p:cNvPr>
          <p:cNvSpPr txBox="1"/>
          <p:nvPr/>
        </p:nvSpPr>
        <p:spPr>
          <a:xfrm>
            <a:off x="6668898" y="3446000"/>
            <a:ext cx="1855038" cy="830997"/>
          </a:xfrm>
          <a:prstGeom prst="rect">
            <a:avLst/>
          </a:prstGeom>
          <a:noFill/>
        </p:spPr>
        <p:txBody>
          <a:bodyPr wrap="square" lIns="91440" tIns="45720" rIns="91440" bIns="45720" rtlCol="0" anchor="t">
            <a:spAutoFit/>
          </a:bodyPr>
          <a:lstStyle/>
          <a:p>
            <a:r>
              <a:rPr lang="de-DE" sz="1200">
                <a:latin typeface="Georgia"/>
              </a:rPr>
              <a:t>Prüfen Sie die Kontaktinformationen</a:t>
            </a:r>
          </a:p>
          <a:p>
            <a:r>
              <a:rPr lang="de-DE" sz="1200">
                <a:latin typeface="Georgia"/>
              </a:rPr>
              <a:t>Ihrer Praxis und wählen Sie </a:t>
            </a:r>
            <a:r>
              <a:rPr lang="de-DE" sz="1200" b="1">
                <a:latin typeface="Georgia"/>
              </a:rPr>
              <a:t>„Verbinden“</a:t>
            </a:r>
            <a:r>
              <a:rPr lang="de-DE" sz="1200">
                <a:latin typeface="Georgia"/>
              </a:rPr>
              <a:t>.</a:t>
            </a:r>
          </a:p>
        </p:txBody>
      </p:sp>
      <p:sp>
        <p:nvSpPr>
          <p:cNvPr id="17" name="object 118">
            <a:extLst>
              <a:ext uri="{FF2B5EF4-FFF2-40B4-BE49-F238E27FC236}">
                <a16:creationId xmlns:a16="http://schemas.microsoft.com/office/drawing/2014/main" id="{9F0F905E-5BA4-83D2-B3FE-8002D0784B65}"/>
              </a:ext>
            </a:extLst>
          </p:cNvPr>
          <p:cNvSpPr/>
          <p:nvPr/>
        </p:nvSpPr>
        <p:spPr>
          <a:xfrm>
            <a:off x="4432251" y="2247900"/>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18" name="object 118">
            <a:extLst>
              <a:ext uri="{FF2B5EF4-FFF2-40B4-BE49-F238E27FC236}">
                <a16:creationId xmlns:a16="http://schemas.microsoft.com/office/drawing/2014/main" id="{38DE1A74-0EBC-6DC2-9732-AC84AC3D721E}"/>
              </a:ext>
            </a:extLst>
          </p:cNvPr>
          <p:cNvSpPr/>
          <p:nvPr/>
        </p:nvSpPr>
        <p:spPr>
          <a:xfrm>
            <a:off x="2308359" y="2247900"/>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19" name="object 53">
            <a:extLst>
              <a:ext uri="{FF2B5EF4-FFF2-40B4-BE49-F238E27FC236}">
                <a16:creationId xmlns:a16="http://schemas.microsoft.com/office/drawing/2014/main" id="{0D8F094D-E7A6-2E4F-C398-1415F82A2EA7}"/>
              </a:ext>
            </a:extLst>
          </p:cNvPr>
          <p:cNvSpPr/>
          <p:nvPr/>
        </p:nvSpPr>
        <p:spPr>
          <a:xfrm>
            <a:off x="6598470" y="3542311"/>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20" name="object 118">
            <a:extLst>
              <a:ext uri="{FF2B5EF4-FFF2-40B4-BE49-F238E27FC236}">
                <a16:creationId xmlns:a16="http://schemas.microsoft.com/office/drawing/2014/main" id="{2109F216-1CE5-52A2-C0F9-3F9A08C35594}"/>
              </a:ext>
            </a:extLst>
          </p:cNvPr>
          <p:cNvSpPr/>
          <p:nvPr/>
        </p:nvSpPr>
        <p:spPr>
          <a:xfrm>
            <a:off x="6588021" y="2238657"/>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pic>
        <p:nvPicPr>
          <p:cNvPr id="22" name="Grafik 21" descr="Ein Bild, das Text enthält.&#10;&#10;Automatisch generierte Beschreibung">
            <a:extLst>
              <a:ext uri="{FF2B5EF4-FFF2-40B4-BE49-F238E27FC236}">
                <a16:creationId xmlns:a16="http://schemas.microsoft.com/office/drawing/2014/main" id="{83599ABC-D478-53B5-89BD-93443436B8A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0063" y="1213719"/>
            <a:ext cx="1323755" cy="2318518"/>
          </a:xfrm>
          <a:prstGeom prst="rect">
            <a:avLst/>
          </a:prstGeom>
        </p:spPr>
      </p:pic>
      <p:pic>
        <p:nvPicPr>
          <p:cNvPr id="23" name="Grafik 22" descr="Ein Bild, das Text enthält.&#10;&#10;Automatisch generierte Beschreibung">
            <a:extLst>
              <a:ext uri="{FF2B5EF4-FFF2-40B4-BE49-F238E27FC236}">
                <a16:creationId xmlns:a16="http://schemas.microsoft.com/office/drawing/2014/main" id="{5DDCF6E3-A8CE-3827-E454-39EAE5558D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59827" y="1213719"/>
            <a:ext cx="1323755" cy="2318518"/>
          </a:xfrm>
          <a:prstGeom prst="rect">
            <a:avLst/>
          </a:prstGeom>
        </p:spPr>
      </p:pic>
      <p:pic>
        <p:nvPicPr>
          <p:cNvPr id="24" name="Grafik 23" descr="Ein Bild, das Text enthält.&#10;&#10;Automatisch generierte Beschreibung">
            <a:extLst>
              <a:ext uri="{FF2B5EF4-FFF2-40B4-BE49-F238E27FC236}">
                <a16:creationId xmlns:a16="http://schemas.microsoft.com/office/drawing/2014/main" id="{2349D09A-06F1-EFEC-D0BC-E34FD8202D3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99591" y="1213719"/>
            <a:ext cx="1323755" cy="2318518"/>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1A4EE92F-8836-04EF-4AB3-74F955EC61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9355" y="1213719"/>
            <a:ext cx="1323755" cy="2318518"/>
          </a:xfrm>
          <a:prstGeom prst="rect">
            <a:avLst/>
          </a:prstGeom>
        </p:spPr>
      </p:pic>
      <p:sp>
        <p:nvSpPr>
          <p:cNvPr id="26" name="Oval 102">
            <a:extLst>
              <a:ext uri="{FF2B5EF4-FFF2-40B4-BE49-F238E27FC236}">
                <a16:creationId xmlns:a16="http://schemas.microsoft.com/office/drawing/2014/main" id="{CBD1E935-7395-B4BF-AB87-18D2F4685A78}"/>
              </a:ext>
            </a:extLst>
          </p:cNvPr>
          <p:cNvSpPr/>
          <p:nvPr/>
        </p:nvSpPr>
        <p:spPr>
          <a:xfrm>
            <a:off x="502236"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27" name="Oval 102">
            <a:extLst>
              <a:ext uri="{FF2B5EF4-FFF2-40B4-BE49-F238E27FC236}">
                <a16:creationId xmlns:a16="http://schemas.microsoft.com/office/drawing/2014/main" id="{95AF9703-1226-C7D4-FD26-1FBCD3302F66}"/>
              </a:ext>
            </a:extLst>
          </p:cNvPr>
          <p:cNvSpPr/>
          <p:nvPr/>
        </p:nvSpPr>
        <p:spPr>
          <a:xfrm>
            <a:off x="2630393"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2</a:t>
            </a:r>
          </a:p>
        </p:txBody>
      </p:sp>
      <p:sp>
        <p:nvSpPr>
          <p:cNvPr id="28" name="Oval 102">
            <a:extLst>
              <a:ext uri="{FF2B5EF4-FFF2-40B4-BE49-F238E27FC236}">
                <a16:creationId xmlns:a16="http://schemas.microsoft.com/office/drawing/2014/main" id="{F2BECDC9-22BC-F3EE-85F7-267B04B701B4}"/>
              </a:ext>
            </a:extLst>
          </p:cNvPr>
          <p:cNvSpPr/>
          <p:nvPr/>
        </p:nvSpPr>
        <p:spPr>
          <a:xfrm>
            <a:off x="4777837"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
        <p:nvSpPr>
          <p:cNvPr id="29" name="Oval 102">
            <a:extLst>
              <a:ext uri="{FF2B5EF4-FFF2-40B4-BE49-F238E27FC236}">
                <a16:creationId xmlns:a16="http://schemas.microsoft.com/office/drawing/2014/main" id="{86764C90-5020-F88A-E43F-F657A93543E6}"/>
              </a:ext>
            </a:extLst>
          </p:cNvPr>
          <p:cNvSpPr/>
          <p:nvPr/>
        </p:nvSpPr>
        <p:spPr>
          <a:xfrm>
            <a:off x="6937674"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4</a:t>
            </a:r>
          </a:p>
        </p:txBody>
      </p:sp>
      <p:sp>
        <p:nvSpPr>
          <p:cNvPr id="30" name="object 53">
            <a:extLst>
              <a:ext uri="{FF2B5EF4-FFF2-40B4-BE49-F238E27FC236}">
                <a16:creationId xmlns:a16="http://schemas.microsoft.com/office/drawing/2014/main" id="{A44D4A61-D61B-93BB-EB76-D45F706C8BBF}"/>
              </a:ext>
            </a:extLst>
          </p:cNvPr>
          <p:cNvSpPr/>
          <p:nvPr/>
        </p:nvSpPr>
        <p:spPr>
          <a:xfrm>
            <a:off x="2346509" y="3529016"/>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31" name="object 53">
            <a:extLst>
              <a:ext uri="{FF2B5EF4-FFF2-40B4-BE49-F238E27FC236}">
                <a16:creationId xmlns:a16="http://schemas.microsoft.com/office/drawing/2014/main" id="{C3F45112-B0DC-EDE3-DF3C-7FAF8401A001}"/>
              </a:ext>
            </a:extLst>
          </p:cNvPr>
          <p:cNvSpPr/>
          <p:nvPr/>
        </p:nvSpPr>
        <p:spPr>
          <a:xfrm>
            <a:off x="4453594" y="3529016"/>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Tree>
    <p:extLst>
      <p:ext uri="{BB962C8B-B14F-4D97-AF65-F5344CB8AC3E}">
        <p14:creationId xmlns:p14="http://schemas.microsoft.com/office/powerpoint/2010/main" val="2473425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So unterstützt Sie LibreView</a:t>
            </a:r>
            <a:r>
              <a:rPr lang="de-DE" baseline="30000" dirty="0"/>
              <a:t>1</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45</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Verbinden Sie sich ganz einfach in Ihrer App</a:t>
            </a:r>
            <a:r>
              <a:rPr lang="de-DE" baseline="30000" dirty="0"/>
              <a:t>2</a:t>
            </a:r>
            <a:r>
              <a:rPr lang="de-DE" dirty="0"/>
              <a:t> mit Ihrer Praxis über eine Einladung</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b="1" dirty="0"/>
              <a:t>1. </a:t>
            </a:r>
            <a:r>
              <a:rPr lang="de-DE" dirty="0"/>
              <a:t>LibreView ist eine cloudbasierte Anwendung. Die LibreView Website ist nur mit bestimmten Betriebssystemen und Browsern kompatibel. Weitere Informationen finden Sie unter </a:t>
            </a:r>
            <a:r>
              <a:rPr lang="de-DE" dirty="0" err="1"/>
              <a:t>www.LibreView.com</a:t>
            </a:r>
            <a:r>
              <a:rPr lang="de-DE" dirty="0"/>
              <a:t>. </a:t>
            </a:r>
            <a:r>
              <a:rPr lang="de-DE" b="1" dirty="0"/>
              <a:t>2. </a:t>
            </a:r>
            <a:r>
              <a:rPr lang="de-DE" dirty="0"/>
              <a:t>Die FreeStyle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Textfeld 11">
            <a:extLst>
              <a:ext uri="{FF2B5EF4-FFF2-40B4-BE49-F238E27FC236}">
                <a16:creationId xmlns:a16="http://schemas.microsoft.com/office/drawing/2014/main" id="{6CBE37F9-1A9A-4068-0F7C-574340B42817}"/>
              </a:ext>
            </a:extLst>
          </p:cNvPr>
          <p:cNvSpPr txBox="1"/>
          <p:nvPr/>
        </p:nvSpPr>
        <p:spPr>
          <a:xfrm>
            <a:off x="503001" y="3446000"/>
            <a:ext cx="2397148" cy="646331"/>
          </a:xfrm>
          <a:prstGeom prst="rect">
            <a:avLst/>
          </a:prstGeom>
          <a:noFill/>
        </p:spPr>
        <p:txBody>
          <a:bodyPr wrap="square" lIns="0" rIns="0" rtlCol="0">
            <a:spAutoFit/>
          </a:bodyPr>
          <a:lstStyle/>
          <a:p>
            <a:r>
              <a:rPr lang="de-DE" sz="1200" dirty="0">
                <a:latin typeface="Georgia" panose="02040502050405020303" pitchFamily="18" charset="0"/>
              </a:rPr>
              <a:t>Tippen Sie auf </a:t>
            </a:r>
            <a:r>
              <a:rPr lang="de-DE" sz="1200" b="1" dirty="0">
                <a:latin typeface="Georgia" panose="02040502050405020303" pitchFamily="18" charset="0"/>
              </a:rPr>
              <a:t>„Menü“ </a:t>
            </a:r>
            <a:r>
              <a:rPr lang="de-DE" sz="1200" dirty="0">
                <a:latin typeface="Georgia" panose="02040502050405020303" pitchFamily="18" charset="0"/>
              </a:rPr>
              <a:t>und gehen Sie auf </a:t>
            </a:r>
            <a:r>
              <a:rPr lang="de-DE" sz="1200" b="1" dirty="0">
                <a:latin typeface="Georgia" panose="02040502050405020303" pitchFamily="18" charset="0"/>
              </a:rPr>
              <a:t>„Verbundene Apps“</a:t>
            </a:r>
            <a:r>
              <a:rPr lang="de-DE" sz="1200" dirty="0">
                <a:latin typeface="Georgia" panose="02040502050405020303" pitchFamily="18" charset="0"/>
              </a:rPr>
              <a:t>. Wählen Sie </a:t>
            </a:r>
            <a:r>
              <a:rPr lang="de-DE" sz="1200" b="1" dirty="0">
                <a:latin typeface="Georgia" panose="02040502050405020303" pitchFamily="18" charset="0"/>
              </a:rPr>
              <a:t>„</a:t>
            </a:r>
            <a:r>
              <a:rPr lang="de-DE" sz="1200" b="1" dirty="0" err="1">
                <a:latin typeface="Georgia" panose="02040502050405020303" pitchFamily="18" charset="0"/>
              </a:rPr>
              <a:t>LibreView</a:t>
            </a:r>
            <a:r>
              <a:rPr lang="de-DE" sz="1200" b="1" dirty="0">
                <a:latin typeface="Georgia" panose="02040502050405020303" pitchFamily="18" charset="0"/>
              </a:rPr>
              <a:t>“</a:t>
            </a:r>
            <a:r>
              <a:rPr lang="de-DE" sz="1200" dirty="0">
                <a:latin typeface="Georgia" panose="02040502050405020303" pitchFamily="18" charset="0"/>
              </a:rPr>
              <a:t>.</a:t>
            </a:r>
            <a:endParaRPr lang="de-DE" sz="1200" b="1" dirty="0">
              <a:latin typeface="Georgia" panose="02040502050405020303" pitchFamily="18" charset="0"/>
            </a:endParaRPr>
          </a:p>
        </p:txBody>
      </p:sp>
      <p:sp>
        <p:nvSpPr>
          <p:cNvPr id="13" name="Textfeld 12">
            <a:extLst>
              <a:ext uri="{FF2B5EF4-FFF2-40B4-BE49-F238E27FC236}">
                <a16:creationId xmlns:a16="http://schemas.microsoft.com/office/drawing/2014/main" id="{FAF5FA0D-15B6-92B0-A9BA-B3FE9F9C4EDE}"/>
              </a:ext>
            </a:extLst>
          </p:cNvPr>
          <p:cNvSpPr txBox="1"/>
          <p:nvPr/>
        </p:nvSpPr>
        <p:spPr>
          <a:xfrm>
            <a:off x="3679051" y="3446000"/>
            <a:ext cx="2133403" cy="646331"/>
          </a:xfrm>
          <a:prstGeom prst="rect">
            <a:avLst/>
          </a:prstGeom>
          <a:noFill/>
        </p:spPr>
        <p:txBody>
          <a:bodyPr wrap="square" rtlCol="0">
            <a:spAutoFit/>
          </a:bodyPr>
          <a:lstStyle/>
          <a:p>
            <a:r>
              <a:rPr lang="de-DE" sz="1200">
                <a:latin typeface="Georgia" panose="02040502050405020303" pitchFamily="18" charset="0"/>
              </a:rPr>
              <a:t>Tippen Sie auf die</a:t>
            </a:r>
          </a:p>
          <a:p>
            <a:r>
              <a:rPr lang="de-DE" sz="1200">
                <a:latin typeface="Georgia" panose="02040502050405020303" pitchFamily="18" charset="0"/>
              </a:rPr>
              <a:t>Praxis unter </a:t>
            </a:r>
            <a:r>
              <a:rPr lang="de-DE" sz="1200" b="1">
                <a:latin typeface="Georgia" panose="02040502050405020303" pitchFamily="18" charset="0"/>
              </a:rPr>
              <a:t>„Offene</a:t>
            </a:r>
          </a:p>
          <a:p>
            <a:r>
              <a:rPr lang="de-DE" sz="1200" b="1">
                <a:latin typeface="Georgia" panose="02040502050405020303" pitchFamily="18" charset="0"/>
              </a:rPr>
              <a:t>Einladungen“</a:t>
            </a:r>
            <a:r>
              <a:rPr lang="de-DE" sz="1200">
                <a:latin typeface="Georgia" panose="02040502050405020303" pitchFamily="18" charset="0"/>
              </a:rPr>
              <a:t>.</a:t>
            </a:r>
          </a:p>
        </p:txBody>
      </p:sp>
      <p:sp>
        <p:nvSpPr>
          <p:cNvPr id="15" name="Textfeld 14">
            <a:extLst>
              <a:ext uri="{FF2B5EF4-FFF2-40B4-BE49-F238E27FC236}">
                <a16:creationId xmlns:a16="http://schemas.microsoft.com/office/drawing/2014/main" id="{51D529D2-6774-AC3E-F847-4684FFFDD43F}"/>
              </a:ext>
            </a:extLst>
          </p:cNvPr>
          <p:cNvSpPr txBox="1"/>
          <p:nvPr/>
        </p:nvSpPr>
        <p:spPr>
          <a:xfrm>
            <a:off x="6243850" y="3446000"/>
            <a:ext cx="2397147" cy="830997"/>
          </a:xfrm>
          <a:prstGeom prst="rect">
            <a:avLst/>
          </a:prstGeom>
          <a:noFill/>
        </p:spPr>
        <p:txBody>
          <a:bodyPr wrap="square" rtlCol="0">
            <a:spAutoFit/>
          </a:bodyPr>
          <a:lstStyle/>
          <a:p>
            <a:r>
              <a:rPr lang="de-DE" sz="1200">
                <a:latin typeface="Georgia" panose="02040502050405020303" pitchFamily="18" charset="0"/>
              </a:rPr>
              <a:t>Prüfen Sie die Kontakt-informationen Ihrer Praxis und tippen Sie auf </a:t>
            </a:r>
            <a:r>
              <a:rPr lang="de-DE" sz="1200" b="1">
                <a:latin typeface="Georgia" panose="02040502050405020303" pitchFamily="18" charset="0"/>
              </a:rPr>
              <a:t>„Akzeptieren“</a:t>
            </a:r>
            <a:r>
              <a:rPr lang="de-DE" sz="1200">
                <a:latin typeface="Georgia" panose="02040502050405020303" pitchFamily="18" charset="0"/>
              </a:rPr>
              <a:t>,</a:t>
            </a:r>
            <a:r>
              <a:rPr lang="de-DE" sz="1200" b="1">
                <a:latin typeface="Georgia" panose="02040502050405020303" pitchFamily="18" charset="0"/>
              </a:rPr>
              <a:t> </a:t>
            </a:r>
            <a:r>
              <a:rPr lang="de-DE" sz="1200">
                <a:latin typeface="Georgia" panose="02040502050405020303" pitchFamily="18" charset="0"/>
              </a:rPr>
              <a:t>um die Einladung anzunehmen.</a:t>
            </a:r>
          </a:p>
        </p:txBody>
      </p:sp>
      <p:sp>
        <p:nvSpPr>
          <p:cNvPr id="16" name="object 118">
            <a:extLst>
              <a:ext uri="{FF2B5EF4-FFF2-40B4-BE49-F238E27FC236}">
                <a16:creationId xmlns:a16="http://schemas.microsoft.com/office/drawing/2014/main" id="{506DD54E-C59C-082E-9E59-C615ABCDE116}"/>
              </a:ext>
            </a:extLst>
          </p:cNvPr>
          <p:cNvSpPr/>
          <p:nvPr/>
        </p:nvSpPr>
        <p:spPr>
          <a:xfrm>
            <a:off x="5988111" y="2247900"/>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17" name="object 118">
            <a:extLst>
              <a:ext uri="{FF2B5EF4-FFF2-40B4-BE49-F238E27FC236}">
                <a16:creationId xmlns:a16="http://schemas.microsoft.com/office/drawing/2014/main" id="{D580A1EB-1AD7-D3ED-ED3C-A503E4F9A398}"/>
              </a:ext>
            </a:extLst>
          </p:cNvPr>
          <p:cNvSpPr/>
          <p:nvPr/>
        </p:nvSpPr>
        <p:spPr>
          <a:xfrm>
            <a:off x="3058996" y="2247900"/>
            <a:ext cx="80877" cy="160181"/>
          </a:xfrm>
          <a:custGeom>
            <a:avLst/>
            <a:gdLst/>
            <a:ahLst/>
            <a:cxnLst/>
            <a:rect l="l" t="t" r="r" b="b"/>
            <a:pathLst>
              <a:path w="93345" h="186054">
                <a:moveTo>
                  <a:pt x="0" y="0"/>
                </a:moveTo>
                <a:lnTo>
                  <a:pt x="92849" y="92837"/>
                </a:lnTo>
                <a:lnTo>
                  <a:pt x="0" y="185686"/>
                </a:lnTo>
              </a:path>
            </a:pathLst>
          </a:custGeom>
          <a:ln w="25400">
            <a:solidFill>
              <a:srgbClr val="001489"/>
            </a:solidFill>
          </a:ln>
        </p:spPr>
        <p:txBody>
          <a:bodyPr wrap="square" lIns="0" tIns="0" rIns="0" bIns="0" rtlCol="0"/>
          <a:lstStyle/>
          <a:p>
            <a:endParaRPr sz="685">
              <a:solidFill>
                <a:schemeClr val="bg1"/>
              </a:solidFill>
            </a:endParaRPr>
          </a:p>
        </p:txBody>
      </p:sp>
      <p:sp>
        <p:nvSpPr>
          <p:cNvPr id="18" name="object 53">
            <a:extLst>
              <a:ext uri="{FF2B5EF4-FFF2-40B4-BE49-F238E27FC236}">
                <a16:creationId xmlns:a16="http://schemas.microsoft.com/office/drawing/2014/main" id="{5D37DDF9-7ABE-A7B4-34B2-EE891349B542}"/>
              </a:ext>
            </a:extLst>
          </p:cNvPr>
          <p:cNvSpPr/>
          <p:nvPr/>
        </p:nvSpPr>
        <p:spPr>
          <a:xfrm>
            <a:off x="3097146" y="3529016"/>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sp>
        <p:nvSpPr>
          <p:cNvPr id="19" name="object 53">
            <a:extLst>
              <a:ext uri="{FF2B5EF4-FFF2-40B4-BE49-F238E27FC236}">
                <a16:creationId xmlns:a16="http://schemas.microsoft.com/office/drawing/2014/main" id="{BFFE3AB0-D315-947A-BBBC-3908C8A1750C}"/>
              </a:ext>
            </a:extLst>
          </p:cNvPr>
          <p:cNvSpPr/>
          <p:nvPr/>
        </p:nvSpPr>
        <p:spPr>
          <a:xfrm>
            <a:off x="6009454" y="3529016"/>
            <a:ext cx="0" cy="238722"/>
          </a:xfrm>
          <a:custGeom>
            <a:avLst/>
            <a:gdLst/>
            <a:ahLst/>
            <a:cxnLst/>
            <a:rect l="l" t="t" r="r" b="b"/>
            <a:pathLst>
              <a:path h="252095">
                <a:moveTo>
                  <a:pt x="0" y="0"/>
                </a:moveTo>
                <a:lnTo>
                  <a:pt x="0" y="252006"/>
                </a:lnTo>
              </a:path>
            </a:pathLst>
          </a:custGeom>
          <a:ln w="25400">
            <a:solidFill>
              <a:srgbClr val="001489"/>
            </a:solidFill>
          </a:ln>
        </p:spPr>
        <p:txBody>
          <a:bodyPr wrap="square" lIns="0" tIns="0" rIns="0" bIns="0" rtlCol="0"/>
          <a:lstStyle/>
          <a:p>
            <a:endParaRPr sz="685"/>
          </a:p>
        </p:txBody>
      </p:sp>
      <p:pic>
        <p:nvPicPr>
          <p:cNvPr id="20" name="Grafik 19" descr="Ein Bild, das Text enthält.&#10;&#10;Automatisch generierte Beschreibung">
            <a:extLst>
              <a:ext uri="{FF2B5EF4-FFF2-40B4-BE49-F238E27FC236}">
                <a16:creationId xmlns:a16="http://schemas.microsoft.com/office/drawing/2014/main" id="{72C47BFA-F194-4960-003E-FDDC20D4CA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22857" y="1204987"/>
            <a:ext cx="1323755" cy="2318518"/>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DB1A2E45-791D-F6E1-E3E5-06FAFAB353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0892" y="1204987"/>
            <a:ext cx="1323755" cy="2318518"/>
          </a:xfrm>
          <a:prstGeom prst="rect">
            <a:avLst/>
          </a:prstGeom>
        </p:spPr>
      </p:pic>
      <p:pic>
        <p:nvPicPr>
          <p:cNvPr id="23" name="Grafik 22" descr="Ein Bild, das Text enthält.&#10;&#10;Automatisch generierte Beschreibung">
            <a:extLst>
              <a:ext uri="{FF2B5EF4-FFF2-40B4-BE49-F238E27FC236}">
                <a16:creationId xmlns:a16="http://schemas.microsoft.com/office/drawing/2014/main" id="{15ADA738-0CED-1E98-D937-D418818981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1290" y="1213719"/>
            <a:ext cx="1323755" cy="2318518"/>
          </a:xfrm>
          <a:prstGeom prst="rect">
            <a:avLst/>
          </a:prstGeom>
        </p:spPr>
      </p:pic>
      <p:sp>
        <p:nvSpPr>
          <p:cNvPr id="24" name="Oval 102">
            <a:extLst>
              <a:ext uri="{FF2B5EF4-FFF2-40B4-BE49-F238E27FC236}">
                <a16:creationId xmlns:a16="http://schemas.microsoft.com/office/drawing/2014/main" id="{6C3AF341-F130-24D1-4D64-953C0410879F}"/>
              </a:ext>
            </a:extLst>
          </p:cNvPr>
          <p:cNvSpPr/>
          <p:nvPr/>
        </p:nvSpPr>
        <p:spPr>
          <a:xfrm>
            <a:off x="615452"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25" name="Oval 102">
            <a:extLst>
              <a:ext uri="{FF2B5EF4-FFF2-40B4-BE49-F238E27FC236}">
                <a16:creationId xmlns:a16="http://schemas.microsoft.com/office/drawing/2014/main" id="{AA6B5BC9-E368-F369-B328-794EDC917C0A}"/>
              </a:ext>
            </a:extLst>
          </p:cNvPr>
          <p:cNvSpPr/>
          <p:nvPr/>
        </p:nvSpPr>
        <p:spPr>
          <a:xfrm>
            <a:off x="3531610"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2</a:t>
            </a:r>
          </a:p>
        </p:txBody>
      </p:sp>
      <p:sp>
        <p:nvSpPr>
          <p:cNvPr id="26" name="Oval 102">
            <a:extLst>
              <a:ext uri="{FF2B5EF4-FFF2-40B4-BE49-F238E27FC236}">
                <a16:creationId xmlns:a16="http://schemas.microsoft.com/office/drawing/2014/main" id="{E0E2E5BD-80DD-884E-0820-2FDDEF4982DF}"/>
              </a:ext>
            </a:extLst>
          </p:cNvPr>
          <p:cNvSpPr/>
          <p:nvPr/>
        </p:nvSpPr>
        <p:spPr>
          <a:xfrm>
            <a:off x="6455097" y="1449975"/>
            <a:ext cx="223200" cy="2232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200" b="1">
                <a:solidFill>
                  <a:srgbClr val="001489"/>
                </a:solidFill>
                <a:latin typeface="Georgia" panose="02040502050405020303" pitchFamily="18" charset="0"/>
                <a:cs typeface="Calibri" panose="020F0502020204030204" pitchFamily="34" charset="0"/>
              </a:rPr>
              <a:t>3</a:t>
            </a:r>
          </a:p>
        </p:txBody>
      </p:sp>
    </p:spTree>
    <p:extLst>
      <p:ext uri="{BB962C8B-B14F-4D97-AF65-F5344CB8AC3E}">
        <p14:creationId xmlns:p14="http://schemas.microsoft.com/office/powerpoint/2010/main" val="1026546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So unterstützt Sie LibreView</a:t>
            </a:r>
            <a:r>
              <a:rPr lang="de-DE" baseline="30000" dirty="0"/>
              <a:t>1</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46</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en-IN" dirty="0">
                <a:solidFill>
                  <a:srgbClr val="001489"/>
                </a:solidFill>
              </a:rPr>
              <a:t>So </a:t>
            </a:r>
            <a:r>
              <a:rPr lang="en-IN" dirty="0" err="1">
                <a:solidFill>
                  <a:srgbClr val="001489"/>
                </a:solidFill>
              </a:rPr>
              <a:t>kann</a:t>
            </a:r>
            <a:r>
              <a:rPr lang="en-IN" dirty="0">
                <a:solidFill>
                  <a:srgbClr val="001489"/>
                </a:solidFill>
              </a:rPr>
              <a:t> </a:t>
            </a:r>
            <a:r>
              <a:rPr lang="en-IN" dirty="0" err="1">
                <a:solidFill>
                  <a:srgbClr val="001489"/>
                </a:solidFill>
              </a:rPr>
              <a:t>Ihre</a:t>
            </a:r>
            <a:r>
              <a:rPr lang="en-IN" dirty="0">
                <a:solidFill>
                  <a:srgbClr val="001489"/>
                </a:solidFill>
              </a:rPr>
              <a:t> Praxis die </a:t>
            </a:r>
            <a:r>
              <a:rPr lang="en-IN" dirty="0" err="1">
                <a:solidFill>
                  <a:srgbClr val="001489"/>
                </a:solidFill>
              </a:rPr>
              <a:t>Lesegerätdaten</a:t>
            </a:r>
            <a:r>
              <a:rPr lang="en-IN" dirty="0">
                <a:solidFill>
                  <a:srgbClr val="001489"/>
                </a:solidFill>
              </a:rPr>
              <a:t> </a:t>
            </a:r>
            <a:r>
              <a:rPr lang="en-IN" dirty="0" err="1">
                <a:solidFill>
                  <a:srgbClr val="001489"/>
                </a:solidFill>
              </a:rPr>
              <a:t>auslesen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br>
              <a:rPr lang="de-DE" dirty="0">
                <a:cs typeface="Calibri" panose="020F0502020204030204" pitchFamily="34" charset="0"/>
              </a:rPr>
            </a:br>
            <a:r>
              <a:rPr lang="de-DE" dirty="0">
                <a:cs typeface="Calibri" panose="020F0502020204030204" pitchFamily="34" charset="0"/>
              </a:rPr>
              <a:t>*</a:t>
            </a:r>
            <a:r>
              <a:rPr lang="de-DE" dirty="0" err="1">
                <a:cs typeface="Calibri" panose="020F0502020204030204" pitchFamily="34" charset="0"/>
              </a:rPr>
              <a:t>Für</a:t>
            </a:r>
            <a:r>
              <a:rPr lang="de-DE" dirty="0">
                <a:cs typeface="Calibri" panose="020F0502020204030204" pitchFamily="34" charset="0"/>
              </a:rPr>
              <a:t> die Installation der Treiber werden Administratorrechte benötigt.</a:t>
            </a:r>
            <a:br>
              <a:rPr lang="de-DE" dirty="0">
                <a:cs typeface="Calibri" panose="020F0502020204030204" pitchFamily="34" charset="0"/>
              </a:rPr>
            </a:br>
            <a:r>
              <a:rPr lang="de-DE" b="1" dirty="0"/>
              <a:t>1.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r>
              <a:rPr lang="de-DE" b="1" dirty="0"/>
              <a:t>2. </a:t>
            </a:r>
            <a:r>
              <a:rPr lang="de-DE" dirty="0" err="1"/>
              <a:t>LibreView</a:t>
            </a:r>
            <a:r>
              <a:rPr lang="de-DE" dirty="0"/>
              <a:t> ist eine cloudbasierte Anwendung. Die </a:t>
            </a:r>
            <a:r>
              <a:rPr lang="de-DE" dirty="0" err="1"/>
              <a:t>LibreView</a:t>
            </a:r>
            <a:r>
              <a:rPr lang="de-DE" dirty="0"/>
              <a:t> Daten werden in ein virtuelles nicht öffentliches Netzwerk </a:t>
            </a:r>
            <a:r>
              <a:rPr lang="de-DE" dirty="0" err="1"/>
              <a:t>übertragen</a:t>
            </a:r>
            <a:r>
              <a:rPr lang="de-DE" dirty="0"/>
              <a:t> und auf einer SQL-Server-Datenbank gehostet. Die Daten sind auf Dateiebene </a:t>
            </a:r>
            <a:r>
              <a:rPr lang="de-DE" dirty="0" err="1"/>
              <a:t>verschlüsselt</a:t>
            </a:r>
            <a:r>
              <a:rPr lang="de-DE" dirty="0"/>
              <a:t>. Die </a:t>
            </a:r>
            <a:r>
              <a:rPr lang="de-DE" dirty="0" err="1"/>
              <a:t>Verschlüsselung</a:t>
            </a:r>
            <a:r>
              <a:rPr lang="de-DE" dirty="0"/>
              <a:t> und Art der </a:t>
            </a:r>
            <a:r>
              <a:rPr lang="de-DE" dirty="0" err="1"/>
              <a:t>Schlüsselspeicherfunktionen</a:t>
            </a:r>
            <a:r>
              <a:rPr lang="de-DE" dirty="0"/>
              <a:t> verhindern, dass der Cloud-Hosting-Anbieter (Amazon Web Services) die Daten einsehen kann. Bei Nutzung von </a:t>
            </a:r>
            <a:r>
              <a:rPr lang="de-DE" dirty="0" err="1"/>
              <a:t>LibreView</a:t>
            </a:r>
            <a:r>
              <a:rPr lang="de-DE" dirty="0"/>
              <a:t> in Deutschland werden die Daten auf Servern in Deutschland gehostet. Der Zugang zum jeweiligen Nutzer Account ist </a:t>
            </a:r>
            <a:r>
              <a:rPr lang="de-DE" dirty="0" err="1"/>
              <a:t>passwortgeschützt</a:t>
            </a:r>
            <a:r>
              <a:rPr lang="de-DE" dirty="0"/>
              <a:t>. </a:t>
            </a:r>
            <a:r>
              <a:rPr lang="de-DE" b="1" dirty="0"/>
              <a:t>3. </a:t>
            </a:r>
            <a:r>
              <a:rPr lang="de-DE" dirty="0"/>
              <a:t>Bei der Praxis-ID handelt es sich um einen eindeutigen 8- bis 16-stelligen Code. Dieser Code wird erzeugt, sobald Ihr ärztliches Fachpersonal bzw. eine Person aus dem Praxisteam die Praxisfunktion des </a:t>
            </a:r>
            <a:r>
              <a:rPr lang="de-DE" dirty="0" err="1"/>
              <a:t>LibreView</a:t>
            </a:r>
            <a:r>
              <a:rPr lang="de-DE" dirty="0"/>
              <a:t>-Fachkreise-Kontos aktiviert. Wenn die </a:t>
            </a:r>
            <a:r>
              <a:rPr lang="de-DE" dirty="0" err="1"/>
              <a:t>LibreView</a:t>
            </a:r>
            <a:r>
              <a:rPr lang="de-DE" dirty="0"/>
              <a:t> Praxis-ID nicht bekannt ist, kann diese nach Anmeldung im </a:t>
            </a:r>
            <a:r>
              <a:rPr lang="de-DE" dirty="0" err="1"/>
              <a:t>LibreView</a:t>
            </a:r>
            <a:r>
              <a:rPr lang="de-DE" dirty="0"/>
              <a:t>-Fachkreise-Konto im Bereich der Praxis-Informationen abgefragt werden.</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2" name="Grafik 11" descr="Ein Bild, das Text enthält.&#10;&#10;Automatisch generierte Beschreibung">
            <a:extLst>
              <a:ext uri="{FF2B5EF4-FFF2-40B4-BE49-F238E27FC236}">
                <a16:creationId xmlns:a16="http://schemas.microsoft.com/office/drawing/2014/main" id="{5BDF7ECA-4ECA-1F8C-60EC-BE5AAC7794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102062" y="1175840"/>
            <a:ext cx="2663016" cy="2310534"/>
          </a:xfrm>
          <a:prstGeom prst="rect">
            <a:avLst/>
          </a:prstGeom>
        </p:spPr>
      </p:pic>
      <p:grpSp>
        <p:nvGrpSpPr>
          <p:cNvPr id="13" name="Gruppieren 12">
            <a:extLst>
              <a:ext uri="{FF2B5EF4-FFF2-40B4-BE49-F238E27FC236}">
                <a16:creationId xmlns:a16="http://schemas.microsoft.com/office/drawing/2014/main" id="{E9D50F4F-3856-F945-F35D-6725869D59A9}"/>
              </a:ext>
            </a:extLst>
          </p:cNvPr>
          <p:cNvGrpSpPr/>
          <p:nvPr/>
        </p:nvGrpSpPr>
        <p:grpSpPr>
          <a:xfrm>
            <a:off x="6504663" y="2768910"/>
            <a:ext cx="1072314" cy="1636287"/>
            <a:chOff x="7531420" y="2845208"/>
            <a:chExt cx="1072314" cy="1636287"/>
          </a:xfrm>
        </p:grpSpPr>
        <p:pic>
          <p:nvPicPr>
            <p:cNvPr id="15" name="Grafik 14">
              <a:extLst>
                <a:ext uri="{FF2B5EF4-FFF2-40B4-BE49-F238E27FC236}">
                  <a16:creationId xmlns:a16="http://schemas.microsoft.com/office/drawing/2014/main" id="{68387540-99AE-B654-D34A-03957A6E84F2}"/>
                </a:ext>
              </a:extLst>
            </p:cNvPr>
            <p:cNvPicPr>
              <a:picLocks noChangeAspect="1"/>
            </p:cNvPicPr>
            <p:nvPr/>
          </p:nvPicPr>
          <p:blipFill>
            <a:blip r:embed="rId3"/>
            <a:stretch>
              <a:fillRect/>
            </a:stretch>
          </p:blipFill>
          <p:spPr>
            <a:xfrm>
              <a:off x="7531420" y="2845208"/>
              <a:ext cx="1072314" cy="1636287"/>
            </a:xfrm>
            <a:prstGeom prst="rect">
              <a:avLst/>
            </a:prstGeom>
          </p:spPr>
        </p:pic>
        <p:grpSp>
          <p:nvGrpSpPr>
            <p:cNvPr id="16" name="Gruppieren 15">
              <a:extLst>
                <a:ext uri="{FF2B5EF4-FFF2-40B4-BE49-F238E27FC236}">
                  <a16:creationId xmlns:a16="http://schemas.microsoft.com/office/drawing/2014/main" id="{6F06305E-2B8D-89E5-64E9-4ABBC27E8B0B}"/>
                </a:ext>
              </a:extLst>
            </p:cNvPr>
            <p:cNvGrpSpPr/>
            <p:nvPr/>
          </p:nvGrpSpPr>
          <p:grpSpPr>
            <a:xfrm>
              <a:off x="7800699" y="3008139"/>
              <a:ext cx="537606" cy="720057"/>
              <a:chOff x="6639168" y="2959703"/>
              <a:chExt cx="537606" cy="720057"/>
            </a:xfrm>
          </p:grpSpPr>
          <p:sp>
            <p:nvSpPr>
              <p:cNvPr id="17" name="object 16">
                <a:extLst>
                  <a:ext uri="{FF2B5EF4-FFF2-40B4-BE49-F238E27FC236}">
                    <a16:creationId xmlns:a16="http://schemas.microsoft.com/office/drawing/2014/main" id="{110411A9-D0D0-5590-F2CD-83EEE0303BB2}"/>
                  </a:ext>
                </a:extLst>
              </p:cNvPr>
              <p:cNvSpPr/>
              <p:nvPr/>
            </p:nvSpPr>
            <p:spPr>
              <a:xfrm>
                <a:off x="6639168" y="2959704"/>
                <a:ext cx="537606" cy="720056"/>
              </a:xfrm>
              <a:custGeom>
                <a:avLst/>
                <a:gdLst/>
                <a:ahLst/>
                <a:cxnLst/>
                <a:rect l="l" t="t" r="r" b="b"/>
                <a:pathLst>
                  <a:path w="770890" h="1032510">
                    <a:moveTo>
                      <a:pt x="770763" y="1016063"/>
                    </a:moveTo>
                    <a:lnTo>
                      <a:pt x="770763" y="1024902"/>
                    </a:lnTo>
                    <a:lnTo>
                      <a:pt x="762965" y="1032065"/>
                    </a:lnTo>
                    <a:lnTo>
                      <a:pt x="753338" y="1032065"/>
                    </a:lnTo>
                    <a:lnTo>
                      <a:pt x="17411" y="1032065"/>
                    </a:lnTo>
                    <a:lnTo>
                      <a:pt x="7797" y="1032065"/>
                    </a:lnTo>
                    <a:lnTo>
                      <a:pt x="0" y="1024902"/>
                    </a:lnTo>
                    <a:lnTo>
                      <a:pt x="0" y="1016063"/>
                    </a:lnTo>
                    <a:lnTo>
                      <a:pt x="0" y="16001"/>
                    </a:lnTo>
                    <a:lnTo>
                      <a:pt x="0" y="7162"/>
                    </a:lnTo>
                    <a:lnTo>
                      <a:pt x="7797" y="0"/>
                    </a:lnTo>
                    <a:lnTo>
                      <a:pt x="17411" y="0"/>
                    </a:lnTo>
                    <a:lnTo>
                      <a:pt x="753338" y="0"/>
                    </a:lnTo>
                    <a:lnTo>
                      <a:pt x="762965" y="0"/>
                    </a:lnTo>
                    <a:lnTo>
                      <a:pt x="770763" y="7162"/>
                    </a:lnTo>
                    <a:lnTo>
                      <a:pt x="770763" y="16001"/>
                    </a:lnTo>
                    <a:lnTo>
                      <a:pt x="770763" y="1016063"/>
                    </a:lnTo>
                    <a:close/>
                  </a:path>
                </a:pathLst>
              </a:custGeom>
              <a:solidFill>
                <a:schemeClr val="bg1"/>
              </a:solidFill>
              <a:ln w="3175">
                <a:solidFill>
                  <a:srgbClr val="231F20"/>
                </a:solidFill>
              </a:ln>
            </p:spPr>
            <p:txBody>
              <a:bodyPr wrap="square" lIns="0" tIns="0" rIns="0" bIns="0" rtlCol="0"/>
              <a:lstStyle/>
              <a:p>
                <a:endParaRPr sz="1168" dirty="0">
                  <a:latin typeface="Georgia" panose="02040502050405020303" pitchFamily="18" charset="0"/>
                </a:endParaRPr>
              </a:p>
            </p:txBody>
          </p:sp>
          <p:grpSp>
            <p:nvGrpSpPr>
              <p:cNvPr id="18" name="Gruppieren 17">
                <a:extLst>
                  <a:ext uri="{FF2B5EF4-FFF2-40B4-BE49-F238E27FC236}">
                    <a16:creationId xmlns:a16="http://schemas.microsoft.com/office/drawing/2014/main" id="{F76DB70D-8DF9-C0E4-B97F-DB18E1890A1C}"/>
                  </a:ext>
                </a:extLst>
              </p:cNvPr>
              <p:cNvGrpSpPr/>
              <p:nvPr/>
            </p:nvGrpSpPr>
            <p:grpSpPr>
              <a:xfrm>
                <a:off x="6639363" y="2959703"/>
                <a:ext cx="534133" cy="715333"/>
                <a:chOff x="6639363" y="2959703"/>
                <a:chExt cx="534133" cy="715333"/>
              </a:xfrm>
            </p:grpSpPr>
            <p:sp>
              <p:nvSpPr>
                <p:cNvPr id="19" name="object 17">
                  <a:extLst>
                    <a:ext uri="{FF2B5EF4-FFF2-40B4-BE49-F238E27FC236}">
                      <a16:creationId xmlns:a16="http://schemas.microsoft.com/office/drawing/2014/main" id="{C782AA49-1B42-888D-5A8B-F06B8020E8B6}"/>
                    </a:ext>
                  </a:extLst>
                </p:cNvPr>
                <p:cNvSpPr/>
                <p:nvPr/>
              </p:nvSpPr>
              <p:spPr>
                <a:xfrm>
                  <a:off x="7092162" y="2959703"/>
                  <a:ext cx="81265" cy="79617"/>
                </a:xfrm>
                <a:prstGeom prst="rect">
                  <a:avLst/>
                </a:prstGeom>
                <a:blipFill>
                  <a:blip r:embed="rId4" cstate="print"/>
                  <a:stretch>
                    <a:fillRect/>
                  </a:stretch>
                </a:blipFill>
              </p:spPr>
              <p:txBody>
                <a:bodyPr wrap="square" lIns="0" tIns="0" rIns="0" bIns="0" rtlCol="0"/>
                <a:lstStyle/>
                <a:p>
                  <a:endParaRPr sz="1168">
                    <a:latin typeface="Georgia" panose="02040502050405020303" pitchFamily="18" charset="0"/>
                  </a:endParaRPr>
                </a:p>
              </p:txBody>
            </p:sp>
            <p:sp>
              <p:nvSpPr>
                <p:cNvPr id="20" name="object 18">
                  <a:extLst>
                    <a:ext uri="{FF2B5EF4-FFF2-40B4-BE49-F238E27FC236}">
                      <a16:creationId xmlns:a16="http://schemas.microsoft.com/office/drawing/2014/main" id="{1F3F62E5-B989-01AD-1EDA-0031E352B6A0}"/>
                    </a:ext>
                  </a:extLst>
                </p:cNvPr>
                <p:cNvSpPr txBox="1"/>
                <p:nvPr/>
              </p:nvSpPr>
              <p:spPr>
                <a:xfrm>
                  <a:off x="7109165" y="2964698"/>
                  <a:ext cx="54815" cy="48334"/>
                </a:xfrm>
                <a:prstGeom prst="rect">
                  <a:avLst/>
                </a:prstGeom>
              </p:spPr>
              <p:txBody>
                <a:bodyPr vert="horz" wrap="square" lIns="0" tIns="8243" rIns="0" bIns="0" rtlCol="0">
                  <a:spAutoFit/>
                </a:bodyPr>
                <a:lstStyle/>
                <a:p>
                  <a:pPr>
                    <a:spcBef>
                      <a:spcPts val="65"/>
                    </a:spcBef>
                  </a:pPr>
                  <a:r>
                    <a:rPr sz="260" b="1">
                      <a:solidFill>
                        <a:srgbClr val="FFFFFF"/>
                      </a:solidFill>
                      <a:latin typeface="Droid Sans"/>
                      <a:cs typeface="Droid Sans"/>
                    </a:rPr>
                    <a:t>OK</a:t>
                  </a:r>
                  <a:endParaRPr sz="260">
                    <a:latin typeface="Droid Sans"/>
                    <a:cs typeface="Droid Sans"/>
                  </a:endParaRPr>
                </a:p>
              </p:txBody>
            </p:sp>
            <p:sp>
              <p:nvSpPr>
                <p:cNvPr id="22" name="object 19">
                  <a:extLst>
                    <a:ext uri="{FF2B5EF4-FFF2-40B4-BE49-F238E27FC236}">
                      <a16:creationId xmlns:a16="http://schemas.microsoft.com/office/drawing/2014/main" id="{BF27D513-9CB4-C29F-44BA-1094623761FB}"/>
                    </a:ext>
                  </a:extLst>
                </p:cNvPr>
                <p:cNvSpPr txBox="1"/>
                <p:nvPr/>
              </p:nvSpPr>
              <p:spPr>
                <a:xfrm>
                  <a:off x="6667572" y="3198206"/>
                  <a:ext cx="65530" cy="139607"/>
                </a:xfrm>
                <a:prstGeom prst="rect">
                  <a:avLst/>
                </a:prstGeom>
              </p:spPr>
              <p:txBody>
                <a:bodyPr vert="horz" wrap="square" lIns="0" tIns="9479" rIns="0" bIns="0" rtlCol="0">
                  <a:spAutoFit/>
                </a:bodyPr>
                <a:lstStyle/>
                <a:p>
                  <a:pPr>
                    <a:spcBef>
                      <a:spcPts val="74"/>
                    </a:spcBef>
                  </a:pPr>
                  <a:r>
                    <a:rPr sz="260" spc="3">
                      <a:solidFill>
                        <a:srgbClr val="6D6E71"/>
                      </a:solidFill>
                      <a:latin typeface="Droid Sans"/>
                      <a:cs typeface="Droid Sans"/>
                    </a:rPr>
                    <a:t>250</a:t>
                  </a:r>
                  <a:endParaRPr sz="260">
                    <a:latin typeface="Droid Sans"/>
                    <a:cs typeface="Droid Sans"/>
                  </a:endParaRPr>
                </a:p>
                <a:p>
                  <a:pPr>
                    <a:spcBef>
                      <a:spcPts val="32"/>
                    </a:spcBef>
                  </a:pPr>
                  <a:endParaRPr sz="325">
                    <a:latin typeface="Droid Sans"/>
                    <a:cs typeface="Droid Sans"/>
                  </a:endParaRPr>
                </a:p>
                <a:p>
                  <a:pPr>
                    <a:lnSpc>
                      <a:spcPct val="100000"/>
                    </a:lnSpc>
                  </a:pPr>
                  <a:r>
                    <a:rPr sz="260" spc="3">
                      <a:solidFill>
                        <a:srgbClr val="6D6E71"/>
                      </a:solidFill>
                      <a:latin typeface="Droid Sans"/>
                      <a:cs typeface="Droid Sans"/>
                    </a:rPr>
                    <a:t>150</a:t>
                  </a:r>
                  <a:endParaRPr sz="260">
                    <a:latin typeface="Droid Sans"/>
                    <a:cs typeface="Droid Sans"/>
                  </a:endParaRPr>
                </a:p>
              </p:txBody>
            </p:sp>
            <p:grpSp>
              <p:nvGrpSpPr>
                <p:cNvPr id="23" name="object 20">
                  <a:extLst>
                    <a:ext uri="{FF2B5EF4-FFF2-40B4-BE49-F238E27FC236}">
                      <a16:creationId xmlns:a16="http://schemas.microsoft.com/office/drawing/2014/main" id="{952DD48C-B65A-D1D1-46A7-1E66E133504D}"/>
                    </a:ext>
                  </a:extLst>
                </p:cNvPr>
                <p:cNvGrpSpPr/>
                <p:nvPr/>
              </p:nvGrpSpPr>
              <p:grpSpPr>
                <a:xfrm>
                  <a:off x="6734623" y="3120818"/>
                  <a:ext cx="396478" cy="328887"/>
                  <a:chOff x="6086618" y="3955766"/>
                  <a:chExt cx="610870" cy="506730"/>
                </a:xfrm>
              </p:grpSpPr>
              <p:sp>
                <p:nvSpPr>
                  <p:cNvPr id="30" name="object 21">
                    <a:extLst>
                      <a:ext uri="{FF2B5EF4-FFF2-40B4-BE49-F238E27FC236}">
                        <a16:creationId xmlns:a16="http://schemas.microsoft.com/office/drawing/2014/main" id="{A9A15B39-C259-02DE-964B-13D2280FFA88}"/>
                      </a:ext>
                    </a:extLst>
                  </p:cNvPr>
                  <p:cNvSpPr/>
                  <p:nvPr/>
                </p:nvSpPr>
                <p:spPr>
                  <a:xfrm>
                    <a:off x="6090428" y="4349908"/>
                    <a:ext cx="603250" cy="0"/>
                  </a:xfrm>
                  <a:custGeom>
                    <a:avLst/>
                    <a:gdLst/>
                    <a:ahLst/>
                    <a:cxnLst/>
                    <a:rect l="l" t="t" r="r" b="b"/>
                    <a:pathLst>
                      <a:path w="603250">
                        <a:moveTo>
                          <a:pt x="0" y="0"/>
                        </a:moveTo>
                        <a:lnTo>
                          <a:pt x="603186" y="0"/>
                        </a:lnTo>
                      </a:path>
                    </a:pathLst>
                  </a:custGeom>
                  <a:ln w="7061">
                    <a:solidFill>
                      <a:srgbClr val="99CCCC"/>
                    </a:solidFill>
                  </a:ln>
                </p:spPr>
                <p:txBody>
                  <a:bodyPr wrap="square" lIns="0" tIns="0" rIns="0" bIns="0" rtlCol="0"/>
                  <a:lstStyle/>
                  <a:p>
                    <a:endParaRPr sz="1168">
                      <a:latin typeface="Georgia" panose="02040502050405020303" pitchFamily="18" charset="0"/>
                    </a:endParaRPr>
                  </a:p>
                </p:txBody>
              </p:sp>
              <p:sp>
                <p:nvSpPr>
                  <p:cNvPr id="31" name="object 22">
                    <a:extLst>
                      <a:ext uri="{FF2B5EF4-FFF2-40B4-BE49-F238E27FC236}">
                        <a16:creationId xmlns:a16="http://schemas.microsoft.com/office/drawing/2014/main" id="{96C6EC71-6979-3C04-B35C-43534EF404DE}"/>
                      </a:ext>
                    </a:extLst>
                  </p:cNvPr>
                  <p:cNvSpPr/>
                  <p:nvPr/>
                </p:nvSpPr>
                <p:spPr>
                  <a:xfrm>
                    <a:off x="6089564" y="4069933"/>
                    <a:ext cx="603250" cy="272415"/>
                  </a:xfrm>
                  <a:custGeom>
                    <a:avLst/>
                    <a:gdLst/>
                    <a:ahLst/>
                    <a:cxnLst/>
                    <a:rect l="l" t="t" r="r" b="b"/>
                    <a:pathLst>
                      <a:path w="603250" h="272414">
                        <a:moveTo>
                          <a:pt x="603186" y="184038"/>
                        </a:moveTo>
                        <a:lnTo>
                          <a:pt x="356014" y="184038"/>
                        </a:lnTo>
                        <a:lnTo>
                          <a:pt x="364834" y="184603"/>
                        </a:lnTo>
                        <a:lnTo>
                          <a:pt x="379463" y="187909"/>
                        </a:lnTo>
                        <a:lnTo>
                          <a:pt x="419280" y="204241"/>
                        </a:lnTo>
                        <a:lnTo>
                          <a:pt x="446128" y="233743"/>
                        </a:lnTo>
                        <a:lnTo>
                          <a:pt x="455836" y="241366"/>
                        </a:lnTo>
                        <a:lnTo>
                          <a:pt x="467803" y="245279"/>
                        </a:lnTo>
                        <a:lnTo>
                          <a:pt x="503549" y="250768"/>
                        </a:lnTo>
                        <a:lnTo>
                          <a:pt x="512729" y="252987"/>
                        </a:lnTo>
                        <a:lnTo>
                          <a:pt x="517877" y="256010"/>
                        </a:lnTo>
                        <a:lnTo>
                          <a:pt x="522300" y="261048"/>
                        </a:lnTo>
                        <a:lnTo>
                          <a:pt x="537794" y="272237"/>
                        </a:lnTo>
                        <a:lnTo>
                          <a:pt x="540372" y="266204"/>
                        </a:lnTo>
                        <a:lnTo>
                          <a:pt x="550501" y="260588"/>
                        </a:lnTo>
                        <a:lnTo>
                          <a:pt x="560062" y="253518"/>
                        </a:lnTo>
                        <a:lnTo>
                          <a:pt x="574621" y="240317"/>
                        </a:lnTo>
                        <a:lnTo>
                          <a:pt x="599744" y="216306"/>
                        </a:lnTo>
                        <a:lnTo>
                          <a:pt x="603186" y="215442"/>
                        </a:lnTo>
                        <a:lnTo>
                          <a:pt x="603186" y="184038"/>
                        </a:lnTo>
                        <a:close/>
                      </a:path>
                      <a:path w="603250" h="272414">
                        <a:moveTo>
                          <a:pt x="192154" y="257093"/>
                        </a:moveTo>
                        <a:lnTo>
                          <a:pt x="116166" y="257093"/>
                        </a:lnTo>
                        <a:lnTo>
                          <a:pt x="123910" y="257171"/>
                        </a:lnTo>
                        <a:lnTo>
                          <a:pt x="132945" y="259188"/>
                        </a:lnTo>
                        <a:lnTo>
                          <a:pt x="147142" y="263626"/>
                        </a:lnTo>
                        <a:lnTo>
                          <a:pt x="166196" y="266993"/>
                        </a:lnTo>
                        <a:lnTo>
                          <a:pt x="176939" y="267936"/>
                        </a:lnTo>
                        <a:lnTo>
                          <a:pt x="183325" y="266296"/>
                        </a:lnTo>
                        <a:lnTo>
                          <a:pt x="189306" y="261912"/>
                        </a:lnTo>
                        <a:lnTo>
                          <a:pt x="192154" y="257093"/>
                        </a:lnTo>
                        <a:close/>
                      </a:path>
                      <a:path w="603250" h="272414">
                        <a:moveTo>
                          <a:pt x="863" y="69164"/>
                        </a:moveTo>
                        <a:lnTo>
                          <a:pt x="0" y="212864"/>
                        </a:lnTo>
                        <a:lnTo>
                          <a:pt x="11795" y="213133"/>
                        </a:lnTo>
                        <a:lnTo>
                          <a:pt x="20119" y="215015"/>
                        </a:lnTo>
                        <a:lnTo>
                          <a:pt x="28925" y="220124"/>
                        </a:lnTo>
                        <a:lnTo>
                          <a:pt x="42163" y="230073"/>
                        </a:lnTo>
                        <a:lnTo>
                          <a:pt x="68812" y="247454"/>
                        </a:lnTo>
                        <a:lnTo>
                          <a:pt x="84327" y="256206"/>
                        </a:lnTo>
                        <a:lnTo>
                          <a:pt x="94681" y="258991"/>
                        </a:lnTo>
                        <a:lnTo>
                          <a:pt x="105841" y="258470"/>
                        </a:lnTo>
                        <a:lnTo>
                          <a:pt x="116166" y="257093"/>
                        </a:lnTo>
                        <a:lnTo>
                          <a:pt x="192154" y="257093"/>
                        </a:lnTo>
                        <a:lnTo>
                          <a:pt x="230606" y="192214"/>
                        </a:lnTo>
                        <a:lnTo>
                          <a:pt x="237384" y="180544"/>
                        </a:lnTo>
                        <a:lnTo>
                          <a:pt x="242870" y="176296"/>
                        </a:lnTo>
                        <a:lnTo>
                          <a:pt x="603186" y="176296"/>
                        </a:lnTo>
                        <a:lnTo>
                          <a:pt x="603186" y="137467"/>
                        </a:lnTo>
                        <a:lnTo>
                          <a:pt x="453791" y="137467"/>
                        </a:lnTo>
                        <a:lnTo>
                          <a:pt x="448669" y="135653"/>
                        </a:lnTo>
                        <a:lnTo>
                          <a:pt x="440562" y="129400"/>
                        </a:lnTo>
                        <a:lnTo>
                          <a:pt x="430050" y="119519"/>
                        </a:lnTo>
                        <a:lnTo>
                          <a:pt x="426287" y="115308"/>
                        </a:lnTo>
                        <a:lnTo>
                          <a:pt x="57224" y="115308"/>
                        </a:lnTo>
                        <a:lnTo>
                          <a:pt x="43562" y="110376"/>
                        </a:lnTo>
                        <a:lnTo>
                          <a:pt x="24091" y="95846"/>
                        </a:lnTo>
                        <a:lnTo>
                          <a:pt x="15985" y="91558"/>
                        </a:lnTo>
                        <a:lnTo>
                          <a:pt x="10863" y="87349"/>
                        </a:lnTo>
                        <a:lnTo>
                          <a:pt x="6548" y="80718"/>
                        </a:lnTo>
                        <a:lnTo>
                          <a:pt x="863" y="69164"/>
                        </a:lnTo>
                        <a:close/>
                      </a:path>
                      <a:path w="603250" h="272414">
                        <a:moveTo>
                          <a:pt x="603186" y="176296"/>
                        </a:moveTo>
                        <a:lnTo>
                          <a:pt x="242870" y="176296"/>
                        </a:lnTo>
                        <a:lnTo>
                          <a:pt x="249967" y="179146"/>
                        </a:lnTo>
                        <a:lnTo>
                          <a:pt x="261581" y="188772"/>
                        </a:lnTo>
                        <a:lnTo>
                          <a:pt x="266855" y="194538"/>
                        </a:lnTo>
                        <a:lnTo>
                          <a:pt x="271481" y="199416"/>
                        </a:lnTo>
                        <a:lnTo>
                          <a:pt x="278041" y="206069"/>
                        </a:lnTo>
                        <a:lnTo>
                          <a:pt x="296862" y="224904"/>
                        </a:lnTo>
                        <a:lnTo>
                          <a:pt x="307187" y="219748"/>
                        </a:lnTo>
                        <a:lnTo>
                          <a:pt x="314019" y="214009"/>
                        </a:lnTo>
                        <a:lnTo>
                          <a:pt x="319881" y="209316"/>
                        </a:lnTo>
                        <a:lnTo>
                          <a:pt x="328000" y="203169"/>
                        </a:lnTo>
                        <a:lnTo>
                          <a:pt x="341604" y="193065"/>
                        </a:lnTo>
                        <a:lnTo>
                          <a:pt x="349454" y="186698"/>
                        </a:lnTo>
                        <a:lnTo>
                          <a:pt x="356014" y="184038"/>
                        </a:lnTo>
                        <a:lnTo>
                          <a:pt x="603186" y="184038"/>
                        </a:lnTo>
                        <a:lnTo>
                          <a:pt x="603186" y="176296"/>
                        </a:lnTo>
                        <a:close/>
                      </a:path>
                      <a:path w="603250" h="272414">
                        <a:moveTo>
                          <a:pt x="518431" y="91006"/>
                        </a:moveTo>
                        <a:lnTo>
                          <a:pt x="510124" y="93062"/>
                        </a:lnTo>
                        <a:lnTo>
                          <a:pt x="496493" y="98425"/>
                        </a:lnTo>
                        <a:lnTo>
                          <a:pt x="485331" y="102254"/>
                        </a:lnTo>
                        <a:lnTo>
                          <a:pt x="478201" y="106491"/>
                        </a:lnTo>
                        <a:lnTo>
                          <a:pt x="472046" y="113785"/>
                        </a:lnTo>
                        <a:lnTo>
                          <a:pt x="463791" y="126809"/>
                        </a:lnTo>
                        <a:lnTo>
                          <a:pt x="458106" y="134600"/>
                        </a:lnTo>
                        <a:lnTo>
                          <a:pt x="453791" y="137467"/>
                        </a:lnTo>
                        <a:lnTo>
                          <a:pt x="603186" y="137467"/>
                        </a:lnTo>
                        <a:lnTo>
                          <a:pt x="603186" y="97561"/>
                        </a:lnTo>
                        <a:lnTo>
                          <a:pt x="546392" y="97561"/>
                        </a:lnTo>
                        <a:lnTo>
                          <a:pt x="532625" y="95846"/>
                        </a:lnTo>
                        <a:lnTo>
                          <a:pt x="524802" y="92015"/>
                        </a:lnTo>
                        <a:lnTo>
                          <a:pt x="518431" y="91006"/>
                        </a:lnTo>
                        <a:close/>
                      </a:path>
                      <a:path w="603250" h="272414">
                        <a:moveTo>
                          <a:pt x="237486" y="0"/>
                        </a:moveTo>
                        <a:lnTo>
                          <a:pt x="194817" y="22527"/>
                        </a:lnTo>
                        <a:lnTo>
                          <a:pt x="143786" y="58529"/>
                        </a:lnTo>
                        <a:lnTo>
                          <a:pt x="92938" y="96697"/>
                        </a:lnTo>
                        <a:lnTo>
                          <a:pt x="71531" y="110721"/>
                        </a:lnTo>
                        <a:lnTo>
                          <a:pt x="57224" y="115308"/>
                        </a:lnTo>
                        <a:lnTo>
                          <a:pt x="426287" y="115308"/>
                        </a:lnTo>
                        <a:lnTo>
                          <a:pt x="418405" y="106487"/>
                        </a:lnTo>
                        <a:lnTo>
                          <a:pt x="406440" y="92008"/>
                        </a:lnTo>
                        <a:lnTo>
                          <a:pt x="376132" y="57334"/>
                        </a:lnTo>
                        <a:lnTo>
                          <a:pt x="332143" y="22694"/>
                        </a:lnTo>
                        <a:lnTo>
                          <a:pt x="299579" y="21461"/>
                        </a:lnTo>
                        <a:lnTo>
                          <a:pt x="281374" y="19257"/>
                        </a:lnTo>
                        <a:lnTo>
                          <a:pt x="270914" y="14470"/>
                        </a:lnTo>
                        <a:lnTo>
                          <a:pt x="261581" y="5486"/>
                        </a:lnTo>
                        <a:lnTo>
                          <a:pt x="246872" y="1169"/>
                        </a:lnTo>
                        <a:lnTo>
                          <a:pt x="237486" y="0"/>
                        </a:lnTo>
                        <a:close/>
                      </a:path>
                      <a:path w="603250" h="272414">
                        <a:moveTo>
                          <a:pt x="603186" y="57124"/>
                        </a:moveTo>
                        <a:lnTo>
                          <a:pt x="582136" y="70336"/>
                        </a:lnTo>
                        <a:lnTo>
                          <a:pt x="570280" y="78952"/>
                        </a:lnTo>
                        <a:lnTo>
                          <a:pt x="563263" y="86764"/>
                        </a:lnTo>
                        <a:lnTo>
                          <a:pt x="556729" y="97561"/>
                        </a:lnTo>
                        <a:lnTo>
                          <a:pt x="603186" y="97561"/>
                        </a:lnTo>
                        <a:lnTo>
                          <a:pt x="603186" y="57124"/>
                        </a:lnTo>
                        <a:close/>
                      </a:path>
                    </a:pathLst>
                  </a:custGeom>
                  <a:solidFill>
                    <a:srgbClr val="DCDDDE"/>
                  </a:solidFill>
                </p:spPr>
                <p:txBody>
                  <a:bodyPr wrap="square" lIns="0" tIns="0" rIns="0" bIns="0" rtlCol="0"/>
                  <a:lstStyle/>
                  <a:p>
                    <a:endParaRPr sz="1168">
                      <a:latin typeface="Georgia" panose="02040502050405020303" pitchFamily="18" charset="0"/>
                    </a:endParaRPr>
                  </a:p>
                </p:txBody>
              </p:sp>
              <p:sp>
                <p:nvSpPr>
                  <p:cNvPr id="32" name="object 23">
                    <a:extLst>
                      <a:ext uri="{FF2B5EF4-FFF2-40B4-BE49-F238E27FC236}">
                        <a16:creationId xmlns:a16="http://schemas.microsoft.com/office/drawing/2014/main" id="{A71EBF51-B193-7991-1B6C-4D7744DB05C7}"/>
                      </a:ext>
                    </a:extLst>
                  </p:cNvPr>
                  <p:cNvSpPr/>
                  <p:nvPr/>
                </p:nvSpPr>
                <p:spPr>
                  <a:xfrm>
                    <a:off x="6090428" y="4222559"/>
                    <a:ext cx="603250" cy="0"/>
                  </a:xfrm>
                  <a:custGeom>
                    <a:avLst/>
                    <a:gdLst/>
                    <a:ahLst/>
                    <a:cxnLst/>
                    <a:rect l="l" t="t" r="r" b="b"/>
                    <a:pathLst>
                      <a:path w="603250">
                        <a:moveTo>
                          <a:pt x="0" y="0"/>
                        </a:moveTo>
                        <a:lnTo>
                          <a:pt x="603186" y="0"/>
                        </a:lnTo>
                      </a:path>
                    </a:pathLst>
                  </a:custGeom>
                  <a:ln w="7061">
                    <a:solidFill>
                      <a:srgbClr val="99CCCC"/>
                    </a:solidFill>
                  </a:ln>
                </p:spPr>
                <p:txBody>
                  <a:bodyPr wrap="square" lIns="0" tIns="0" rIns="0" bIns="0" rtlCol="0"/>
                  <a:lstStyle/>
                  <a:p>
                    <a:endParaRPr sz="1168">
                      <a:latin typeface="Georgia" panose="02040502050405020303" pitchFamily="18" charset="0"/>
                    </a:endParaRPr>
                  </a:p>
                </p:txBody>
              </p:sp>
              <p:sp>
                <p:nvSpPr>
                  <p:cNvPr id="33" name="object 24">
                    <a:extLst>
                      <a:ext uri="{FF2B5EF4-FFF2-40B4-BE49-F238E27FC236}">
                        <a16:creationId xmlns:a16="http://schemas.microsoft.com/office/drawing/2014/main" id="{E25A5F0E-4873-C9B6-5340-A679B4499083}"/>
                      </a:ext>
                    </a:extLst>
                  </p:cNvPr>
                  <p:cNvSpPr/>
                  <p:nvPr/>
                </p:nvSpPr>
                <p:spPr>
                  <a:xfrm>
                    <a:off x="6690052" y="3959259"/>
                    <a:ext cx="0" cy="499745"/>
                  </a:xfrm>
                  <a:custGeom>
                    <a:avLst/>
                    <a:gdLst/>
                    <a:ahLst/>
                    <a:cxnLst/>
                    <a:rect l="l" t="t" r="r" b="b"/>
                    <a:pathLst>
                      <a:path h="499745">
                        <a:moveTo>
                          <a:pt x="0" y="0"/>
                        </a:moveTo>
                        <a:lnTo>
                          <a:pt x="0" y="499668"/>
                        </a:lnTo>
                      </a:path>
                    </a:pathLst>
                  </a:custGeom>
                  <a:ln w="3213">
                    <a:solidFill>
                      <a:srgbClr val="6D6E71"/>
                    </a:solidFill>
                    <a:prstDash val="sysDot"/>
                  </a:ln>
                </p:spPr>
                <p:txBody>
                  <a:bodyPr wrap="square" lIns="0" tIns="0" rIns="0" bIns="0" rtlCol="0"/>
                  <a:lstStyle/>
                  <a:p>
                    <a:endParaRPr sz="1168">
                      <a:latin typeface="Georgia" panose="02040502050405020303" pitchFamily="18" charset="0"/>
                    </a:endParaRPr>
                  </a:p>
                </p:txBody>
              </p:sp>
              <p:sp>
                <p:nvSpPr>
                  <p:cNvPr id="34" name="object 25">
                    <a:extLst>
                      <a:ext uri="{FF2B5EF4-FFF2-40B4-BE49-F238E27FC236}">
                        <a16:creationId xmlns:a16="http://schemas.microsoft.com/office/drawing/2014/main" id="{374B26AD-A1AC-3F25-1C5A-DE2B3D9BA0D9}"/>
                      </a:ext>
                    </a:extLst>
                  </p:cNvPr>
                  <p:cNvSpPr/>
                  <p:nvPr/>
                </p:nvSpPr>
                <p:spPr>
                  <a:xfrm>
                    <a:off x="6545492" y="3959259"/>
                    <a:ext cx="0" cy="499745"/>
                  </a:xfrm>
                  <a:custGeom>
                    <a:avLst/>
                    <a:gdLst/>
                    <a:ahLst/>
                    <a:cxnLst/>
                    <a:rect l="l" t="t" r="r" b="b"/>
                    <a:pathLst>
                      <a:path h="499745">
                        <a:moveTo>
                          <a:pt x="0" y="0"/>
                        </a:moveTo>
                        <a:lnTo>
                          <a:pt x="0" y="499668"/>
                        </a:lnTo>
                      </a:path>
                    </a:pathLst>
                  </a:custGeom>
                  <a:ln w="3213">
                    <a:solidFill>
                      <a:srgbClr val="6D6E71"/>
                    </a:solidFill>
                    <a:prstDash val="sysDot"/>
                  </a:ln>
                </p:spPr>
                <p:txBody>
                  <a:bodyPr wrap="square" lIns="0" tIns="0" rIns="0" bIns="0" rtlCol="0"/>
                  <a:lstStyle/>
                  <a:p>
                    <a:endParaRPr sz="1168">
                      <a:latin typeface="Georgia" panose="02040502050405020303" pitchFamily="18" charset="0"/>
                    </a:endParaRPr>
                  </a:p>
                </p:txBody>
              </p:sp>
              <p:sp>
                <p:nvSpPr>
                  <p:cNvPr id="35" name="object 26">
                    <a:extLst>
                      <a:ext uri="{FF2B5EF4-FFF2-40B4-BE49-F238E27FC236}">
                        <a16:creationId xmlns:a16="http://schemas.microsoft.com/office/drawing/2014/main" id="{46E4F50C-5CED-35ED-0743-010DC9F11F7B}"/>
                      </a:ext>
                    </a:extLst>
                  </p:cNvPr>
                  <p:cNvSpPr/>
                  <p:nvPr/>
                </p:nvSpPr>
                <p:spPr>
                  <a:xfrm>
                    <a:off x="6397326" y="3959259"/>
                    <a:ext cx="0" cy="499745"/>
                  </a:xfrm>
                  <a:custGeom>
                    <a:avLst/>
                    <a:gdLst/>
                    <a:ahLst/>
                    <a:cxnLst/>
                    <a:rect l="l" t="t" r="r" b="b"/>
                    <a:pathLst>
                      <a:path h="499745">
                        <a:moveTo>
                          <a:pt x="0" y="0"/>
                        </a:moveTo>
                        <a:lnTo>
                          <a:pt x="0" y="499668"/>
                        </a:lnTo>
                      </a:path>
                    </a:pathLst>
                  </a:custGeom>
                  <a:ln w="3213">
                    <a:solidFill>
                      <a:srgbClr val="6D6E71"/>
                    </a:solidFill>
                    <a:prstDash val="sysDot"/>
                  </a:ln>
                </p:spPr>
                <p:txBody>
                  <a:bodyPr wrap="square" lIns="0" tIns="0" rIns="0" bIns="0" rtlCol="0"/>
                  <a:lstStyle/>
                  <a:p>
                    <a:endParaRPr sz="1168">
                      <a:latin typeface="Georgia" panose="02040502050405020303" pitchFamily="18" charset="0"/>
                    </a:endParaRPr>
                  </a:p>
                </p:txBody>
              </p:sp>
              <p:sp>
                <p:nvSpPr>
                  <p:cNvPr id="36" name="object 27">
                    <a:extLst>
                      <a:ext uri="{FF2B5EF4-FFF2-40B4-BE49-F238E27FC236}">
                        <a16:creationId xmlns:a16="http://schemas.microsoft.com/office/drawing/2014/main" id="{169A80B5-A66E-6270-F4F2-B1E05065DB93}"/>
                      </a:ext>
                    </a:extLst>
                  </p:cNvPr>
                  <p:cNvSpPr/>
                  <p:nvPr/>
                </p:nvSpPr>
                <p:spPr>
                  <a:xfrm>
                    <a:off x="6246808" y="3959259"/>
                    <a:ext cx="0" cy="499745"/>
                  </a:xfrm>
                  <a:custGeom>
                    <a:avLst/>
                    <a:gdLst/>
                    <a:ahLst/>
                    <a:cxnLst/>
                    <a:rect l="l" t="t" r="r" b="b"/>
                    <a:pathLst>
                      <a:path h="499745">
                        <a:moveTo>
                          <a:pt x="0" y="0"/>
                        </a:moveTo>
                        <a:lnTo>
                          <a:pt x="0" y="499668"/>
                        </a:lnTo>
                      </a:path>
                    </a:pathLst>
                  </a:custGeom>
                  <a:ln w="3213">
                    <a:solidFill>
                      <a:srgbClr val="6D6E71"/>
                    </a:solidFill>
                    <a:prstDash val="sysDot"/>
                  </a:ln>
                </p:spPr>
                <p:txBody>
                  <a:bodyPr wrap="square" lIns="0" tIns="0" rIns="0" bIns="0" rtlCol="0"/>
                  <a:lstStyle/>
                  <a:p>
                    <a:endParaRPr sz="1168">
                      <a:latin typeface="Georgia" panose="02040502050405020303" pitchFamily="18" charset="0"/>
                    </a:endParaRPr>
                  </a:p>
                </p:txBody>
              </p:sp>
              <p:sp>
                <p:nvSpPr>
                  <p:cNvPr id="37" name="object 28">
                    <a:extLst>
                      <a:ext uri="{FF2B5EF4-FFF2-40B4-BE49-F238E27FC236}">
                        <a16:creationId xmlns:a16="http://schemas.microsoft.com/office/drawing/2014/main" id="{043CADF9-FD12-F49E-F0E7-F35B1B38F843}"/>
                      </a:ext>
                    </a:extLst>
                  </p:cNvPr>
                  <p:cNvSpPr/>
                  <p:nvPr/>
                </p:nvSpPr>
                <p:spPr>
                  <a:xfrm>
                    <a:off x="6090815" y="3959259"/>
                    <a:ext cx="0" cy="499745"/>
                  </a:xfrm>
                  <a:custGeom>
                    <a:avLst/>
                    <a:gdLst/>
                    <a:ahLst/>
                    <a:cxnLst/>
                    <a:rect l="l" t="t" r="r" b="b"/>
                    <a:pathLst>
                      <a:path h="499745">
                        <a:moveTo>
                          <a:pt x="0" y="0"/>
                        </a:moveTo>
                        <a:lnTo>
                          <a:pt x="0" y="499668"/>
                        </a:lnTo>
                      </a:path>
                    </a:pathLst>
                  </a:custGeom>
                  <a:ln w="6604">
                    <a:solidFill>
                      <a:srgbClr val="6D6E71"/>
                    </a:solidFill>
                  </a:ln>
                </p:spPr>
                <p:txBody>
                  <a:bodyPr wrap="square" lIns="0" tIns="0" rIns="0" bIns="0" rtlCol="0"/>
                  <a:lstStyle/>
                  <a:p>
                    <a:endParaRPr sz="1168">
                      <a:latin typeface="Georgia" panose="02040502050405020303" pitchFamily="18" charset="0"/>
                    </a:endParaRPr>
                  </a:p>
                </p:txBody>
              </p:sp>
              <p:sp>
                <p:nvSpPr>
                  <p:cNvPr id="38" name="object 29">
                    <a:extLst>
                      <a:ext uri="{FF2B5EF4-FFF2-40B4-BE49-F238E27FC236}">
                        <a16:creationId xmlns:a16="http://schemas.microsoft.com/office/drawing/2014/main" id="{AB030E8F-BE50-B553-C40E-645A3C0FC93E}"/>
                      </a:ext>
                    </a:extLst>
                  </p:cNvPr>
                  <p:cNvSpPr/>
                  <p:nvPr/>
                </p:nvSpPr>
                <p:spPr>
                  <a:xfrm>
                    <a:off x="6101040" y="4169911"/>
                    <a:ext cx="582295" cy="111125"/>
                  </a:xfrm>
                  <a:custGeom>
                    <a:avLst/>
                    <a:gdLst/>
                    <a:ahLst/>
                    <a:cxnLst/>
                    <a:rect l="l" t="t" r="r" b="b"/>
                    <a:pathLst>
                      <a:path w="582295" h="111125">
                        <a:moveTo>
                          <a:pt x="0" y="74450"/>
                        </a:moveTo>
                        <a:lnTo>
                          <a:pt x="41871" y="62118"/>
                        </a:lnTo>
                        <a:lnTo>
                          <a:pt x="64538" y="51561"/>
                        </a:lnTo>
                        <a:lnTo>
                          <a:pt x="81237" y="48669"/>
                        </a:lnTo>
                        <a:lnTo>
                          <a:pt x="100195" y="54006"/>
                        </a:lnTo>
                        <a:lnTo>
                          <a:pt x="129641" y="68138"/>
                        </a:lnTo>
                        <a:lnTo>
                          <a:pt x="146421" y="79120"/>
                        </a:lnTo>
                        <a:lnTo>
                          <a:pt x="157394" y="81795"/>
                        </a:lnTo>
                        <a:lnTo>
                          <a:pt x="167399" y="75276"/>
                        </a:lnTo>
                        <a:lnTo>
                          <a:pt x="181279" y="58676"/>
                        </a:lnTo>
                        <a:lnTo>
                          <a:pt x="191948" y="45127"/>
                        </a:lnTo>
                        <a:lnTo>
                          <a:pt x="198910" y="37383"/>
                        </a:lnTo>
                        <a:lnTo>
                          <a:pt x="205229" y="32543"/>
                        </a:lnTo>
                        <a:lnTo>
                          <a:pt x="213969" y="27701"/>
                        </a:lnTo>
                        <a:lnTo>
                          <a:pt x="223291" y="24539"/>
                        </a:lnTo>
                        <a:lnTo>
                          <a:pt x="234188" y="21669"/>
                        </a:lnTo>
                        <a:lnTo>
                          <a:pt x="241071" y="18659"/>
                        </a:lnTo>
                        <a:lnTo>
                          <a:pt x="246672" y="12499"/>
                        </a:lnTo>
                        <a:lnTo>
                          <a:pt x="249135" y="9769"/>
                        </a:lnTo>
                        <a:lnTo>
                          <a:pt x="261581" y="4460"/>
                        </a:lnTo>
                        <a:lnTo>
                          <a:pt x="265595" y="2746"/>
                        </a:lnTo>
                        <a:lnTo>
                          <a:pt x="275705" y="0"/>
                        </a:lnTo>
                        <a:lnTo>
                          <a:pt x="281943" y="160"/>
                        </a:lnTo>
                        <a:lnTo>
                          <a:pt x="286890" y="4194"/>
                        </a:lnTo>
                        <a:lnTo>
                          <a:pt x="293128" y="13071"/>
                        </a:lnTo>
                        <a:lnTo>
                          <a:pt x="296102" y="17454"/>
                        </a:lnTo>
                        <a:lnTo>
                          <a:pt x="299156" y="20708"/>
                        </a:lnTo>
                        <a:lnTo>
                          <a:pt x="304146" y="24445"/>
                        </a:lnTo>
                        <a:lnTo>
                          <a:pt x="312928" y="30279"/>
                        </a:lnTo>
                        <a:lnTo>
                          <a:pt x="338550" y="40956"/>
                        </a:lnTo>
                        <a:lnTo>
                          <a:pt x="353364" y="47921"/>
                        </a:lnTo>
                        <a:lnTo>
                          <a:pt x="363016" y="54241"/>
                        </a:lnTo>
                        <a:lnTo>
                          <a:pt x="373151" y="62982"/>
                        </a:lnTo>
                        <a:lnTo>
                          <a:pt x="383199" y="70748"/>
                        </a:lnTo>
                        <a:lnTo>
                          <a:pt x="390258" y="74163"/>
                        </a:lnTo>
                        <a:lnTo>
                          <a:pt x="396507" y="76289"/>
                        </a:lnTo>
                        <a:lnTo>
                          <a:pt x="404126" y="80190"/>
                        </a:lnTo>
                        <a:lnTo>
                          <a:pt x="411471" y="84125"/>
                        </a:lnTo>
                        <a:lnTo>
                          <a:pt x="417039" y="85886"/>
                        </a:lnTo>
                        <a:lnTo>
                          <a:pt x="423250" y="87809"/>
                        </a:lnTo>
                        <a:lnTo>
                          <a:pt x="432523" y="92230"/>
                        </a:lnTo>
                        <a:lnTo>
                          <a:pt x="441104" y="95903"/>
                        </a:lnTo>
                        <a:lnTo>
                          <a:pt x="446295" y="95781"/>
                        </a:lnTo>
                        <a:lnTo>
                          <a:pt x="452131" y="94528"/>
                        </a:lnTo>
                        <a:lnTo>
                          <a:pt x="462648" y="94808"/>
                        </a:lnTo>
                        <a:lnTo>
                          <a:pt x="492290" y="97418"/>
                        </a:lnTo>
                        <a:lnTo>
                          <a:pt x="509431" y="99543"/>
                        </a:lnTo>
                        <a:lnTo>
                          <a:pt x="520605" y="102314"/>
                        </a:lnTo>
                        <a:lnTo>
                          <a:pt x="532345" y="106860"/>
                        </a:lnTo>
                        <a:lnTo>
                          <a:pt x="545598" y="110613"/>
                        </a:lnTo>
                        <a:lnTo>
                          <a:pt x="557077" y="110412"/>
                        </a:lnTo>
                        <a:lnTo>
                          <a:pt x="566944" y="106498"/>
                        </a:lnTo>
                        <a:lnTo>
                          <a:pt x="575360" y="99113"/>
                        </a:lnTo>
                        <a:lnTo>
                          <a:pt x="581672" y="91658"/>
                        </a:lnTo>
                      </a:path>
                    </a:pathLst>
                  </a:custGeom>
                  <a:ln w="12839">
                    <a:solidFill>
                      <a:srgbClr val="231F20"/>
                    </a:solidFill>
                  </a:ln>
                </p:spPr>
                <p:txBody>
                  <a:bodyPr wrap="square" lIns="0" tIns="0" rIns="0" bIns="0" rtlCol="0"/>
                  <a:lstStyle/>
                  <a:p>
                    <a:endParaRPr sz="1168">
                      <a:latin typeface="Georgia" panose="02040502050405020303" pitchFamily="18" charset="0"/>
                    </a:endParaRPr>
                  </a:p>
                </p:txBody>
              </p:sp>
            </p:grpSp>
            <p:sp>
              <p:nvSpPr>
                <p:cNvPr id="24" name="object 30">
                  <a:extLst>
                    <a:ext uri="{FF2B5EF4-FFF2-40B4-BE49-F238E27FC236}">
                      <a16:creationId xmlns:a16="http://schemas.microsoft.com/office/drawing/2014/main" id="{EE7320C6-8357-10EF-ABDF-F5B4A0B2DC22}"/>
                    </a:ext>
                  </a:extLst>
                </p:cNvPr>
                <p:cNvSpPr txBox="1"/>
                <p:nvPr/>
              </p:nvSpPr>
              <p:spPr>
                <a:xfrm>
                  <a:off x="6686556" y="3365693"/>
                  <a:ext cx="101386" cy="118232"/>
                </a:xfrm>
                <a:prstGeom prst="rect">
                  <a:avLst/>
                </a:prstGeom>
              </p:spPr>
              <p:txBody>
                <a:bodyPr vert="horz" wrap="square" lIns="0" tIns="25141" rIns="0" bIns="0" rtlCol="0">
                  <a:spAutoFit/>
                </a:bodyPr>
                <a:lstStyle/>
                <a:p>
                  <a:pPr>
                    <a:spcBef>
                      <a:spcPts val="198"/>
                    </a:spcBef>
                  </a:pPr>
                  <a:r>
                    <a:rPr sz="260" spc="3">
                      <a:solidFill>
                        <a:srgbClr val="6D6E71"/>
                      </a:solidFill>
                      <a:latin typeface="Droid Sans"/>
                      <a:cs typeface="Droid Sans"/>
                    </a:rPr>
                    <a:t>50</a:t>
                  </a:r>
                  <a:endParaRPr sz="260">
                    <a:latin typeface="Droid Sans"/>
                    <a:cs typeface="Droid Sans"/>
                  </a:endParaRPr>
                </a:p>
                <a:p>
                  <a:pPr marL="7418">
                    <a:spcBef>
                      <a:spcPts val="140"/>
                    </a:spcBef>
                  </a:pPr>
                  <a:r>
                    <a:rPr sz="260" spc="3">
                      <a:solidFill>
                        <a:srgbClr val="6D6E71"/>
                      </a:solidFill>
                      <a:latin typeface="Droid Sans"/>
                      <a:cs typeface="Droid Sans"/>
                    </a:rPr>
                    <a:t>00:00</a:t>
                  </a:r>
                  <a:endParaRPr sz="260">
                    <a:latin typeface="Droid Sans"/>
                    <a:cs typeface="Droid Sans"/>
                  </a:endParaRPr>
                </a:p>
              </p:txBody>
            </p:sp>
            <p:sp>
              <p:nvSpPr>
                <p:cNvPr id="25" name="object 31">
                  <a:extLst>
                    <a:ext uri="{FF2B5EF4-FFF2-40B4-BE49-F238E27FC236}">
                      <a16:creationId xmlns:a16="http://schemas.microsoft.com/office/drawing/2014/main" id="{ED430EF1-1AA7-A9A5-7443-CB22D8297571}"/>
                    </a:ext>
                  </a:extLst>
                </p:cNvPr>
                <p:cNvSpPr txBox="1"/>
                <p:nvPr/>
              </p:nvSpPr>
              <p:spPr>
                <a:xfrm>
                  <a:off x="6890411" y="3438369"/>
                  <a:ext cx="269539" cy="49583"/>
                </a:xfrm>
                <a:prstGeom prst="rect">
                  <a:avLst/>
                </a:prstGeom>
              </p:spPr>
              <p:txBody>
                <a:bodyPr vert="horz" wrap="square" lIns="0" tIns="9479" rIns="0" bIns="0" rtlCol="0">
                  <a:spAutoFit/>
                </a:bodyPr>
                <a:lstStyle/>
                <a:p>
                  <a:pPr>
                    <a:spcBef>
                      <a:spcPts val="74"/>
                    </a:spcBef>
                    <a:tabLst>
                      <a:tab pos="175561" algn="l"/>
                    </a:tabLst>
                  </a:pPr>
                  <a:r>
                    <a:rPr sz="260" spc="3">
                      <a:solidFill>
                        <a:srgbClr val="6D6E71"/>
                      </a:solidFill>
                      <a:latin typeface="Droid Sans"/>
                      <a:cs typeface="Droid Sans"/>
                    </a:rPr>
                    <a:t>12:00	24:00</a:t>
                  </a:r>
                  <a:endParaRPr sz="260">
                    <a:latin typeface="Droid Sans"/>
                    <a:cs typeface="Droid Sans"/>
                  </a:endParaRPr>
                </a:p>
              </p:txBody>
            </p:sp>
            <p:sp>
              <p:nvSpPr>
                <p:cNvPr id="26" name="object 32">
                  <a:extLst>
                    <a:ext uri="{FF2B5EF4-FFF2-40B4-BE49-F238E27FC236}">
                      <a16:creationId xmlns:a16="http://schemas.microsoft.com/office/drawing/2014/main" id="{A299ED20-AC0F-A8DC-FA3E-51375584898B}"/>
                    </a:ext>
                  </a:extLst>
                </p:cNvPr>
                <p:cNvSpPr txBox="1"/>
                <p:nvPr/>
              </p:nvSpPr>
              <p:spPr>
                <a:xfrm>
                  <a:off x="6667572" y="2983983"/>
                  <a:ext cx="268715" cy="180736"/>
                </a:xfrm>
                <a:prstGeom prst="rect">
                  <a:avLst/>
                </a:prstGeom>
              </p:spPr>
              <p:txBody>
                <a:bodyPr vert="horz" wrap="square" lIns="0" tIns="12364" rIns="0" bIns="0" rtlCol="0">
                  <a:spAutoFit/>
                </a:bodyPr>
                <a:lstStyle/>
                <a:p>
                  <a:pPr marL="3709" marR="3297">
                    <a:lnSpc>
                      <a:spcPts val="370"/>
                    </a:lnSpc>
                    <a:spcBef>
                      <a:spcPts val="97"/>
                    </a:spcBef>
                  </a:pPr>
                  <a:r>
                    <a:rPr sz="325" b="1" spc="-23" err="1">
                      <a:solidFill>
                        <a:srgbClr val="231F20"/>
                      </a:solidFill>
                      <a:latin typeface="Droid Sans"/>
                      <a:cs typeface="Droid Sans"/>
                    </a:rPr>
                    <a:t>T</a:t>
                  </a:r>
                  <a:r>
                    <a:rPr sz="325" b="1" spc="-3" err="1">
                      <a:solidFill>
                        <a:srgbClr val="231F20"/>
                      </a:solidFill>
                      <a:latin typeface="Droid Sans"/>
                      <a:cs typeface="Droid Sans"/>
                    </a:rPr>
                    <a:t>agesmuster</a:t>
                  </a:r>
                  <a:r>
                    <a:rPr lang="de-DE" sz="325" b="1" spc="-3">
                      <a:solidFill>
                        <a:srgbClr val="231F20"/>
                      </a:solidFill>
                      <a:latin typeface="Droid Sans"/>
                      <a:cs typeface="Droid Sans"/>
                    </a:rPr>
                    <a:t> </a:t>
                  </a:r>
                  <a:r>
                    <a:rPr sz="325" b="1">
                      <a:solidFill>
                        <a:srgbClr val="231F20"/>
                      </a:solidFill>
                      <a:latin typeface="Droid Sans"/>
                      <a:cs typeface="Droid Sans"/>
                    </a:rPr>
                    <a:t>(mg/dL)</a:t>
                  </a:r>
                  <a:endParaRPr sz="325">
                    <a:latin typeface="Droid Sans"/>
                    <a:cs typeface="Droid Sans"/>
                  </a:endParaRPr>
                </a:p>
                <a:p>
                  <a:pPr>
                    <a:spcBef>
                      <a:spcPts val="204"/>
                    </a:spcBef>
                  </a:pPr>
                  <a:r>
                    <a:rPr sz="260" spc="3">
                      <a:solidFill>
                        <a:srgbClr val="6D6E71"/>
                      </a:solidFill>
                      <a:latin typeface="Droid Sans"/>
                      <a:cs typeface="Droid Sans"/>
                    </a:rPr>
                    <a:t>350</a:t>
                  </a:r>
                  <a:endParaRPr sz="260">
                    <a:latin typeface="Droid Sans"/>
                    <a:cs typeface="Droid Sans"/>
                  </a:endParaRPr>
                </a:p>
              </p:txBody>
            </p:sp>
            <p:sp>
              <p:nvSpPr>
                <p:cNvPr id="27" name="object 33">
                  <a:extLst>
                    <a:ext uri="{FF2B5EF4-FFF2-40B4-BE49-F238E27FC236}">
                      <a16:creationId xmlns:a16="http://schemas.microsoft.com/office/drawing/2014/main" id="{30477599-BCA7-E2EE-9E22-F30729B04A4D}"/>
                    </a:ext>
                  </a:extLst>
                </p:cNvPr>
                <p:cNvSpPr/>
                <p:nvPr/>
              </p:nvSpPr>
              <p:spPr>
                <a:xfrm>
                  <a:off x="6701154" y="3549767"/>
                  <a:ext cx="59199" cy="69486"/>
                </a:xfrm>
                <a:prstGeom prst="rect">
                  <a:avLst/>
                </a:prstGeom>
                <a:blipFill>
                  <a:blip r:embed="rId5" cstate="print"/>
                  <a:stretch>
                    <a:fillRect/>
                  </a:stretch>
                </a:blipFill>
              </p:spPr>
              <p:txBody>
                <a:bodyPr wrap="square" lIns="0" tIns="0" rIns="0" bIns="0" rtlCol="0"/>
                <a:lstStyle/>
                <a:p>
                  <a:endParaRPr sz="1168">
                    <a:latin typeface="Georgia" panose="02040502050405020303" pitchFamily="18" charset="0"/>
                  </a:endParaRPr>
                </a:p>
              </p:txBody>
            </p:sp>
            <p:sp>
              <p:nvSpPr>
                <p:cNvPr id="28" name="object 34">
                  <a:extLst>
                    <a:ext uri="{FF2B5EF4-FFF2-40B4-BE49-F238E27FC236}">
                      <a16:creationId xmlns:a16="http://schemas.microsoft.com/office/drawing/2014/main" id="{0A1DC857-C6AB-FAB0-8F1F-E20C4DA4F666}"/>
                    </a:ext>
                  </a:extLst>
                </p:cNvPr>
                <p:cNvSpPr txBox="1"/>
                <p:nvPr/>
              </p:nvSpPr>
              <p:spPr>
                <a:xfrm>
                  <a:off x="6781843" y="3551031"/>
                  <a:ext cx="287261" cy="62443"/>
                </a:xfrm>
                <a:prstGeom prst="rect">
                  <a:avLst/>
                </a:prstGeom>
              </p:spPr>
              <p:txBody>
                <a:bodyPr vert="horz" wrap="square" lIns="0" tIns="7419" rIns="0" bIns="0" rtlCol="0">
                  <a:spAutoFit/>
                </a:bodyPr>
                <a:lstStyle/>
                <a:p>
                  <a:pPr>
                    <a:spcBef>
                      <a:spcPts val="58"/>
                    </a:spcBef>
                  </a:pPr>
                  <a:r>
                    <a:rPr sz="357" b="1" spc="-6" dirty="0" err="1">
                      <a:solidFill>
                        <a:srgbClr val="231F20"/>
                      </a:solidFill>
                      <a:latin typeface="Droid Sans"/>
                      <a:cs typeface="Droid Sans"/>
                    </a:rPr>
                    <a:t>Letzte</a:t>
                  </a:r>
                  <a:r>
                    <a:rPr sz="357" b="1" spc="-6" dirty="0">
                      <a:solidFill>
                        <a:srgbClr val="231F20"/>
                      </a:solidFill>
                      <a:latin typeface="Droid Sans"/>
                      <a:cs typeface="Droid Sans"/>
                    </a:rPr>
                    <a:t> </a:t>
                  </a:r>
                  <a:r>
                    <a:rPr sz="357" b="1" spc="-3" dirty="0">
                      <a:solidFill>
                        <a:srgbClr val="231F20"/>
                      </a:solidFill>
                      <a:latin typeface="Droid Sans"/>
                      <a:cs typeface="Droid Sans"/>
                    </a:rPr>
                    <a:t>7</a:t>
                  </a:r>
                  <a:r>
                    <a:rPr sz="357" b="1" spc="-36" dirty="0">
                      <a:solidFill>
                        <a:srgbClr val="231F20"/>
                      </a:solidFill>
                      <a:latin typeface="Droid Sans"/>
                      <a:cs typeface="Droid Sans"/>
                    </a:rPr>
                    <a:t> </a:t>
                  </a:r>
                  <a:r>
                    <a:rPr sz="357" b="1" spc="-13" dirty="0" err="1">
                      <a:solidFill>
                        <a:srgbClr val="231F20"/>
                      </a:solidFill>
                      <a:latin typeface="Droid Sans"/>
                      <a:cs typeface="Droid Sans"/>
                    </a:rPr>
                    <a:t>Tage</a:t>
                  </a:r>
                  <a:endParaRPr sz="357" dirty="0">
                    <a:latin typeface="Droid Sans"/>
                    <a:cs typeface="Droid Sans"/>
                  </a:endParaRPr>
                </a:p>
              </p:txBody>
            </p:sp>
            <p:sp>
              <p:nvSpPr>
                <p:cNvPr id="29" name="object 35">
                  <a:extLst>
                    <a:ext uri="{FF2B5EF4-FFF2-40B4-BE49-F238E27FC236}">
                      <a16:creationId xmlns:a16="http://schemas.microsoft.com/office/drawing/2014/main" id="{C8B2FD23-2CAF-1628-9042-9F3BBFE79BC6}"/>
                    </a:ext>
                  </a:extLst>
                </p:cNvPr>
                <p:cNvSpPr/>
                <p:nvPr/>
              </p:nvSpPr>
              <p:spPr>
                <a:xfrm>
                  <a:off x="6639363" y="2959974"/>
                  <a:ext cx="534133" cy="715062"/>
                </a:xfrm>
                <a:custGeom>
                  <a:avLst/>
                  <a:gdLst/>
                  <a:ahLst/>
                  <a:cxnLst/>
                  <a:rect l="l" t="t" r="r" b="b"/>
                  <a:pathLst>
                    <a:path w="822959" h="1101725">
                      <a:moveTo>
                        <a:pt x="822426" y="1084173"/>
                      </a:moveTo>
                      <a:lnTo>
                        <a:pt x="822426" y="1093609"/>
                      </a:lnTo>
                      <a:lnTo>
                        <a:pt x="814108" y="1101255"/>
                      </a:lnTo>
                      <a:lnTo>
                        <a:pt x="803846" y="1101255"/>
                      </a:lnTo>
                      <a:lnTo>
                        <a:pt x="18580" y="1101255"/>
                      </a:lnTo>
                      <a:lnTo>
                        <a:pt x="8318" y="1101255"/>
                      </a:lnTo>
                      <a:lnTo>
                        <a:pt x="0" y="1093609"/>
                      </a:lnTo>
                      <a:lnTo>
                        <a:pt x="0" y="1084173"/>
                      </a:lnTo>
                      <a:lnTo>
                        <a:pt x="0" y="17081"/>
                      </a:lnTo>
                      <a:lnTo>
                        <a:pt x="0" y="7658"/>
                      </a:lnTo>
                      <a:lnTo>
                        <a:pt x="8318" y="0"/>
                      </a:lnTo>
                      <a:lnTo>
                        <a:pt x="18580" y="0"/>
                      </a:lnTo>
                      <a:lnTo>
                        <a:pt x="803846" y="0"/>
                      </a:lnTo>
                      <a:lnTo>
                        <a:pt x="814108" y="0"/>
                      </a:lnTo>
                      <a:lnTo>
                        <a:pt x="822426" y="7658"/>
                      </a:lnTo>
                      <a:lnTo>
                        <a:pt x="822426" y="17081"/>
                      </a:lnTo>
                      <a:lnTo>
                        <a:pt x="822426" y="1084173"/>
                      </a:lnTo>
                      <a:close/>
                    </a:path>
                  </a:pathLst>
                </a:custGeom>
                <a:ln w="3175">
                  <a:solidFill>
                    <a:srgbClr val="231F20"/>
                  </a:solidFill>
                </a:ln>
              </p:spPr>
              <p:txBody>
                <a:bodyPr wrap="square" lIns="0" tIns="0" rIns="0" bIns="0" rtlCol="0"/>
                <a:lstStyle/>
                <a:p>
                  <a:endParaRPr sz="1168">
                    <a:latin typeface="Georgia" panose="02040502050405020303" pitchFamily="18" charset="0"/>
                  </a:endParaRPr>
                </a:p>
              </p:txBody>
            </p:sp>
          </p:grpSp>
        </p:grpSp>
      </p:grpSp>
      <p:pic>
        <p:nvPicPr>
          <p:cNvPr id="39" name="Grafik 38">
            <a:extLst>
              <a:ext uri="{FF2B5EF4-FFF2-40B4-BE49-F238E27FC236}">
                <a16:creationId xmlns:a16="http://schemas.microsoft.com/office/drawing/2014/main" id="{D0A73B0D-9B41-8870-60C6-B8EA11FBB10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31378" y="3544538"/>
            <a:ext cx="661293" cy="706900"/>
          </a:xfrm>
          <a:prstGeom prst="rect">
            <a:avLst/>
          </a:prstGeom>
        </p:spPr>
      </p:pic>
      <p:sp>
        <p:nvSpPr>
          <p:cNvPr id="40" name="Abgerundetes Rechteck 3">
            <a:extLst>
              <a:ext uri="{FF2B5EF4-FFF2-40B4-BE49-F238E27FC236}">
                <a16:creationId xmlns:a16="http://schemas.microsoft.com/office/drawing/2014/main" id="{F4703E99-0EF5-87EC-36B1-FABBB0678C2F}"/>
              </a:ext>
            </a:extLst>
          </p:cNvPr>
          <p:cNvSpPr/>
          <p:nvPr/>
        </p:nvSpPr>
        <p:spPr>
          <a:xfrm>
            <a:off x="504000" y="3780000"/>
            <a:ext cx="5420835" cy="432000"/>
          </a:xfrm>
          <a:prstGeom prst="roundRect">
            <a:avLst>
              <a:gd name="adj" fmla="val 0"/>
            </a:avLst>
          </a:prstGeom>
          <a:ln w="9525">
            <a:solidFill>
              <a:srgbClr val="001489"/>
            </a:solidFill>
          </a:ln>
        </p:spPr>
        <p:txBody>
          <a:bodyPr wrap="square">
            <a:spAutoFit/>
          </a:bodyPr>
          <a:lstStyle/>
          <a:p>
            <a:r>
              <a:rPr lang="de-DE" sz="1050" dirty="0"/>
              <a:t>Ihr Praxisteam kann Ihre Daten auch ohne Ihre Registrierung auslesen. Allerdings werden diese Daten nicht dauerhaft gespeichert und können keinem Patientenprofil zugeordnet werden.</a:t>
            </a:r>
          </a:p>
        </p:txBody>
      </p:sp>
      <p:sp>
        <p:nvSpPr>
          <p:cNvPr id="41" name="Inhaltsplatzhalter 2">
            <a:extLst>
              <a:ext uri="{FF2B5EF4-FFF2-40B4-BE49-F238E27FC236}">
                <a16:creationId xmlns:a16="http://schemas.microsoft.com/office/drawing/2014/main" id="{1ABCB916-C56D-6277-0BFD-46FD0969DC97}"/>
              </a:ext>
            </a:extLst>
          </p:cNvPr>
          <p:cNvSpPr txBox="1">
            <a:spLocks/>
          </p:cNvSpPr>
          <p:nvPr/>
        </p:nvSpPr>
        <p:spPr>
          <a:xfrm>
            <a:off x="504708" y="1114824"/>
            <a:ext cx="5432327" cy="2759574"/>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000">
              <a:spcAft>
                <a:spcPts val="600"/>
              </a:spcAft>
            </a:pPr>
            <a:r>
              <a:rPr lang="de-DE" sz="1200" spc="-3" dirty="0"/>
              <a:t>Legen Sie sich auf </a:t>
            </a:r>
            <a:r>
              <a:rPr lang="de-DE" sz="1200" b="1" spc="-3" dirty="0" err="1"/>
              <a:t>www.LibreView.com</a:t>
            </a:r>
            <a:r>
              <a:rPr lang="de-DE" sz="1200" b="1" spc="-3" dirty="0"/>
              <a:t> </a:t>
            </a:r>
            <a:r>
              <a:rPr lang="de-DE" sz="1200" spc="-3" dirty="0"/>
              <a:t>ein sicheres</a:t>
            </a:r>
            <a:r>
              <a:rPr lang="de-DE" sz="1200" spc="-3" baseline="30000" dirty="0"/>
              <a:t>2</a:t>
            </a:r>
            <a:r>
              <a:rPr lang="de-DE" sz="1200" spc="-3" dirty="0"/>
              <a:t> und kostenfreies </a:t>
            </a:r>
            <a:r>
              <a:rPr lang="de-DE" sz="1200" spc="-3" dirty="0" err="1"/>
              <a:t>LibreView</a:t>
            </a:r>
            <a:r>
              <a:rPr lang="de-DE" sz="1200" spc="-3" dirty="0"/>
              <a:t>-Konto an und melden Sie sich nach der Registrierung an.</a:t>
            </a:r>
          </a:p>
          <a:p>
            <a:pPr marL="342000">
              <a:spcAft>
                <a:spcPts val="600"/>
              </a:spcAft>
            </a:pPr>
            <a:r>
              <a:rPr lang="de-DE" sz="1200" spc="-3" dirty="0"/>
              <a:t>Installieren Sie den </a:t>
            </a:r>
            <a:r>
              <a:rPr lang="de-DE" sz="1200" b="1" spc="-3" dirty="0"/>
              <a:t>Gerätetreiber</a:t>
            </a:r>
            <a:r>
              <a:rPr lang="de-DE" sz="1200" spc="-3" dirty="0"/>
              <a:t> (einmaliger Vorgang). Den Link zum Download finden Sie in Ihrem </a:t>
            </a:r>
            <a:r>
              <a:rPr lang="de-DE" sz="1200" spc="-3" dirty="0" err="1"/>
              <a:t>LibreView</a:t>
            </a:r>
            <a:r>
              <a:rPr lang="de-DE" sz="1200" spc="-3" dirty="0"/>
              <a:t>-Konto.*</a:t>
            </a:r>
          </a:p>
          <a:p>
            <a:pPr marL="342000">
              <a:spcAft>
                <a:spcPts val="600"/>
              </a:spcAft>
            </a:pPr>
            <a:r>
              <a:rPr lang="de-DE" sz="1200" spc="-3" dirty="0"/>
              <a:t>Übertragen Sie Ihre </a:t>
            </a:r>
            <a:r>
              <a:rPr lang="de-DE" sz="1200" b="1" spc="-3" dirty="0"/>
              <a:t>Daten vom Lesegerät mittels Kabel</a:t>
            </a:r>
            <a:r>
              <a:rPr lang="de-DE" sz="1200" spc="-3" dirty="0"/>
              <a:t> mit Klick auf </a:t>
            </a:r>
            <a:r>
              <a:rPr lang="de-DE" sz="1200" b="1" spc="-3" dirty="0"/>
              <a:t>„Hier drücken, um Patientendaten hochzuladen“ </a:t>
            </a:r>
            <a:r>
              <a:rPr lang="de-DE" sz="1200" spc="-3" dirty="0"/>
              <a:t>und sehen Sie Ihre Zuckerdaten in übersichtlichen Berichten durch Klicken auf </a:t>
            </a:r>
            <a:r>
              <a:rPr lang="de-DE" sz="1200" b="1" spc="-3" dirty="0"/>
              <a:t>„Glukose-Berichte“ </a:t>
            </a:r>
            <a:r>
              <a:rPr lang="de-DE" sz="1200" spc="-3" dirty="0"/>
              <a:t>ein.</a:t>
            </a:r>
          </a:p>
          <a:p>
            <a:pPr marL="342000">
              <a:spcAft>
                <a:spcPts val="600"/>
              </a:spcAft>
            </a:pPr>
            <a:r>
              <a:rPr lang="de-DE" sz="1200" spc="-3" dirty="0"/>
              <a:t>Verbinden Sie sich mit Ihrer Praxis, indem Sie sich über </a:t>
            </a:r>
            <a:r>
              <a:rPr lang="de-DE" sz="1200" b="1" spc="-3" dirty="0"/>
              <a:t>„Kontoeinstellungen“ </a:t>
            </a:r>
            <a:r>
              <a:rPr lang="de-DE" sz="1200" spc="-3" dirty="0"/>
              <a:t>zu </a:t>
            </a:r>
            <a:r>
              <a:rPr lang="de-DE" sz="1200" b="1" spc="-3" dirty="0"/>
              <a:t>„Meine Praxen“</a:t>
            </a:r>
            <a:r>
              <a:rPr lang="de-DE" sz="1200" spc="-3" dirty="0"/>
              <a:t> navigieren, die Praxis-ID</a:t>
            </a:r>
            <a:r>
              <a:rPr lang="de-DE" sz="1200" spc="-3" baseline="30000" dirty="0"/>
              <a:t>3</a:t>
            </a:r>
            <a:r>
              <a:rPr lang="de-DE" sz="1200" spc="-3" dirty="0"/>
              <a:t> eingeben und sich mit </a:t>
            </a:r>
            <a:r>
              <a:rPr lang="de-DE" sz="1200" b="1" spc="-3" dirty="0"/>
              <a:t>„Hinzufügen“ </a:t>
            </a:r>
            <a:r>
              <a:rPr lang="de-DE" sz="1200" spc="-3" dirty="0"/>
              <a:t>verbinden.</a:t>
            </a:r>
          </a:p>
        </p:txBody>
      </p:sp>
      <p:sp>
        <p:nvSpPr>
          <p:cNvPr id="42" name="object 32">
            <a:extLst>
              <a:ext uri="{FF2B5EF4-FFF2-40B4-BE49-F238E27FC236}">
                <a16:creationId xmlns:a16="http://schemas.microsoft.com/office/drawing/2014/main" id="{68C5732B-1FC7-05C7-425E-89FE024FF17C}"/>
              </a:ext>
            </a:extLst>
          </p:cNvPr>
          <p:cNvSpPr/>
          <p:nvPr/>
        </p:nvSpPr>
        <p:spPr>
          <a:xfrm>
            <a:off x="500022" y="2242030"/>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3</a:t>
            </a:r>
          </a:p>
        </p:txBody>
      </p:sp>
      <p:sp>
        <p:nvSpPr>
          <p:cNvPr id="43" name="object 32">
            <a:extLst>
              <a:ext uri="{FF2B5EF4-FFF2-40B4-BE49-F238E27FC236}">
                <a16:creationId xmlns:a16="http://schemas.microsoft.com/office/drawing/2014/main" id="{CC585483-380E-61F8-90ED-AAB287B4C464}"/>
              </a:ext>
            </a:extLst>
          </p:cNvPr>
          <p:cNvSpPr/>
          <p:nvPr/>
        </p:nvSpPr>
        <p:spPr>
          <a:xfrm>
            <a:off x="500022" y="1703170"/>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2</a:t>
            </a:r>
          </a:p>
        </p:txBody>
      </p:sp>
      <p:sp>
        <p:nvSpPr>
          <p:cNvPr id="44" name="object 32">
            <a:extLst>
              <a:ext uri="{FF2B5EF4-FFF2-40B4-BE49-F238E27FC236}">
                <a16:creationId xmlns:a16="http://schemas.microsoft.com/office/drawing/2014/main" id="{B3D0AA3A-B32A-1424-CA4F-2F4ABEEA8315}"/>
              </a:ext>
            </a:extLst>
          </p:cNvPr>
          <p:cNvSpPr/>
          <p:nvPr/>
        </p:nvSpPr>
        <p:spPr>
          <a:xfrm>
            <a:off x="500022" y="1196089"/>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1</a:t>
            </a:r>
          </a:p>
        </p:txBody>
      </p:sp>
      <p:sp>
        <p:nvSpPr>
          <p:cNvPr id="45" name="object 32">
            <a:extLst>
              <a:ext uri="{FF2B5EF4-FFF2-40B4-BE49-F238E27FC236}">
                <a16:creationId xmlns:a16="http://schemas.microsoft.com/office/drawing/2014/main" id="{A7A4F2DF-574C-2239-5998-A5450BDDFF54}"/>
              </a:ext>
            </a:extLst>
          </p:cNvPr>
          <p:cNvSpPr/>
          <p:nvPr/>
        </p:nvSpPr>
        <p:spPr>
          <a:xfrm>
            <a:off x="503238" y="3128654"/>
            <a:ext cx="223200" cy="223200"/>
          </a:xfrm>
          <a:custGeom>
            <a:avLst/>
            <a:gdLst/>
            <a:ahLst/>
            <a:cxnLst/>
            <a:rect l="l" t="t" r="r" b="b"/>
            <a:pathLst>
              <a:path w="312419" h="312419">
                <a:moveTo>
                  <a:pt x="155905" y="0"/>
                </a:moveTo>
                <a:lnTo>
                  <a:pt x="106626" y="7947"/>
                </a:lnTo>
                <a:lnTo>
                  <a:pt x="63828" y="30080"/>
                </a:lnTo>
                <a:lnTo>
                  <a:pt x="30080" y="63828"/>
                </a:lnTo>
                <a:lnTo>
                  <a:pt x="7947" y="106626"/>
                </a:lnTo>
                <a:lnTo>
                  <a:pt x="0" y="155905"/>
                </a:lnTo>
                <a:lnTo>
                  <a:pt x="7947" y="205184"/>
                </a:lnTo>
                <a:lnTo>
                  <a:pt x="30080" y="247981"/>
                </a:lnTo>
                <a:lnTo>
                  <a:pt x="63828" y="281730"/>
                </a:lnTo>
                <a:lnTo>
                  <a:pt x="106626" y="303862"/>
                </a:lnTo>
                <a:lnTo>
                  <a:pt x="155905" y="311810"/>
                </a:lnTo>
                <a:lnTo>
                  <a:pt x="205184" y="303862"/>
                </a:lnTo>
                <a:lnTo>
                  <a:pt x="247981" y="281730"/>
                </a:lnTo>
                <a:lnTo>
                  <a:pt x="281730" y="247981"/>
                </a:lnTo>
                <a:lnTo>
                  <a:pt x="303862" y="205184"/>
                </a:lnTo>
                <a:lnTo>
                  <a:pt x="311810" y="155905"/>
                </a:lnTo>
                <a:lnTo>
                  <a:pt x="303862" y="106626"/>
                </a:lnTo>
                <a:lnTo>
                  <a:pt x="281730" y="63828"/>
                </a:lnTo>
                <a:lnTo>
                  <a:pt x="247981" y="30080"/>
                </a:lnTo>
                <a:lnTo>
                  <a:pt x="205184" y="7947"/>
                </a:lnTo>
                <a:lnTo>
                  <a:pt x="155905" y="0"/>
                </a:lnTo>
                <a:close/>
              </a:path>
            </a:pathLst>
          </a:custGeom>
          <a:solidFill>
            <a:srgbClr val="FFD100"/>
          </a:solidFill>
        </p:spPr>
        <p:txBody>
          <a:bodyPr wrap="square" lIns="0" tIns="46800" rIns="0" bIns="46800" rtlCol="0" anchor="b" anchorCtr="0"/>
          <a:lstStyle/>
          <a:p>
            <a:pPr algn="ctr"/>
            <a:r>
              <a:rPr lang="de-DE" sz="1200" b="1" dirty="0">
                <a:solidFill>
                  <a:srgbClr val="001489"/>
                </a:solidFill>
                <a:latin typeface="Georgia" panose="02040502050405020303" pitchFamily="18" charset="0"/>
                <a:cs typeface="Calibri" panose="020F0502020204030204" pitchFamily="34" charset="0"/>
              </a:rPr>
              <a:t>4</a:t>
            </a:r>
          </a:p>
        </p:txBody>
      </p:sp>
    </p:spTree>
    <p:extLst>
      <p:ext uri="{BB962C8B-B14F-4D97-AF65-F5344CB8AC3E}">
        <p14:creationId xmlns:p14="http://schemas.microsoft.com/office/powerpoint/2010/main" val="134621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Wasser, draußen, Menschliches Gesicht enthält.&#10;&#10;KI-generierte Inhalte können fehlerhaft sein.">
            <a:extLst>
              <a:ext uri="{FF2B5EF4-FFF2-40B4-BE49-F238E27FC236}">
                <a16:creationId xmlns:a16="http://schemas.microsoft.com/office/drawing/2014/main" id="{33A576A3-57D6-6DFA-168D-F2CBF5A5CB00}"/>
              </a:ext>
            </a:extLst>
          </p:cNvPr>
          <p:cNvPicPr>
            <a:picLocks noChangeAspect="1"/>
          </p:cNvPicPr>
          <p:nvPr/>
        </p:nvPicPr>
        <p:blipFill>
          <a:blip r:embed="rId2" cstate="print">
            <a:extLst>
              <a:ext uri="{28A0092B-C50C-407E-A947-70E740481C1C}">
                <a14:useLocalDpi xmlns:a14="http://schemas.microsoft.com/office/drawing/2010/main" val="0"/>
              </a:ext>
            </a:extLst>
          </a:blip>
          <a:srcRect l="18879" t="4027" r="30924" b="6387"/>
          <a:stretch/>
        </p:blipFill>
        <p:spPr>
          <a:xfrm flipH="1">
            <a:off x="4823779" y="0"/>
            <a:ext cx="4320219" cy="5143500"/>
          </a:xfrm>
          <a:prstGeom prst="rect">
            <a:avLst/>
          </a:prstGeom>
        </p:spPr>
      </p:pic>
      <p:sp>
        <p:nvSpPr>
          <p:cNvPr id="6" name="Textplatzhalter 5">
            <a:extLst>
              <a:ext uri="{FF2B5EF4-FFF2-40B4-BE49-F238E27FC236}">
                <a16:creationId xmlns:a16="http://schemas.microsoft.com/office/drawing/2014/main" id="{9C07BBDF-2216-9274-B917-1175E6E36C1C}"/>
              </a:ext>
            </a:extLst>
          </p:cNvPr>
          <p:cNvSpPr>
            <a:spLocks noGrp="1"/>
          </p:cNvSpPr>
          <p:nvPr>
            <p:ph type="body" sz="quarter" idx="18"/>
          </p:nvPr>
        </p:nvSpPr>
        <p:spPr/>
        <p:txBody>
          <a:bodyPr/>
          <a:lstStyle/>
          <a:p>
            <a:endParaRPr lang="de-DE"/>
          </a:p>
        </p:txBody>
      </p:sp>
      <p:sp>
        <p:nvSpPr>
          <p:cNvPr id="34" name="Textplatzhalter 33">
            <a:extLst>
              <a:ext uri="{FF2B5EF4-FFF2-40B4-BE49-F238E27FC236}">
                <a16:creationId xmlns:a16="http://schemas.microsoft.com/office/drawing/2014/main" id="{7325F1F7-440B-A7B9-2B5E-96F10614E3FB}"/>
              </a:ext>
            </a:extLst>
          </p:cNvPr>
          <p:cNvSpPr>
            <a:spLocks noGrp="1"/>
          </p:cNvSpPr>
          <p:nvPr>
            <p:ph type="body" sz="quarter" idx="19"/>
          </p:nvPr>
        </p:nvSpPr>
        <p:spPr>
          <a:xfrm>
            <a:off x="503237" y="4824000"/>
            <a:ext cx="4629479" cy="184150"/>
          </a:xfrm>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endParaRPr>
          </a:p>
        </p:txBody>
      </p:sp>
      <p:sp>
        <p:nvSpPr>
          <p:cNvPr id="9" name="Datumsplatzhalter 8">
            <a:extLst>
              <a:ext uri="{FF2B5EF4-FFF2-40B4-BE49-F238E27FC236}">
                <a16:creationId xmlns:a16="http://schemas.microsoft.com/office/drawing/2014/main" id="{CAB8296E-7ED9-58CA-5AD7-4906059F20BD}"/>
              </a:ext>
            </a:extLst>
          </p:cNvPr>
          <p:cNvSpPr>
            <a:spLocks noGrp="1"/>
          </p:cNvSpPr>
          <p:nvPr>
            <p:ph type="dt" sz="half" idx="21"/>
          </p:nvPr>
        </p:nvSpPr>
        <p:spPr/>
        <p:txBody>
          <a:bodyPr anchor="ctr">
            <a:normAutofit/>
          </a:bodyPr>
          <a:lstStyle/>
          <a:p>
            <a:pPr>
              <a:spcAft>
                <a:spcPts val="600"/>
              </a:spcAft>
            </a:pPr>
            <a:fld id="{4216A43B-D176-4514-8269-EDF838101587}" type="datetime5">
              <a:rPr lang="en-US" smtClean="0">
                <a:solidFill>
                  <a:schemeClr val="bg1"/>
                </a:solidFill>
              </a:rPr>
              <a:pPr>
                <a:spcAft>
                  <a:spcPts val="600"/>
                </a:spcAft>
              </a:pPr>
              <a:t>20-May-25</a:t>
            </a:fld>
            <a:endParaRPr lang="en-IN" dirty="0">
              <a:solidFill>
                <a:schemeClr val="bg1"/>
              </a:solidFill>
            </a:endParaRPr>
          </a:p>
        </p:txBody>
      </p:sp>
      <p:sp>
        <p:nvSpPr>
          <p:cNvPr id="10" name="Foliennummernplatzhalter 9">
            <a:extLst>
              <a:ext uri="{FF2B5EF4-FFF2-40B4-BE49-F238E27FC236}">
                <a16:creationId xmlns:a16="http://schemas.microsoft.com/office/drawing/2014/main" id="{A3110F08-2977-8ED9-6F1B-79AFB430CFBE}"/>
              </a:ext>
            </a:extLst>
          </p:cNvPr>
          <p:cNvSpPr>
            <a:spLocks noGrp="1"/>
          </p:cNvSpPr>
          <p:nvPr>
            <p:ph type="sldNum" sz="quarter" idx="23"/>
          </p:nvPr>
        </p:nvSpPr>
        <p:spPr/>
        <p:txBody>
          <a:bodyPr anchor="ctr">
            <a:normAutofit/>
          </a:bodyPr>
          <a:lstStyle/>
          <a:p>
            <a:pPr>
              <a:spcAft>
                <a:spcPts val="600"/>
              </a:spcAft>
              <a:defRPr/>
            </a:pPr>
            <a:r>
              <a:rPr lang="en-IN" dirty="0">
                <a:solidFill>
                  <a:schemeClr val="bg1"/>
                </a:solidFill>
              </a:rPr>
              <a:t>|    </a:t>
            </a:r>
            <a:fld id="{7B2119CD-3B2D-4CEB-B404-D2E3F8CD6D69}" type="slidenum">
              <a:rPr lang="en-IN" smtClean="0">
                <a:solidFill>
                  <a:schemeClr val="bg1"/>
                </a:solidFill>
              </a:rPr>
              <a:pPr>
                <a:spcAft>
                  <a:spcPts val="600"/>
                </a:spcAft>
                <a:defRPr/>
              </a:pPr>
              <a:t>47</a:t>
            </a:fld>
            <a:endParaRPr lang="en-IN" dirty="0">
              <a:solidFill>
                <a:schemeClr val="bg1"/>
              </a:solidFill>
            </a:endParaRPr>
          </a:p>
        </p:txBody>
      </p:sp>
      <p:sp>
        <p:nvSpPr>
          <p:cNvPr id="32" name="Title 6">
            <a:extLst>
              <a:ext uri="{FF2B5EF4-FFF2-40B4-BE49-F238E27FC236}">
                <a16:creationId xmlns:a16="http://schemas.microsoft.com/office/drawing/2014/main" id="{959C11A5-004E-979E-D11C-ECF51B7CB75C}"/>
              </a:ext>
            </a:extLst>
          </p:cNvPr>
          <p:cNvSpPr>
            <a:spLocks noGrp="1"/>
          </p:cNvSpPr>
          <p:nvPr>
            <p:ph type="title"/>
          </p:nvPr>
        </p:nvSpPr>
        <p:spPr/>
        <p:txBody>
          <a:bodyPr/>
          <a:lstStyle/>
          <a:p>
            <a:r>
              <a:rPr lang="de-DE" dirty="0">
                <a:solidFill>
                  <a:srgbClr val="031489"/>
                </a:solidFill>
              </a:rPr>
              <a:t>Tipps und weitere Informationen</a:t>
            </a:r>
            <a:endParaRPr lang="de-DE" baseline="30000" dirty="0">
              <a:solidFill>
                <a:srgbClr val="031489"/>
              </a:solidFill>
            </a:endParaRPr>
          </a:p>
        </p:txBody>
      </p:sp>
      <p:sp>
        <p:nvSpPr>
          <p:cNvPr id="14" name="Oval 13">
            <a:extLst>
              <a:ext uri="{FF2B5EF4-FFF2-40B4-BE49-F238E27FC236}">
                <a16:creationId xmlns:a16="http://schemas.microsoft.com/office/drawing/2014/main" id="{828B4127-51A9-B91E-673C-EA0435E516A9}"/>
              </a:ext>
            </a:extLst>
          </p:cNvPr>
          <p:cNvSpPr/>
          <p:nvPr/>
        </p:nvSpPr>
        <p:spPr>
          <a:xfrm>
            <a:off x="1744139" y="2020369"/>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a:extLst>
              <a:ext uri="{FF2B5EF4-FFF2-40B4-BE49-F238E27FC236}">
                <a16:creationId xmlns:a16="http://schemas.microsoft.com/office/drawing/2014/main" id="{647D3A6E-0C99-E7F1-6162-41919A518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90788" y="2367018"/>
            <a:ext cx="746703" cy="746703"/>
          </a:xfrm>
          <a:prstGeom prst="rect">
            <a:avLst/>
          </a:prstGeom>
        </p:spPr>
      </p:pic>
    </p:spTree>
    <p:extLst>
      <p:ext uri="{BB962C8B-B14F-4D97-AF65-F5344CB8AC3E}">
        <p14:creationId xmlns:p14="http://schemas.microsoft.com/office/powerpoint/2010/main" val="1209468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Tipps und weitere Informationen</a:t>
            </a:r>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p:txBody>
          <a:bodyPr/>
          <a:lstStyle/>
          <a:p>
            <a:r>
              <a:rPr lang="de-DE" altLang="de-DE" dirty="0">
                <a:solidFill>
                  <a:srgbClr val="031489"/>
                </a:solidFill>
                <a:latin typeface="Calibri" panose="020F0502020204030204" pitchFamily="34" charset="0"/>
                <a:cs typeface="Calibri" panose="020F0502020204030204" pitchFamily="34" charset="0"/>
              </a:rPr>
              <a:t>TIPPS ZUR SENSORERNEUERUNG</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48</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Unsere Tipps für Sie</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r>
              <a:rPr lang="de-DE" dirty="0"/>
              <a:t>*Abbott versorgt </a:t>
            </a:r>
            <a:r>
              <a:rPr lang="de-DE" dirty="0" err="1"/>
              <a:t>Kund:innen</a:t>
            </a:r>
            <a:r>
              <a:rPr lang="de-DE" dirty="0"/>
              <a:t> ausschließlich mit haltbaren Sensoren. Sensoren, deren Verfallsdatum überschritten wurde, werden grundsätzlich nicht ersetzt. Es liegt in Ihrer Verantwortung, auf das Verfallsdatum zu achten.</a:t>
            </a:r>
            <a:br>
              <a:rPr lang="de-DE" dirty="0"/>
            </a:br>
            <a:r>
              <a:rPr lang="de-DE" b="1" dirty="0"/>
              <a:t>1. </a:t>
            </a:r>
            <a:r>
              <a:rPr lang="de-DE" dirty="0"/>
              <a:t>Das Setzen eines Sensors erfordert ein Einführen des Sensorfilaments unter die Haut. Der </a:t>
            </a:r>
            <a:r>
              <a:rPr lang="de-DE" dirty="0" err="1"/>
              <a:t>FreeStyle</a:t>
            </a:r>
            <a:r>
              <a:rPr lang="de-DE" dirty="0"/>
              <a:t> Libre 3  Sensor kann bis zu 14 Tage lang getragen werden. Der </a:t>
            </a:r>
            <a:r>
              <a:rPr lang="de-DE" dirty="0" err="1"/>
              <a:t>FreeStyle</a:t>
            </a:r>
            <a:r>
              <a:rPr lang="de-DE" dirty="0"/>
              <a:t> Libre 3 Plus und der </a:t>
            </a:r>
            <a:r>
              <a:rPr lang="de-DE" dirty="0" err="1"/>
              <a:t>FreeStyle</a:t>
            </a:r>
            <a:r>
              <a:rPr lang="de-DE" dirty="0"/>
              <a:t> Libre Select Sensor können bis zu 15 Tage lang getragen werden. </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0" name="Inhaltsplatzhalter 2">
            <a:extLst>
              <a:ext uri="{FF2B5EF4-FFF2-40B4-BE49-F238E27FC236}">
                <a16:creationId xmlns:a16="http://schemas.microsoft.com/office/drawing/2014/main" id="{A429C239-6783-D425-D159-7D7719F409D6}"/>
              </a:ext>
            </a:extLst>
          </p:cNvPr>
          <p:cNvSpPr txBox="1">
            <a:spLocks/>
          </p:cNvSpPr>
          <p:nvPr/>
        </p:nvSpPr>
        <p:spPr>
          <a:xfrm>
            <a:off x="1081386" y="1497016"/>
            <a:ext cx="7805439" cy="369332"/>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dirty="0">
                <a:solidFill>
                  <a:schemeClr val="tx1"/>
                </a:solidFill>
                <a:latin typeface="+mj-lt"/>
              </a:rPr>
              <a:t>Die meisten Medizinprodukte und Arzneimittel haben ein Verfallsdatum – so auch die </a:t>
            </a:r>
            <a:r>
              <a:rPr lang="de-DE" sz="1200" b="0" dirty="0" err="1">
                <a:solidFill>
                  <a:schemeClr val="tx1"/>
                </a:solidFill>
                <a:latin typeface="+mj-lt"/>
              </a:rPr>
              <a:t>FreeStyle</a:t>
            </a:r>
            <a:r>
              <a:rPr lang="de-DE" sz="1200" b="0" dirty="0">
                <a:solidFill>
                  <a:schemeClr val="tx1"/>
                </a:solidFill>
                <a:latin typeface="+mj-lt"/>
              </a:rPr>
              <a:t> Libre Sensoren*. </a:t>
            </a:r>
            <a:br>
              <a:rPr lang="de-DE" sz="1200" b="0" dirty="0">
                <a:solidFill>
                  <a:schemeClr val="tx1"/>
                </a:solidFill>
                <a:latin typeface="+mj-lt"/>
              </a:rPr>
            </a:br>
            <a:r>
              <a:rPr lang="de-DE" sz="1200" b="0" dirty="0">
                <a:solidFill>
                  <a:schemeClr val="tx1"/>
                </a:solidFill>
                <a:latin typeface="+mj-lt"/>
              </a:rPr>
              <a:t>Setzen Sie Ihre gelieferten Sensoren immer zeitnah, um das Verfallsdatum nicht zu überschreiten.</a:t>
            </a:r>
          </a:p>
        </p:txBody>
      </p:sp>
      <p:sp>
        <p:nvSpPr>
          <p:cNvPr id="11" name="Rechteck 10">
            <a:extLst>
              <a:ext uri="{FF2B5EF4-FFF2-40B4-BE49-F238E27FC236}">
                <a16:creationId xmlns:a16="http://schemas.microsoft.com/office/drawing/2014/main" id="{E1B125C0-BA47-020D-7064-D33A51E5DEDE}"/>
              </a:ext>
            </a:extLst>
          </p:cNvPr>
          <p:cNvSpPr/>
          <p:nvPr/>
        </p:nvSpPr>
        <p:spPr>
          <a:xfrm>
            <a:off x="1081386" y="1995544"/>
            <a:ext cx="6917954" cy="369332"/>
          </a:xfrm>
          <a:prstGeom prst="rect">
            <a:avLst/>
          </a:prstGeom>
        </p:spPr>
        <p:txBody>
          <a:bodyPr wrap="square" lIns="0" tIns="0" rIns="0" bIns="0">
            <a:spAutoFit/>
          </a:bodyPr>
          <a:lstStyle/>
          <a:p>
            <a:r>
              <a:rPr lang="de-DE" sz="1200">
                <a:latin typeface="+mj-lt"/>
                <a:cs typeface="Arial" panose="020B0604020202020204" pitchFamily="34" charset="0"/>
              </a:rPr>
              <a:t>Setzen Sie immer den Sensor mit dem kürzesten Verfallsdatum zuerst. Verfallene Sensoren können nicht ersetzt werden.</a:t>
            </a:r>
          </a:p>
        </p:txBody>
      </p:sp>
      <p:sp>
        <p:nvSpPr>
          <p:cNvPr id="12" name="Rechteck 11">
            <a:extLst>
              <a:ext uri="{FF2B5EF4-FFF2-40B4-BE49-F238E27FC236}">
                <a16:creationId xmlns:a16="http://schemas.microsoft.com/office/drawing/2014/main" id="{E69EEE28-16D8-E785-85C1-13763765E237}"/>
              </a:ext>
            </a:extLst>
          </p:cNvPr>
          <p:cNvSpPr/>
          <p:nvPr/>
        </p:nvSpPr>
        <p:spPr>
          <a:xfrm>
            <a:off x="1081386" y="2462787"/>
            <a:ext cx="7557534" cy="553998"/>
          </a:xfrm>
          <a:prstGeom prst="rect">
            <a:avLst/>
          </a:prstGeom>
        </p:spPr>
        <p:txBody>
          <a:bodyPr wrap="square" lIns="0" tIns="0" rIns="0" bIns="0">
            <a:spAutoFit/>
          </a:bodyPr>
          <a:lstStyle/>
          <a:p>
            <a:pPr lvl="0" defTabSz="1219170">
              <a:defRPr/>
            </a:pPr>
            <a:r>
              <a:rPr lang="de-DE" sz="1200" dirty="0">
                <a:latin typeface="+mj-lt"/>
                <a:cs typeface="Arial" panose="020B0604020202020204" pitchFamily="34" charset="0"/>
              </a:rPr>
              <a:t>Der Tag vor dem angegebenen Verfallsdatum beschreibt den letzten Tag, an dem der Sensor noch gesetzt werden darf. Wenn der Sensor vor dem Verfallsdatum gesetzt wurde, ist die Funktionsfähigkeit des Sensors für die vollen 14 bzw. 15 Tage</a:t>
            </a:r>
            <a:r>
              <a:rPr lang="de-DE" sz="1200" baseline="30000" dirty="0">
                <a:latin typeface="+mj-lt"/>
                <a:cs typeface="Arial" panose="020B0604020202020204" pitchFamily="34" charset="0"/>
              </a:rPr>
              <a:t>1</a:t>
            </a:r>
            <a:r>
              <a:rPr lang="de-DE" sz="1200" dirty="0">
                <a:latin typeface="+mj-lt"/>
                <a:cs typeface="Arial" panose="020B0604020202020204" pitchFamily="34" charset="0"/>
              </a:rPr>
              <a:t> gesichert. </a:t>
            </a:r>
          </a:p>
        </p:txBody>
      </p:sp>
      <p:pic>
        <p:nvPicPr>
          <p:cNvPr id="13" name="Grafik 12">
            <a:extLst>
              <a:ext uri="{FF2B5EF4-FFF2-40B4-BE49-F238E27FC236}">
                <a16:creationId xmlns:a16="http://schemas.microsoft.com/office/drawing/2014/main" id="{7F65576D-CE16-7C25-E593-93F0684A20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8919" y="2505528"/>
            <a:ext cx="480240" cy="480240"/>
          </a:xfrm>
          <a:prstGeom prst="rect">
            <a:avLst/>
          </a:prstGeom>
        </p:spPr>
      </p:pic>
      <p:pic>
        <p:nvPicPr>
          <p:cNvPr id="15" name="Grafik 14">
            <a:extLst>
              <a:ext uri="{FF2B5EF4-FFF2-40B4-BE49-F238E27FC236}">
                <a16:creationId xmlns:a16="http://schemas.microsoft.com/office/drawing/2014/main" id="{219333C5-5E8C-FA13-78BA-C153C194A2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8883" y="1968365"/>
            <a:ext cx="425843" cy="425843"/>
          </a:xfrm>
          <a:prstGeom prst="rect">
            <a:avLst/>
          </a:prstGeom>
        </p:spPr>
      </p:pic>
      <p:sp>
        <p:nvSpPr>
          <p:cNvPr id="17" name="Text Placeholder 13">
            <a:extLst>
              <a:ext uri="{FF2B5EF4-FFF2-40B4-BE49-F238E27FC236}">
                <a16:creationId xmlns:a16="http://schemas.microsoft.com/office/drawing/2014/main" id="{5ADB67DF-3B1D-18C6-5628-7F5BB07F8F0C}"/>
              </a:ext>
            </a:extLst>
          </p:cNvPr>
          <p:cNvSpPr txBox="1">
            <a:spLocks/>
          </p:cNvSpPr>
          <p:nvPr/>
        </p:nvSpPr>
        <p:spPr>
          <a:xfrm>
            <a:off x="503238" y="3169918"/>
            <a:ext cx="8145462" cy="390525"/>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800" b="1" kern="1200" cap="all" baseline="0">
                <a:solidFill>
                  <a:srgbClr val="001489"/>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de-DE" dirty="0">
                <a:solidFill>
                  <a:srgbClr val="031489"/>
                </a:solidFill>
                <a:latin typeface="+mn-lt"/>
                <a:cs typeface="Calibri" panose="020F0502020204030204" pitchFamily="34" charset="0"/>
              </a:rPr>
              <a:t>TIPPS FÜR EINE RADIOLOGISCHE UNTERSUCHUNG</a:t>
            </a:r>
          </a:p>
        </p:txBody>
      </p:sp>
      <p:sp>
        <p:nvSpPr>
          <p:cNvPr id="18" name="Rechteck 17">
            <a:extLst>
              <a:ext uri="{FF2B5EF4-FFF2-40B4-BE49-F238E27FC236}">
                <a16:creationId xmlns:a16="http://schemas.microsoft.com/office/drawing/2014/main" id="{F6DEE651-D454-9199-43F9-E3F868024750}"/>
              </a:ext>
            </a:extLst>
          </p:cNvPr>
          <p:cNvSpPr/>
          <p:nvPr/>
        </p:nvSpPr>
        <p:spPr>
          <a:xfrm>
            <a:off x="1081386" y="3534316"/>
            <a:ext cx="7567314" cy="553998"/>
          </a:xfrm>
          <a:prstGeom prst="rect">
            <a:avLst/>
          </a:prstGeom>
        </p:spPr>
        <p:txBody>
          <a:bodyPr wrap="square" lIns="0" tIns="0" rIns="0" bIns="0">
            <a:spAutoFit/>
          </a:bodyPr>
          <a:lstStyle/>
          <a:p>
            <a:r>
              <a:rPr lang="de-DE" sz="1200" b="0" dirty="0">
                <a:latin typeface="Georgia" panose="02040502050405020303" pitchFamily="18" charset="0"/>
              </a:rPr>
              <a:t>Entfernen Sie den Sensor </a:t>
            </a:r>
            <a:r>
              <a:rPr lang="de-DE" sz="1200" b="1" dirty="0">
                <a:latin typeface="Georgia" panose="02040502050405020303" pitchFamily="18" charset="0"/>
              </a:rPr>
              <a:t>vor medizinischen Untersuchungen</a:t>
            </a:r>
            <a:r>
              <a:rPr lang="de-DE" sz="1200" b="0" dirty="0">
                <a:latin typeface="Georgia" panose="02040502050405020303" pitchFamily="18" charset="0"/>
              </a:rPr>
              <a:t>, bei denen starke magnetische oder </a:t>
            </a:r>
            <a:r>
              <a:rPr lang="de-DE" sz="1200" b="1" dirty="0">
                <a:latin typeface="Georgia" panose="02040502050405020303" pitchFamily="18" charset="0"/>
              </a:rPr>
              <a:t>elektromagnetische Strahlungen </a:t>
            </a:r>
            <a:r>
              <a:rPr lang="de-DE" sz="1200" b="0" dirty="0">
                <a:latin typeface="Georgia" panose="02040502050405020303" pitchFamily="18" charset="0"/>
              </a:rPr>
              <a:t>auftreten. Dies betrifft z. B. Röntgenuntersuchungen, </a:t>
            </a:r>
            <a:br>
              <a:rPr lang="de-DE" sz="1200" b="0" dirty="0">
                <a:latin typeface="Georgia" panose="02040502050405020303" pitchFamily="18" charset="0"/>
              </a:rPr>
            </a:br>
            <a:r>
              <a:rPr lang="de-DE" sz="1200" b="0" dirty="0">
                <a:latin typeface="Georgia" panose="02040502050405020303" pitchFamily="18" charset="0"/>
              </a:rPr>
              <a:t>MRT (Kernspintomographie) oder CT (Computertomographie).</a:t>
            </a:r>
          </a:p>
        </p:txBody>
      </p:sp>
      <p:pic>
        <p:nvPicPr>
          <p:cNvPr id="19" name="Grafik 18">
            <a:extLst>
              <a:ext uri="{FF2B5EF4-FFF2-40B4-BE49-F238E27FC236}">
                <a16:creationId xmlns:a16="http://schemas.microsoft.com/office/drawing/2014/main" id="{A63044E7-C450-84B2-662E-F9C7B75D5B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2920" y="3541187"/>
            <a:ext cx="400613" cy="433391"/>
          </a:xfrm>
          <a:prstGeom prst="rect">
            <a:avLst/>
          </a:prstGeom>
        </p:spPr>
      </p:pic>
      <p:sp>
        <p:nvSpPr>
          <p:cNvPr id="20" name="object 99">
            <a:extLst>
              <a:ext uri="{FF2B5EF4-FFF2-40B4-BE49-F238E27FC236}">
                <a16:creationId xmlns:a16="http://schemas.microsoft.com/office/drawing/2014/main" id="{F2FE9BC8-C86B-93BF-D05A-2CC42EE2FCC6}"/>
              </a:ext>
            </a:extLst>
          </p:cNvPr>
          <p:cNvSpPr/>
          <p:nvPr/>
        </p:nvSpPr>
        <p:spPr>
          <a:xfrm>
            <a:off x="504000" y="4191465"/>
            <a:ext cx="8153401" cy="241980"/>
          </a:xfrm>
          <a:prstGeom prst="roundRect">
            <a:avLst>
              <a:gd name="adj" fmla="val 0"/>
            </a:avLst>
          </a:prstGeom>
          <a:noFill/>
          <a:ln w="9525">
            <a:solidFill>
              <a:srgbClr val="031489"/>
            </a:solidFill>
          </a:ln>
        </p:spPr>
        <p:txBody>
          <a:bodyPr wrap="square" lIns="90000" tIns="36000" rIns="36000" bIns="36000" rtlCol="0" anchor="ctr">
            <a:spAutoFit/>
          </a:bodyPr>
          <a:lstStyle/>
          <a:p>
            <a:r>
              <a:rPr lang="de-DE" sz="1100" dirty="0">
                <a:solidFill>
                  <a:srgbClr val="031489"/>
                </a:solidFill>
                <a:cs typeface="Calibri" panose="020F0502020204030204" pitchFamily="34" charset="0"/>
              </a:rPr>
              <a:t>Mehr Tipps und Unterstützung für Ihren Alltag mit </a:t>
            </a:r>
            <a:r>
              <a:rPr lang="de-DE" sz="1100" dirty="0" err="1">
                <a:solidFill>
                  <a:srgbClr val="031489"/>
                </a:solidFill>
                <a:cs typeface="Calibri" panose="020F0502020204030204" pitchFamily="34" charset="0"/>
              </a:rPr>
              <a:t>FreeStyle</a:t>
            </a:r>
            <a:r>
              <a:rPr lang="de-DE" sz="1100" dirty="0">
                <a:solidFill>
                  <a:srgbClr val="031489"/>
                </a:solidFill>
                <a:cs typeface="Calibri" panose="020F0502020204030204" pitchFamily="34" charset="0"/>
              </a:rPr>
              <a:t> Libre unter: </a:t>
            </a:r>
            <a:r>
              <a:rPr lang="de-DE" sz="1100" b="1" dirty="0" err="1">
                <a:solidFill>
                  <a:srgbClr val="031489"/>
                </a:solidFill>
                <a:cs typeface="Calibri" panose="020F0502020204030204" pitchFamily="34" charset="0"/>
              </a:rPr>
              <a:t>mein.FreeStyle.de</a:t>
            </a:r>
            <a:endParaRPr lang="de-DE" sz="1100" b="1" dirty="0">
              <a:solidFill>
                <a:srgbClr val="031489"/>
              </a:solidFill>
              <a:cs typeface="Calibri" panose="020F0502020204030204" pitchFamily="34" charset="0"/>
            </a:endParaRPr>
          </a:p>
        </p:txBody>
      </p:sp>
      <p:pic>
        <p:nvPicPr>
          <p:cNvPr id="22" name="Grafik 21">
            <a:extLst>
              <a:ext uri="{FF2B5EF4-FFF2-40B4-BE49-F238E27FC236}">
                <a16:creationId xmlns:a16="http://schemas.microsoft.com/office/drawing/2014/main" id="{273E206D-B5C4-9840-1E93-F8E04214CD36}"/>
              </a:ext>
            </a:extLst>
          </p:cNvPr>
          <p:cNvPicPr>
            <a:picLocks noChangeAspect="1"/>
          </p:cNvPicPr>
          <p:nvPr/>
        </p:nvPicPr>
        <p:blipFill>
          <a:blip r:embed="rId5"/>
          <a:stretch>
            <a:fillRect/>
          </a:stretch>
        </p:blipFill>
        <p:spPr>
          <a:xfrm>
            <a:off x="559965" y="1826036"/>
            <a:ext cx="12403" cy="31009"/>
          </a:xfrm>
          <a:custGeom>
            <a:avLst/>
            <a:gdLst>
              <a:gd name="connsiteX0" fmla="*/ 1 w 12403"/>
              <a:gd name="connsiteY0" fmla="*/ 115 h 31009"/>
              <a:gd name="connsiteX1" fmla="*/ 12405 w 12403"/>
              <a:gd name="connsiteY1" fmla="*/ 115 h 31009"/>
              <a:gd name="connsiteX2" fmla="*/ 12405 w 12403"/>
              <a:gd name="connsiteY2" fmla="*/ 31124 h 31009"/>
              <a:gd name="connsiteX3" fmla="*/ 1 w 12403"/>
              <a:gd name="connsiteY3" fmla="*/ 31124 h 31009"/>
            </a:gdLst>
            <a:ahLst/>
            <a:cxnLst>
              <a:cxn ang="0">
                <a:pos x="connsiteX0" y="connsiteY0"/>
              </a:cxn>
              <a:cxn ang="0">
                <a:pos x="connsiteX1" y="connsiteY1"/>
              </a:cxn>
              <a:cxn ang="0">
                <a:pos x="connsiteX2" y="connsiteY2"/>
              </a:cxn>
              <a:cxn ang="0">
                <a:pos x="connsiteX3" y="connsiteY3"/>
              </a:cxn>
            </a:cxnLst>
            <a:rect l="l" t="t" r="r" b="b"/>
            <a:pathLst>
              <a:path w="12403" h="31009">
                <a:moveTo>
                  <a:pt x="1" y="115"/>
                </a:moveTo>
                <a:lnTo>
                  <a:pt x="12405" y="115"/>
                </a:lnTo>
                <a:lnTo>
                  <a:pt x="12405" y="31124"/>
                </a:lnTo>
                <a:lnTo>
                  <a:pt x="1" y="31124"/>
                </a:lnTo>
                <a:close/>
              </a:path>
            </a:pathLst>
          </a:custGeom>
        </p:spPr>
      </p:pic>
      <p:pic>
        <p:nvPicPr>
          <p:cNvPr id="6" name="Grafik 5">
            <a:extLst>
              <a:ext uri="{FF2B5EF4-FFF2-40B4-BE49-F238E27FC236}">
                <a16:creationId xmlns:a16="http://schemas.microsoft.com/office/drawing/2014/main" id="{F8D8A31D-114A-35E3-1AA7-D48A636595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08883" y="1462070"/>
            <a:ext cx="425843" cy="385286"/>
          </a:xfrm>
          <a:prstGeom prst="rect">
            <a:avLst/>
          </a:prstGeom>
        </p:spPr>
      </p:pic>
    </p:spTree>
    <p:extLst>
      <p:ext uri="{BB962C8B-B14F-4D97-AF65-F5344CB8AC3E}">
        <p14:creationId xmlns:p14="http://schemas.microsoft.com/office/powerpoint/2010/main" val="1340263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37">
            <a:extLst>
              <a:ext uri="{FF2B5EF4-FFF2-40B4-BE49-F238E27FC236}">
                <a16:creationId xmlns:a16="http://schemas.microsoft.com/office/drawing/2014/main" id="{03228B19-698C-A195-362C-F6FBBA679652}"/>
              </a:ext>
            </a:extLst>
          </p:cNvPr>
          <p:cNvPicPr>
            <a:picLocks noChangeAspect="1"/>
          </p:cNvPicPr>
          <p:nvPr/>
        </p:nvPicPr>
        <p:blipFill>
          <a:blip r:embed="rId2" cstate="print">
            <a:extLst>
              <a:ext uri="{28A0092B-C50C-407E-A947-70E740481C1C}">
                <a14:useLocalDpi xmlns:a14="http://schemas.microsoft.com/office/drawing/2010/main" val="0"/>
              </a:ext>
            </a:extLst>
          </a:blip>
          <a:srcRect l="21930" r="21930"/>
          <a:stretch/>
        </p:blipFill>
        <p:spPr>
          <a:xfrm>
            <a:off x="4818888" y="0"/>
            <a:ext cx="4325111" cy="5143500"/>
          </a:xfrm>
          <a:prstGeom prst="rect">
            <a:avLst/>
          </a:prstGeom>
        </p:spPr>
      </p:pic>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Tipps und weitere Informationen</a:t>
            </a:r>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p:txBody>
          <a:bodyPr/>
          <a:lstStyle/>
          <a:p>
            <a:pPr algn="l"/>
            <a:r>
              <a:rPr lang="de-DE" altLang="de-DE" kern="1200" dirty="0">
                <a:solidFill>
                  <a:srgbClr val="031489"/>
                </a:solidFill>
                <a:latin typeface="Calibri" panose="020F0502020204030204" pitchFamily="34" charset="0"/>
                <a:cs typeface="Calibri" panose="020F0502020204030204" pitchFamily="34" charset="0"/>
              </a:rPr>
              <a:t>TIPPS FÜR EINE REISE</a:t>
            </a:r>
            <a:endParaRPr lang="de-AT" altLang="de-DE" kern="1200" dirty="0">
              <a:solidFill>
                <a:srgbClr val="031489"/>
              </a:solidFill>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solidFill>
                  <a:schemeClr val="bg1"/>
                </a:solidFill>
              </a:rPr>
              <a:t>20-May-25</a:t>
            </a:fld>
            <a:endParaRPr lang="en-IN" dirty="0">
              <a:solidFill>
                <a:schemeClr val="bg1"/>
              </a:solidFill>
            </a:endParaRPr>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dirty="0">
                <a:solidFill>
                  <a:schemeClr val="bg1"/>
                </a:solidFill>
              </a:rPr>
              <a:t>|  </a:t>
            </a:r>
            <a:r>
              <a:rPr lang="en-IN" dirty="0"/>
              <a:t>  </a:t>
            </a:r>
            <a:fld id="{7B2119CD-3B2D-4CEB-B404-D2E3F8CD6D69}" type="slidenum">
              <a:rPr lang="en-IN" smtClean="0"/>
              <a:pPr/>
              <a:t>49</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Unsere Tipps für Sie</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endParaRPr lang="de-DE" dirty="0"/>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0" name="Inhaltsplatzhalter 2">
            <a:extLst>
              <a:ext uri="{FF2B5EF4-FFF2-40B4-BE49-F238E27FC236}">
                <a16:creationId xmlns:a16="http://schemas.microsoft.com/office/drawing/2014/main" id="{BD4F3C89-771E-9C00-35CE-832A339671FB}"/>
              </a:ext>
            </a:extLst>
          </p:cNvPr>
          <p:cNvSpPr txBox="1">
            <a:spLocks/>
          </p:cNvSpPr>
          <p:nvPr/>
        </p:nvSpPr>
        <p:spPr>
          <a:xfrm>
            <a:off x="1080000" y="1532103"/>
            <a:ext cx="3155570" cy="184666"/>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200" b="0" dirty="0">
                <a:solidFill>
                  <a:schemeClr val="tx1"/>
                </a:solidFill>
                <a:latin typeface="+mj-lt"/>
              </a:rPr>
              <a:t>Nehmen Sie ausreichend Ersatzsensoren mit.</a:t>
            </a:r>
          </a:p>
        </p:txBody>
      </p:sp>
      <p:sp>
        <p:nvSpPr>
          <p:cNvPr id="11" name="Rechteck 10">
            <a:extLst>
              <a:ext uri="{FF2B5EF4-FFF2-40B4-BE49-F238E27FC236}">
                <a16:creationId xmlns:a16="http://schemas.microsoft.com/office/drawing/2014/main" id="{9C368944-B552-6A79-5F21-E10A659BCE49}"/>
              </a:ext>
            </a:extLst>
          </p:cNvPr>
          <p:cNvSpPr/>
          <p:nvPr/>
        </p:nvSpPr>
        <p:spPr>
          <a:xfrm>
            <a:off x="1080001" y="1984339"/>
            <a:ext cx="3492000" cy="553998"/>
          </a:xfrm>
          <a:prstGeom prst="rect">
            <a:avLst/>
          </a:prstGeom>
        </p:spPr>
        <p:txBody>
          <a:bodyPr wrap="square" lIns="0" tIns="0" rIns="0" bIns="0">
            <a:spAutoFit/>
          </a:bodyPr>
          <a:lstStyle/>
          <a:p>
            <a:r>
              <a:rPr lang="de-DE" sz="1200" dirty="0">
                <a:latin typeface="+mj-lt"/>
                <a:cs typeface="Arial" panose="020B0604020202020204" pitchFamily="34" charset="0"/>
              </a:rPr>
              <a:t>Ändern Sie die Einstellungen für Uhrzeit und Datum, wenn Sie in eine andere Zeitzone reisen, sofern dies nicht automatisch geschieht.</a:t>
            </a:r>
          </a:p>
        </p:txBody>
      </p:sp>
      <p:sp>
        <p:nvSpPr>
          <p:cNvPr id="12" name="Rechteck 11">
            <a:extLst>
              <a:ext uri="{FF2B5EF4-FFF2-40B4-BE49-F238E27FC236}">
                <a16:creationId xmlns:a16="http://schemas.microsoft.com/office/drawing/2014/main" id="{2C225ADC-3FFA-59CB-AC07-1ECF070C6061}"/>
              </a:ext>
            </a:extLst>
          </p:cNvPr>
          <p:cNvSpPr/>
          <p:nvPr/>
        </p:nvSpPr>
        <p:spPr>
          <a:xfrm>
            <a:off x="1080001" y="2805907"/>
            <a:ext cx="3492000" cy="1107996"/>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noProof="0" dirty="0">
                <a:ln>
                  <a:noFill/>
                </a:ln>
                <a:effectLst/>
                <a:uLnTx/>
                <a:uFillTx/>
                <a:latin typeface="+mj-lt"/>
                <a:ea typeface="+mn-ea"/>
                <a:cs typeface="Arial" panose="020B0604020202020204" pitchFamily="34" charset="0"/>
              </a:rPr>
              <a:t>Packen Sie bei Flugreisen Ihre </a:t>
            </a:r>
            <a:r>
              <a:rPr kumimoji="0" lang="de-DE" sz="1200" b="0" i="0" u="none" strike="noStrike" kern="1200" cap="none" spc="0" normalizeH="0" noProof="0" dirty="0" err="1">
                <a:ln>
                  <a:noFill/>
                </a:ln>
                <a:effectLst/>
                <a:uLnTx/>
                <a:uFillTx/>
                <a:latin typeface="+mj-lt"/>
                <a:ea typeface="+mn-ea"/>
                <a:cs typeface="Arial" panose="020B0604020202020204" pitchFamily="34" charset="0"/>
              </a:rPr>
              <a:t>FreeStyle</a:t>
            </a:r>
            <a:r>
              <a:rPr kumimoji="0" lang="de-DE" sz="1200" b="0" i="0" u="none" strike="noStrike" kern="1200" cap="none" spc="0" normalizeH="0" noProof="0" dirty="0">
                <a:ln>
                  <a:noFill/>
                </a:ln>
                <a:effectLst/>
                <a:uLnTx/>
                <a:uFillTx/>
                <a:latin typeface="+mj-lt"/>
                <a:ea typeface="+mn-ea"/>
                <a:cs typeface="Arial" panose="020B0604020202020204" pitchFamily="34" charset="0"/>
              </a:rPr>
              <a:t> Libre Sensoren in Ihr Handgepäck. Lassen Sie sich hierfür von Ihrem Arzt eine Bescheinigung ausstellen, um das Sicherheitspersonal am Flughafen zu informieren. Die Bescheinigung zum Ausfüllen finden Sie unter: </a:t>
            </a:r>
            <a:r>
              <a:rPr lang="de-DE" sz="1200" b="1" dirty="0">
                <a:latin typeface="+mj-lt"/>
                <a:cs typeface="Arial" panose="020B0604020202020204" pitchFamily="34" charset="0"/>
              </a:rPr>
              <a:t>m</a:t>
            </a:r>
            <a:r>
              <a:rPr kumimoji="0" lang="de-DE" sz="1200" b="1" i="0" u="none" strike="noStrike" kern="1200" cap="none" spc="0" normalizeH="0" noProof="0" dirty="0" err="1">
                <a:ln>
                  <a:noFill/>
                </a:ln>
                <a:effectLst/>
                <a:uLnTx/>
                <a:uFillTx/>
                <a:latin typeface="+mj-lt"/>
                <a:ea typeface="+mn-ea"/>
                <a:cs typeface="Arial" panose="020B0604020202020204" pitchFamily="34" charset="0"/>
              </a:rPr>
              <a:t>ein.FreeStyle.de</a:t>
            </a:r>
            <a:endParaRPr kumimoji="0" lang="de-DE" sz="1200" b="1" i="0" u="none" strike="noStrike" kern="1200" cap="none" spc="0" normalizeH="0" noProof="0" dirty="0">
              <a:ln>
                <a:noFill/>
              </a:ln>
              <a:effectLst/>
              <a:uLnTx/>
              <a:uFillTx/>
              <a:latin typeface="+mj-lt"/>
              <a:ea typeface="+mn-ea"/>
              <a:cs typeface="Arial" panose="020B0604020202020204" pitchFamily="34" charset="0"/>
            </a:endParaRPr>
          </a:p>
        </p:txBody>
      </p:sp>
      <p:pic>
        <p:nvPicPr>
          <p:cNvPr id="13" name="Grafik 12">
            <a:extLst>
              <a:ext uri="{FF2B5EF4-FFF2-40B4-BE49-F238E27FC236}">
                <a16:creationId xmlns:a16="http://schemas.microsoft.com/office/drawing/2014/main" id="{35A381C6-CC2F-5896-8800-54AE67A77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4024" y="1430066"/>
            <a:ext cx="411850" cy="411850"/>
          </a:xfrm>
          <a:prstGeom prst="rect">
            <a:avLst/>
          </a:prstGeom>
        </p:spPr>
      </p:pic>
      <p:pic>
        <p:nvPicPr>
          <p:cNvPr id="15" name="Grafik 14">
            <a:extLst>
              <a:ext uri="{FF2B5EF4-FFF2-40B4-BE49-F238E27FC236}">
                <a16:creationId xmlns:a16="http://schemas.microsoft.com/office/drawing/2014/main" id="{16D286EB-3D00-F35D-2A09-749F87685B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2920" y="2840982"/>
            <a:ext cx="411850" cy="369357"/>
          </a:xfrm>
          <a:prstGeom prst="rect">
            <a:avLst/>
          </a:prstGeom>
        </p:spPr>
      </p:pic>
      <p:pic>
        <p:nvPicPr>
          <p:cNvPr id="16" name="Grafik 15">
            <a:extLst>
              <a:ext uri="{FF2B5EF4-FFF2-40B4-BE49-F238E27FC236}">
                <a16:creationId xmlns:a16="http://schemas.microsoft.com/office/drawing/2014/main" id="{70201DFB-5F87-455E-8DF7-45969C8A0A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9548" y="1998127"/>
            <a:ext cx="369357" cy="369357"/>
          </a:xfrm>
          <a:prstGeom prst="rect">
            <a:avLst/>
          </a:prstGeom>
        </p:spPr>
      </p:pic>
    </p:spTree>
    <p:extLst>
      <p:ext uri="{BB962C8B-B14F-4D97-AF65-F5344CB8AC3E}">
        <p14:creationId xmlns:p14="http://schemas.microsoft.com/office/powerpoint/2010/main" val="245285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37">
            <a:extLst>
              <a:ext uri="{FF2B5EF4-FFF2-40B4-BE49-F238E27FC236}">
                <a16:creationId xmlns:a16="http://schemas.microsoft.com/office/drawing/2014/main" id="{216617A4-621E-E776-BF63-2E03CD81DD38}"/>
              </a:ext>
            </a:extLst>
          </p:cNvPr>
          <p:cNvPicPr>
            <a:picLocks noChangeAspect="1"/>
          </p:cNvPicPr>
          <p:nvPr/>
        </p:nvPicPr>
        <p:blipFill>
          <a:blip r:embed="rId2" cstate="print">
            <a:extLst>
              <a:ext uri="{28A0092B-C50C-407E-A947-70E740481C1C}">
                <a14:useLocalDpi xmlns:a14="http://schemas.microsoft.com/office/drawing/2010/main" val="0"/>
              </a:ext>
            </a:extLst>
          </a:blip>
          <a:srcRect l="22058" r="22058"/>
          <a:stretch/>
        </p:blipFill>
        <p:spPr>
          <a:xfrm>
            <a:off x="4831060" y="0"/>
            <a:ext cx="4325111" cy="5143500"/>
          </a:xfrm>
          <a:prstGeom prst="rect">
            <a:avLst/>
          </a:prstGeom>
          <a:solidFill>
            <a:schemeClr val="bg2"/>
          </a:solidFill>
          <a:ln>
            <a:noFill/>
          </a:ln>
          <a:effectLst/>
        </p:spPr>
      </p:pic>
      <p:sp>
        <p:nvSpPr>
          <p:cNvPr id="9" name="Datumsplatzhalter 8">
            <a:extLst>
              <a:ext uri="{FF2B5EF4-FFF2-40B4-BE49-F238E27FC236}">
                <a16:creationId xmlns:a16="http://schemas.microsoft.com/office/drawing/2014/main" id="{CAB8296E-7ED9-58CA-5AD7-4906059F20BD}"/>
              </a:ext>
            </a:extLst>
          </p:cNvPr>
          <p:cNvSpPr>
            <a:spLocks noGrp="1"/>
          </p:cNvSpPr>
          <p:nvPr>
            <p:ph type="dt" sz="half" idx="21"/>
          </p:nvPr>
        </p:nvSpPr>
        <p:spPr/>
        <p:txBody>
          <a:bodyPr anchor="ctr">
            <a:normAutofit/>
          </a:bodyPr>
          <a:lstStyle/>
          <a:p>
            <a:pPr>
              <a:spcAft>
                <a:spcPts val="600"/>
              </a:spcAft>
            </a:pPr>
            <a:fld id="{4216A43B-D176-4514-8269-EDF838101587}" type="datetime5">
              <a:rPr lang="en-US" smtClean="0">
                <a:solidFill>
                  <a:schemeClr val="bg1"/>
                </a:solidFill>
              </a:rPr>
              <a:pPr>
                <a:spcAft>
                  <a:spcPts val="600"/>
                </a:spcAft>
              </a:pPr>
              <a:t>20-May-25</a:t>
            </a:fld>
            <a:endParaRPr lang="en-IN" dirty="0">
              <a:solidFill>
                <a:schemeClr val="bg1"/>
              </a:solidFill>
            </a:endParaRPr>
          </a:p>
        </p:txBody>
      </p:sp>
      <p:sp>
        <p:nvSpPr>
          <p:cNvPr id="10" name="Foliennummernplatzhalter 9">
            <a:extLst>
              <a:ext uri="{FF2B5EF4-FFF2-40B4-BE49-F238E27FC236}">
                <a16:creationId xmlns:a16="http://schemas.microsoft.com/office/drawing/2014/main" id="{A3110F08-2977-8ED9-6F1B-79AFB430CFBE}"/>
              </a:ext>
            </a:extLst>
          </p:cNvPr>
          <p:cNvSpPr>
            <a:spLocks noGrp="1"/>
          </p:cNvSpPr>
          <p:nvPr>
            <p:ph type="sldNum" sz="quarter" idx="23"/>
          </p:nvPr>
        </p:nvSpPr>
        <p:spPr/>
        <p:txBody>
          <a:bodyPr anchor="ctr">
            <a:normAutofit/>
          </a:bodyPr>
          <a:lstStyle/>
          <a:p>
            <a:pPr>
              <a:spcAft>
                <a:spcPts val="600"/>
              </a:spcAft>
              <a:defRPr/>
            </a:pPr>
            <a:r>
              <a:rPr lang="en-IN" dirty="0">
                <a:solidFill>
                  <a:schemeClr val="bg1"/>
                </a:solidFill>
              </a:rPr>
              <a:t>|    </a:t>
            </a:r>
            <a:fld id="{7B2119CD-3B2D-4CEB-B404-D2E3F8CD6D69}" type="slidenum">
              <a:rPr lang="en-IN" smtClean="0">
                <a:solidFill>
                  <a:schemeClr val="bg1"/>
                </a:solidFill>
              </a:rPr>
              <a:pPr>
                <a:spcAft>
                  <a:spcPts val="600"/>
                </a:spcAft>
                <a:defRPr/>
              </a:pPr>
              <a:t>5</a:t>
            </a:fld>
            <a:endParaRPr lang="en-IN" dirty="0">
              <a:solidFill>
                <a:schemeClr val="bg1"/>
              </a:solidFill>
            </a:endParaRPr>
          </a:p>
        </p:txBody>
      </p:sp>
      <p:sp>
        <p:nvSpPr>
          <p:cNvPr id="32" name="Title 6">
            <a:extLst>
              <a:ext uri="{FF2B5EF4-FFF2-40B4-BE49-F238E27FC236}">
                <a16:creationId xmlns:a16="http://schemas.microsoft.com/office/drawing/2014/main" id="{959C11A5-004E-979E-D11C-ECF51B7CB75C}"/>
              </a:ext>
            </a:extLst>
          </p:cNvPr>
          <p:cNvSpPr>
            <a:spLocks noGrp="1"/>
          </p:cNvSpPr>
          <p:nvPr>
            <p:ph type="title"/>
          </p:nvPr>
        </p:nvSpPr>
        <p:spPr/>
        <p:txBody>
          <a:bodyPr/>
          <a:lstStyle/>
          <a:p>
            <a:r>
              <a:rPr kumimoji="0" lang="de-DE" b="0" i="0" u="none" strike="noStrike" kern="1200" cap="none" spc="0" normalizeH="0" baseline="0" noProof="0" dirty="0">
                <a:ln>
                  <a:noFill/>
                </a:ln>
                <a:effectLst/>
                <a:uLnTx/>
                <a:uFillTx/>
                <a:ea typeface="+mj-ea"/>
                <a:cs typeface="Calibri" panose="020F0502020204030204" pitchFamily="34" charset="0"/>
              </a:rPr>
              <a:t>Produkteigenschaften</a:t>
            </a:r>
            <a:endParaRPr lang="en-US" dirty="0"/>
          </a:p>
        </p:txBody>
      </p:sp>
      <p:sp>
        <p:nvSpPr>
          <p:cNvPr id="12" name="Textplatzhalter 33">
            <a:extLst>
              <a:ext uri="{FF2B5EF4-FFF2-40B4-BE49-F238E27FC236}">
                <a16:creationId xmlns:a16="http://schemas.microsoft.com/office/drawing/2014/main" id="{79D0ACD1-9A97-E3BE-AB4C-435D17325AB0}"/>
              </a:ext>
            </a:extLst>
          </p:cNvPr>
          <p:cNvSpPr txBox="1">
            <a:spLocks/>
          </p:cNvSpPr>
          <p:nvPr/>
        </p:nvSpPr>
        <p:spPr>
          <a:xfrm>
            <a:off x="504000" y="4824000"/>
            <a:ext cx="7213600" cy="176213"/>
          </a:xfrm>
          <a:prstGeom prst="rect">
            <a:avLst/>
          </a:prstGeom>
        </p:spPr>
        <p:txBody>
          <a:bodyPr lIns="0" tIns="0" rIns="90000" bIns="4680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1000" dirty="0">
                <a:solidFill>
                  <a:srgbClr val="002A3A"/>
                </a:solidFill>
                <a:latin typeface="Calibri"/>
              </a:rPr>
              <a:t>© 2025 Abbott | ADC-96629 v2.0 | </a:t>
            </a:r>
            <a:r>
              <a:rPr lang="en-US" sz="1000" dirty="0" err="1">
                <a:solidFill>
                  <a:srgbClr val="002A3A"/>
                </a:solidFill>
                <a:latin typeface="Calibri"/>
              </a:rPr>
              <a:t>Geschützt</a:t>
            </a:r>
            <a:r>
              <a:rPr lang="en-US" sz="1000" dirty="0">
                <a:solidFill>
                  <a:srgbClr val="002A3A"/>
                </a:solidFill>
                <a:latin typeface="Calibri"/>
              </a:rPr>
              <a:t> und </a:t>
            </a:r>
            <a:r>
              <a:rPr lang="en-US" sz="1000" dirty="0" err="1">
                <a:solidFill>
                  <a:srgbClr val="002A3A"/>
                </a:solidFill>
                <a:latin typeface="Calibri"/>
              </a:rPr>
              <a:t>vertraulich</a:t>
            </a:r>
            <a:r>
              <a:rPr lang="en-US" sz="1000" dirty="0">
                <a:solidFill>
                  <a:srgbClr val="002A3A"/>
                </a:solidFill>
                <a:latin typeface="Calibri"/>
              </a:rPr>
              <a:t> – </a:t>
            </a:r>
            <a:r>
              <a:rPr lang="en-US" sz="1000" dirty="0" err="1">
                <a:solidFill>
                  <a:srgbClr val="002A3A"/>
                </a:solidFill>
                <a:latin typeface="Calibri"/>
              </a:rPr>
              <a:t>nicht</a:t>
            </a:r>
            <a:r>
              <a:rPr lang="en-US" sz="1000" dirty="0">
                <a:solidFill>
                  <a:srgbClr val="002A3A"/>
                </a:solidFill>
                <a:latin typeface="Calibri"/>
              </a:rPr>
              <a:t> </a:t>
            </a:r>
            <a:r>
              <a:rPr lang="en-US" sz="1000" dirty="0" err="1">
                <a:solidFill>
                  <a:srgbClr val="002A3A"/>
                </a:solidFill>
                <a:latin typeface="Calibri"/>
              </a:rPr>
              <a:t>verbreiten</a:t>
            </a:r>
            <a:endParaRPr lang="en-US" sz="1000" dirty="0">
              <a:solidFill>
                <a:srgbClr val="002A3A"/>
              </a:solidFill>
              <a:latin typeface="Calibri"/>
            </a:endParaRPr>
          </a:p>
        </p:txBody>
      </p:sp>
      <p:sp>
        <p:nvSpPr>
          <p:cNvPr id="8" name="Oval 7">
            <a:extLst>
              <a:ext uri="{FF2B5EF4-FFF2-40B4-BE49-F238E27FC236}">
                <a16:creationId xmlns:a16="http://schemas.microsoft.com/office/drawing/2014/main" id="{FD453B52-0BA9-B898-C790-B1550F4C5506}"/>
              </a:ext>
            </a:extLst>
          </p:cNvPr>
          <p:cNvSpPr/>
          <p:nvPr/>
        </p:nvSpPr>
        <p:spPr>
          <a:xfrm>
            <a:off x="1105784" y="1614928"/>
            <a:ext cx="1440000" cy="1440000"/>
          </a:xfrm>
          <a:prstGeom prst="ellipse">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a:extLst>
              <a:ext uri="{FF2B5EF4-FFF2-40B4-BE49-F238E27FC236}">
                <a16:creationId xmlns:a16="http://schemas.microsoft.com/office/drawing/2014/main" id="{84C883AD-C431-689D-D908-E1E4C436AD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52433" y="1961577"/>
            <a:ext cx="746703" cy="746703"/>
          </a:xfrm>
          <a:prstGeom prst="rect">
            <a:avLst/>
          </a:prstGeom>
        </p:spPr>
      </p:pic>
      <p:grpSp>
        <p:nvGrpSpPr>
          <p:cNvPr id="14" name="Gruppieren 13">
            <a:extLst>
              <a:ext uri="{FF2B5EF4-FFF2-40B4-BE49-F238E27FC236}">
                <a16:creationId xmlns:a16="http://schemas.microsoft.com/office/drawing/2014/main" id="{58A80294-9377-2CEE-EFC3-681BF906AB99}"/>
              </a:ext>
            </a:extLst>
          </p:cNvPr>
          <p:cNvGrpSpPr/>
          <p:nvPr/>
        </p:nvGrpSpPr>
        <p:grpSpPr>
          <a:xfrm>
            <a:off x="817030" y="1699404"/>
            <a:ext cx="2900953" cy="2765003"/>
            <a:chOff x="4044597" y="165722"/>
            <a:chExt cx="4324080" cy="4121439"/>
          </a:xfrm>
        </p:grpSpPr>
        <p:pic>
          <p:nvPicPr>
            <p:cNvPr id="15" name="Grafik 14">
              <a:extLst>
                <a:ext uri="{FF2B5EF4-FFF2-40B4-BE49-F238E27FC236}">
                  <a16:creationId xmlns:a16="http://schemas.microsoft.com/office/drawing/2014/main" id="{45D4FFB0-AD70-40AF-3936-CFD3280322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44597" y="2858067"/>
              <a:ext cx="1150001" cy="1085192"/>
            </a:xfrm>
            <a:prstGeom prst="rect">
              <a:avLst/>
            </a:prstGeom>
          </p:spPr>
        </p:pic>
        <p:pic>
          <p:nvPicPr>
            <p:cNvPr id="16" name="Grafik 15">
              <a:extLst>
                <a:ext uri="{FF2B5EF4-FFF2-40B4-BE49-F238E27FC236}">
                  <a16:creationId xmlns:a16="http://schemas.microsoft.com/office/drawing/2014/main" id="{C8E3D54E-02E4-7A8C-F47C-D227E5B945B1}"/>
                </a:ext>
              </a:extLst>
            </p:cNvPr>
            <p:cNvPicPr>
              <a:picLocks noChangeAspect="1"/>
            </p:cNvPicPr>
            <p:nvPr/>
          </p:nvPicPr>
          <p:blipFill>
            <a:blip r:embed="rId5"/>
            <a:srcRect/>
            <a:stretch/>
          </p:blipFill>
          <p:spPr>
            <a:xfrm>
              <a:off x="6134127" y="165722"/>
              <a:ext cx="2234550" cy="3907492"/>
            </a:xfrm>
            <a:prstGeom prst="rect">
              <a:avLst/>
            </a:prstGeom>
          </p:spPr>
        </p:pic>
        <p:pic>
          <p:nvPicPr>
            <p:cNvPr id="17" name="Grafik 16">
              <a:extLst>
                <a:ext uri="{FF2B5EF4-FFF2-40B4-BE49-F238E27FC236}">
                  <a16:creationId xmlns:a16="http://schemas.microsoft.com/office/drawing/2014/main" id="{4755DA3F-77A5-B5CC-021B-6E60FBCC4F1E}"/>
                </a:ext>
              </a:extLst>
            </p:cNvPr>
            <p:cNvPicPr>
              <a:picLocks noChangeAspect="1"/>
            </p:cNvPicPr>
            <p:nvPr/>
          </p:nvPicPr>
          <p:blipFill>
            <a:blip r:embed="rId6"/>
            <a:stretch>
              <a:fillRect/>
            </a:stretch>
          </p:blipFill>
          <p:spPr>
            <a:xfrm>
              <a:off x="5392670" y="1803031"/>
              <a:ext cx="1627934" cy="2484130"/>
            </a:xfrm>
            <a:prstGeom prst="rect">
              <a:avLst/>
            </a:prstGeom>
          </p:spPr>
        </p:pic>
        <p:pic>
          <p:nvPicPr>
            <p:cNvPr id="18" name="Grafik 17" descr="Ein Bild, das drinnen, weiß, schwarz, dunkel enthält.&#10;&#10;Automatisch generierte Beschreibung">
              <a:extLst>
                <a:ext uri="{FF2B5EF4-FFF2-40B4-BE49-F238E27FC236}">
                  <a16:creationId xmlns:a16="http://schemas.microsoft.com/office/drawing/2014/main" id="{7206529F-870D-C993-6E5F-FA8F7F5A82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8416" y="2854614"/>
              <a:ext cx="960730" cy="1031129"/>
            </a:xfrm>
            <a:prstGeom prst="rect">
              <a:avLst/>
            </a:prstGeom>
          </p:spPr>
        </p:pic>
      </p:grpSp>
    </p:spTree>
    <p:extLst>
      <p:ext uri="{BB962C8B-B14F-4D97-AF65-F5344CB8AC3E}">
        <p14:creationId xmlns:p14="http://schemas.microsoft.com/office/powerpoint/2010/main" val="13778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17333-AEE7-A090-B911-E543E9687C5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7D70C4-2B1B-70A6-BBE4-BEA1E5F87E6A}"/>
              </a:ext>
            </a:extLst>
          </p:cNvPr>
          <p:cNvSpPr>
            <a:spLocks noGrp="1"/>
          </p:cNvSpPr>
          <p:nvPr>
            <p:ph type="body" sz="quarter" idx="10"/>
          </p:nvPr>
        </p:nvSpPr>
        <p:spPr>
          <a:xfrm>
            <a:off x="502920" y="266700"/>
            <a:ext cx="8136000" cy="261610"/>
          </a:xfrm>
        </p:spPr>
        <p:txBody>
          <a:bodyPr/>
          <a:lstStyle/>
          <a:p>
            <a:r>
              <a:rPr lang="de-DE" dirty="0"/>
              <a:t>Tipps und weitere Informationen</a:t>
            </a:r>
          </a:p>
        </p:txBody>
      </p:sp>
      <p:sp>
        <p:nvSpPr>
          <p:cNvPr id="3" name="Date Placeholder 2">
            <a:extLst>
              <a:ext uri="{FF2B5EF4-FFF2-40B4-BE49-F238E27FC236}">
                <a16:creationId xmlns:a16="http://schemas.microsoft.com/office/drawing/2014/main" id="{CBBAB271-F18F-184B-CD92-4BDE2E4E87EC}"/>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F22766C8-8F04-0638-8178-D0004904743D}"/>
              </a:ext>
            </a:extLst>
          </p:cNvPr>
          <p:cNvSpPr>
            <a:spLocks noGrp="1"/>
          </p:cNvSpPr>
          <p:nvPr>
            <p:ph type="sldNum" sz="quarter" idx="18"/>
          </p:nvPr>
        </p:nvSpPr>
        <p:spPr/>
        <p:txBody>
          <a:bodyPr/>
          <a:lstStyle/>
          <a:p>
            <a:r>
              <a:rPr lang="en-IN"/>
              <a:t>|    </a:t>
            </a:r>
            <a:fld id="{7B2119CD-3B2D-4CEB-B404-D2E3F8CD6D69}" type="slidenum">
              <a:rPr lang="en-IN" smtClean="0"/>
              <a:pPr/>
              <a:t>50</a:t>
            </a:fld>
            <a:endParaRPr lang="en-IN" dirty="0"/>
          </a:p>
        </p:txBody>
      </p:sp>
      <p:sp>
        <p:nvSpPr>
          <p:cNvPr id="5" name="Title 4">
            <a:extLst>
              <a:ext uri="{FF2B5EF4-FFF2-40B4-BE49-F238E27FC236}">
                <a16:creationId xmlns:a16="http://schemas.microsoft.com/office/drawing/2014/main" id="{9B4BAB41-C31B-3303-DFF8-955B558F0320}"/>
              </a:ext>
            </a:extLst>
          </p:cNvPr>
          <p:cNvSpPr>
            <a:spLocks noGrp="1"/>
          </p:cNvSpPr>
          <p:nvPr>
            <p:ph type="title"/>
          </p:nvPr>
        </p:nvSpPr>
        <p:spPr/>
        <p:txBody>
          <a:bodyPr/>
          <a:lstStyle/>
          <a:p>
            <a:r>
              <a:rPr lang="de-DE" dirty="0"/>
              <a:t>Hinweise zur Entsorgung</a:t>
            </a:r>
            <a:br>
              <a:rPr lang="de-DE" dirty="0"/>
            </a:br>
            <a:endParaRPr lang="en-IN" dirty="0">
              <a:solidFill>
                <a:srgbClr val="001489"/>
              </a:solidFill>
            </a:endParaRPr>
          </a:p>
        </p:txBody>
      </p:sp>
      <p:sp>
        <p:nvSpPr>
          <p:cNvPr id="4" name="Textplatzhalter 3">
            <a:extLst>
              <a:ext uri="{FF2B5EF4-FFF2-40B4-BE49-F238E27FC236}">
                <a16:creationId xmlns:a16="http://schemas.microsoft.com/office/drawing/2014/main" id="{73C4FC74-AD1D-6CF8-F103-5FE81E84F1A3}"/>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25" name="object 10">
            <a:extLst>
              <a:ext uri="{FF2B5EF4-FFF2-40B4-BE49-F238E27FC236}">
                <a16:creationId xmlns:a16="http://schemas.microsoft.com/office/drawing/2014/main" id="{4B73E59F-E6BC-ECE4-C7F7-6FD833692C9E}"/>
              </a:ext>
            </a:extLst>
          </p:cNvPr>
          <p:cNvSpPr/>
          <p:nvPr/>
        </p:nvSpPr>
        <p:spPr>
          <a:xfrm>
            <a:off x="3272677" y="1590783"/>
            <a:ext cx="1080382" cy="1664486"/>
          </a:xfrm>
          <a:prstGeom prst="rect">
            <a:avLst/>
          </a:prstGeom>
          <a:blipFill>
            <a:blip r:embed="rId3" cstate="print"/>
            <a:stretch>
              <a:fillRect l="1" r="-105420"/>
            </a:stretch>
          </a:blipFill>
        </p:spPr>
        <p:txBody>
          <a:bodyPr wrap="square" lIns="0" tIns="0" rIns="0" bIns="0" rtlCol="0"/>
          <a:lstStyle/>
          <a:p>
            <a:endParaRPr sz="1224" dirty="0">
              <a:latin typeface="Arial" panose="020B0604020202020204" pitchFamily="34" charset="0"/>
            </a:endParaRPr>
          </a:p>
        </p:txBody>
      </p:sp>
      <p:sp>
        <p:nvSpPr>
          <p:cNvPr id="26" name="object 10">
            <a:extLst>
              <a:ext uri="{FF2B5EF4-FFF2-40B4-BE49-F238E27FC236}">
                <a16:creationId xmlns:a16="http://schemas.microsoft.com/office/drawing/2014/main" id="{C7757F78-0E23-F721-7236-535B87FD4FD6}"/>
              </a:ext>
            </a:extLst>
          </p:cNvPr>
          <p:cNvSpPr/>
          <p:nvPr/>
        </p:nvSpPr>
        <p:spPr>
          <a:xfrm>
            <a:off x="5286281" y="1773550"/>
            <a:ext cx="1063789" cy="1139246"/>
          </a:xfrm>
          <a:prstGeom prst="rect">
            <a:avLst/>
          </a:prstGeom>
          <a:blipFill>
            <a:blip r:embed="rId3" cstate="print"/>
            <a:stretch>
              <a:fillRect l="-100188" t="-29189" r="-20475" b="-25347"/>
            </a:stretch>
          </a:blipFill>
        </p:spPr>
        <p:txBody>
          <a:bodyPr wrap="square" lIns="0" tIns="0" rIns="0" bIns="0" rtlCol="0"/>
          <a:lstStyle/>
          <a:p>
            <a:endParaRPr sz="1224" dirty="0">
              <a:latin typeface="Arial" panose="020B0604020202020204" pitchFamily="34" charset="0"/>
            </a:endParaRPr>
          </a:p>
        </p:txBody>
      </p:sp>
      <p:sp>
        <p:nvSpPr>
          <p:cNvPr id="6" name="Inhaltsplatzhalter 2">
            <a:extLst>
              <a:ext uri="{FF2B5EF4-FFF2-40B4-BE49-F238E27FC236}">
                <a16:creationId xmlns:a16="http://schemas.microsoft.com/office/drawing/2014/main" id="{8E56D7FD-63F2-6443-3B40-064D26E34D62}"/>
              </a:ext>
            </a:extLst>
          </p:cNvPr>
          <p:cNvSpPr txBox="1">
            <a:spLocks/>
          </p:cNvSpPr>
          <p:nvPr/>
        </p:nvSpPr>
        <p:spPr>
          <a:xfrm>
            <a:off x="447920" y="1142083"/>
            <a:ext cx="876391" cy="184666"/>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Sensoren</a:t>
            </a:r>
          </a:p>
        </p:txBody>
      </p:sp>
      <p:sp>
        <p:nvSpPr>
          <p:cNvPr id="8" name="Inhaltsplatzhalter 2">
            <a:extLst>
              <a:ext uri="{FF2B5EF4-FFF2-40B4-BE49-F238E27FC236}">
                <a16:creationId xmlns:a16="http://schemas.microsoft.com/office/drawing/2014/main" id="{DC3D59CE-150B-35E9-9BEA-6CF0A05A0BE0}"/>
              </a:ext>
            </a:extLst>
          </p:cNvPr>
          <p:cNvSpPr txBox="1">
            <a:spLocks/>
          </p:cNvSpPr>
          <p:nvPr/>
        </p:nvSpPr>
        <p:spPr>
          <a:xfrm>
            <a:off x="1269311" y="1142083"/>
            <a:ext cx="1028169" cy="184666"/>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Lesegeräte</a:t>
            </a:r>
          </a:p>
        </p:txBody>
      </p:sp>
      <p:sp>
        <p:nvSpPr>
          <p:cNvPr id="9" name="Inhaltsplatzhalter 2">
            <a:extLst>
              <a:ext uri="{FF2B5EF4-FFF2-40B4-BE49-F238E27FC236}">
                <a16:creationId xmlns:a16="http://schemas.microsoft.com/office/drawing/2014/main" id="{4E314E32-FA9F-3E67-67A6-3E2575D68FB0}"/>
              </a:ext>
            </a:extLst>
          </p:cNvPr>
          <p:cNvSpPr txBox="1">
            <a:spLocks/>
          </p:cNvSpPr>
          <p:nvPr/>
        </p:nvSpPr>
        <p:spPr>
          <a:xfrm>
            <a:off x="3071309" y="1142083"/>
            <a:ext cx="1028169" cy="184666"/>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Applikator</a:t>
            </a:r>
          </a:p>
        </p:txBody>
      </p:sp>
      <p:sp>
        <p:nvSpPr>
          <p:cNvPr id="10" name="Inhaltsplatzhalter 2">
            <a:extLst>
              <a:ext uri="{FF2B5EF4-FFF2-40B4-BE49-F238E27FC236}">
                <a16:creationId xmlns:a16="http://schemas.microsoft.com/office/drawing/2014/main" id="{AF19BAB6-19F3-FC57-8C6A-21AD3B672812}"/>
              </a:ext>
            </a:extLst>
          </p:cNvPr>
          <p:cNvSpPr txBox="1">
            <a:spLocks/>
          </p:cNvSpPr>
          <p:nvPr/>
        </p:nvSpPr>
        <p:spPr>
          <a:xfrm>
            <a:off x="4709923" y="1142083"/>
            <a:ext cx="2176484" cy="553998"/>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Sensorverpackung des </a:t>
            </a:r>
            <a:r>
              <a:rPr lang="de-DE" sz="1200" dirty="0" err="1">
                <a:solidFill>
                  <a:schemeClr val="tx1"/>
                </a:solidFill>
                <a:latin typeface="+mj-lt"/>
              </a:rPr>
              <a:t>FreeStyle</a:t>
            </a:r>
            <a:r>
              <a:rPr lang="de-DE" sz="1200" dirty="0">
                <a:solidFill>
                  <a:schemeClr val="tx1"/>
                </a:solidFill>
                <a:latin typeface="+mj-lt"/>
              </a:rPr>
              <a:t> Libre Select Sensors</a:t>
            </a:r>
          </a:p>
        </p:txBody>
      </p:sp>
      <p:sp>
        <p:nvSpPr>
          <p:cNvPr id="11" name="Inhaltsplatzhalter 2">
            <a:extLst>
              <a:ext uri="{FF2B5EF4-FFF2-40B4-BE49-F238E27FC236}">
                <a16:creationId xmlns:a16="http://schemas.microsoft.com/office/drawing/2014/main" id="{E7508B4A-C04F-44AA-E136-5994383CB22C}"/>
              </a:ext>
            </a:extLst>
          </p:cNvPr>
          <p:cNvSpPr txBox="1">
            <a:spLocks/>
          </p:cNvSpPr>
          <p:nvPr/>
        </p:nvSpPr>
        <p:spPr>
          <a:xfrm>
            <a:off x="7046587" y="1142083"/>
            <a:ext cx="1573971" cy="369332"/>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Umverpackung / Packungsbeilage</a:t>
            </a:r>
          </a:p>
        </p:txBody>
      </p:sp>
      <p:grpSp>
        <p:nvGrpSpPr>
          <p:cNvPr id="14" name="Gruppieren 13">
            <a:extLst>
              <a:ext uri="{FF2B5EF4-FFF2-40B4-BE49-F238E27FC236}">
                <a16:creationId xmlns:a16="http://schemas.microsoft.com/office/drawing/2014/main" id="{EE3E2931-831F-FB4E-8A3A-E11CB71A6E9B}"/>
              </a:ext>
            </a:extLst>
          </p:cNvPr>
          <p:cNvGrpSpPr/>
          <p:nvPr/>
        </p:nvGrpSpPr>
        <p:grpSpPr>
          <a:xfrm>
            <a:off x="381205" y="1716610"/>
            <a:ext cx="1857150" cy="1358829"/>
            <a:chOff x="4201130" y="1803031"/>
            <a:chExt cx="3395134" cy="2484130"/>
          </a:xfrm>
        </p:grpSpPr>
        <p:pic>
          <p:nvPicPr>
            <p:cNvPr id="27" name="Grafik 26">
              <a:extLst>
                <a:ext uri="{FF2B5EF4-FFF2-40B4-BE49-F238E27FC236}">
                  <a16:creationId xmlns:a16="http://schemas.microsoft.com/office/drawing/2014/main" id="{98A976EC-5D13-A58A-CF3D-B6D47F8B0C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01130" y="2858067"/>
              <a:ext cx="1150002" cy="1085191"/>
            </a:xfrm>
            <a:prstGeom prst="rect">
              <a:avLst/>
            </a:prstGeom>
          </p:spPr>
        </p:pic>
        <p:pic>
          <p:nvPicPr>
            <p:cNvPr id="29" name="Grafik 28">
              <a:extLst>
                <a:ext uri="{FF2B5EF4-FFF2-40B4-BE49-F238E27FC236}">
                  <a16:creationId xmlns:a16="http://schemas.microsoft.com/office/drawing/2014/main" id="{A58ACBFB-3C46-8D80-1595-4D71482F83D3}"/>
                </a:ext>
              </a:extLst>
            </p:cNvPr>
            <p:cNvPicPr>
              <a:picLocks noChangeAspect="1"/>
            </p:cNvPicPr>
            <p:nvPr/>
          </p:nvPicPr>
          <p:blipFill>
            <a:blip r:embed="rId5"/>
            <a:stretch>
              <a:fillRect/>
            </a:stretch>
          </p:blipFill>
          <p:spPr>
            <a:xfrm>
              <a:off x="5968329" y="1803031"/>
              <a:ext cx="1627935" cy="2484130"/>
            </a:xfrm>
            <a:prstGeom prst="rect">
              <a:avLst/>
            </a:prstGeom>
          </p:spPr>
        </p:pic>
        <p:pic>
          <p:nvPicPr>
            <p:cNvPr id="30" name="Grafik 29" descr="Ein Bild, das drinnen, weiß, schwarz, dunkel enthält.&#10;&#10;Automatisch generierte Beschreibung">
              <a:extLst>
                <a:ext uri="{FF2B5EF4-FFF2-40B4-BE49-F238E27FC236}">
                  <a16:creationId xmlns:a16="http://schemas.microsoft.com/office/drawing/2014/main" id="{03143B78-A5F2-FAF2-C8E1-2B5686A5E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4963" y="2854614"/>
              <a:ext cx="960731" cy="1031130"/>
            </a:xfrm>
            <a:prstGeom prst="rect">
              <a:avLst/>
            </a:prstGeom>
          </p:spPr>
        </p:pic>
      </p:grpSp>
      <p:pic>
        <p:nvPicPr>
          <p:cNvPr id="32" name="Grafik 31" descr="Ein Bild, das Text, Logo, Screenshot, Grafikdesign enthält.&#10;&#10;KI-generierte Inhalte können fehlerhaft sein.">
            <a:extLst>
              <a:ext uri="{FF2B5EF4-FFF2-40B4-BE49-F238E27FC236}">
                <a16:creationId xmlns:a16="http://schemas.microsoft.com/office/drawing/2014/main" id="{58D44495-1DE1-60B4-C972-CFFD44A72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9171" y="1762545"/>
            <a:ext cx="1031048" cy="984996"/>
          </a:xfrm>
          <a:prstGeom prst="rect">
            <a:avLst/>
          </a:prstGeom>
        </p:spPr>
      </p:pic>
      <p:pic>
        <p:nvPicPr>
          <p:cNvPr id="34" name="Grafik 33" descr="Ein Bild, das Text, Verpackung und Etikettierung, Logo, Box enthält.&#10;&#10;KI-generierte Inhalte können fehlerhaft sein.">
            <a:extLst>
              <a:ext uri="{FF2B5EF4-FFF2-40B4-BE49-F238E27FC236}">
                <a16:creationId xmlns:a16="http://schemas.microsoft.com/office/drawing/2014/main" id="{3E3640DB-59A7-9500-BAF8-16ACEE15EF65}"/>
              </a:ext>
            </a:extLst>
          </p:cNvPr>
          <p:cNvPicPr>
            <a:picLocks noChangeAspect="1"/>
          </p:cNvPicPr>
          <p:nvPr/>
        </p:nvPicPr>
        <p:blipFill>
          <a:blip r:embed="rId8" cstate="print">
            <a:extLst>
              <a:ext uri="{28A0092B-C50C-407E-A947-70E740481C1C}">
                <a14:useLocalDpi xmlns:a14="http://schemas.microsoft.com/office/drawing/2010/main" val="0"/>
              </a:ext>
            </a:extLst>
          </a:blip>
          <a:srcRect l="31498" t="10418" r="27549" b="7096"/>
          <a:stretch/>
        </p:blipFill>
        <p:spPr>
          <a:xfrm>
            <a:off x="6997736" y="1912538"/>
            <a:ext cx="925930" cy="1063663"/>
          </a:xfrm>
          <a:prstGeom prst="rect">
            <a:avLst/>
          </a:prstGeom>
        </p:spPr>
      </p:pic>
      <p:pic>
        <p:nvPicPr>
          <p:cNvPr id="36" name="Grafik 35" descr="Ein Bild, das Deckel, Auflaufform, weiß, Servierschale enthält.&#10;&#10;KI-generierte Inhalte können fehlerhaft sein.">
            <a:extLst>
              <a:ext uri="{FF2B5EF4-FFF2-40B4-BE49-F238E27FC236}">
                <a16:creationId xmlns:a16="http://schemas.microsoft.com/office/drawing/2014/main" id="{82C4BDA5-ECFA-EDCB-5F9A-F4710AE2BE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58010" y="1753778"/>
            <a:ext cx="921999" cy="1239781"/>
          </a:xfrm>
          <a:prstGeom prst="rect">
            <a:avLst/>
          </a:prstGeom>
        </p:spPr>
      </p:pic>
      <p:sp>
        <p:nvSpPr>
          <p:cNvPr id="37" name="Inhaltsplatzhalter 2">
            <a:extLst>
              <a:ext uri="{FF2B5EF4-FFF2-40B4-BE49-F238E27FC236}">
                <a16:creationId xmlns:a16="http://schemas.microsoft.com/office/drawing/2014/main" id="{8D34CBE6-D74F-D2CB-F376-685EDE32E7B7}"/>
              </a:ext>
            </a:extLst>
          </p:cNvPr>
          <p:cNvSpPr txBox="1">
            <a:spLocks/>
          </p:cNvSpPr>
          <p:nvPr/>
        </p:nvSpPr>
        <p:spPr>
          <a:xfrm>
            <a:off x="617747" y="3509489"/>
            <a:ext cx="1432755" cy="184666"/>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Elektroschrott</a:t>
            </a:r>
          </a:p>
        </p:txBody>
      </p:sp>
      <p:sp>
        <p:nvSpPr>
          <p:cNvPr id="39" name="Inhaltsplatzhalter 2">
            <a:extLst>
              <a:ext uri="{FF2B5EF4-FFF2-40B4-BE49-F238E27FC236}">
                <a16:creationId xmlns:a16="http://schemas.microsoft.com/office/drawing/2014/main" id="{41697F19-90BE-99F2-EC35-776EAE663B5B}"/>
              </a:ext>
            </a:extLst>
          </p:cNvPr>
          <p:cNvSpPr txBox="1">
            <a:spLocks/>
          </p:cNvSpPr>
          <p:nvPr/>
        </p:nvSpPr>
        <p:spPr>
          <a:xfrm>
            <a:off x="2443215" y="3509489"/>
            <a:ext cx="2117329" cy="369332"/>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Sammelstelle für scharfe / spitze Gegenstände</a:t>
            </a:r>
          </a:p>
        </p:txBody>
      </p:sp>
      <p:sp>
        <p:nvSpPr>
          <p:cNvPr id="40" name="Inhaltsplatzhalter 2">
            <a:extLst>
              <a:ext uri="{FF2B5EF4-FFF2-40B4-BE49-F238E27FC236}">
                <a16:creationId xmlns:a16="http://schemas.microsoft.com/office/drawing/2014/main" id="{7743977D-38BE-F0F1-C931-97B3AA461E41}"/>
              </a:ext>
            </a:extLst>
          </p:cNvPr>
          <p:cNvSpPr txBox="1">
            <a:spLocks/>
          </p:cNvSpPr>
          <p:nvPr/>
        </p:nvSpPr>
        <p:spPr>
          <a:xfrm>
            <a:off x="4709923" y="3509489"/>
            <a:ext cx="2176484" cy="553998"/>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Gelbe Tonne; </a:t>
            </a:r>
            <a:br>
              <a:rPr lang="de-DE" sz="1200" dirty="0">
                <a:solidFill>
                  <a:schemeClr val="tx1"/>
                </a:solidFill>
                <a:latin typeface="+mj-lt"/>
              </a:rPr>
            </a:br>
            <a:r>
              <a:rPr lang="de-DE" sz="1200" dirty="0">
                <a:solidFill>
                  <a:schemeClr val="tx1"/>
                </a:solidFill>
                <a:latin typeface="+mj-lt"/>
              </a:rPr>
              <a:t>Wertstoff-/ Kunststoffsammlung</a:t>
            </a:r>
          </a:p>
        </p:txBody>
      </p:sp>
      <p:sp>
        <p:nvSpPr>
          <p:cNvPr id="41" name="Inhaltsplatzhalter 2">
            <a:extLst>
              <a:ext uri="{FF2B5EF4-FFF2-40B4-BE49-F238E27FC236}">
                <a16:creationId xmlns:a16="http://schemas.microsoft.com/office/drawing/2014/main" id="{8869EF85-5DA8-FD09-FC08-A770AC6E4FFF}"/>
              </a:ext>
            </a:extLst>
          </p:cNvPr>
          <p:cNvSpPr txBox="1">
            <a:spLocks/>
          </p:cNvSpPr>
          <p:nvPr/>
        </p:nvSpPr>
        <p:spPr>
          <a:xfrm>
            <a:off x="7046587" y="3509489"/>
            <a:ext cx="1573971" cy="369332"/>
          </a:xfrm>
          <a:prstGeom prst="rect">
            <a:avLst/>
          </a:prstGeom>
        </p:spPr>
        <p:txBody>
          <a:bodyPr wrap="square" lIns="0" tIns="0" rIns="0" bIns="0">
            <a:spAutoFit/>
          </a:bodyPr>
          <a:lstStyle>
            <a:lvl1pPr marL="0" indent="0" algn="l" defTabSz="914378" rtl="0" eaLnBrk="1" latinLnBrk="0" hangingPunct="1">
              <a:lnSpc>
                <a:spcPct val="100000"/>
              </a:lnSpc>
              <a:spcBef>
                <a:spcPts val="600"/>
              </a:spcBef>
              <a:buFont typeface="Arial" panose="020B0604020202020204" pitchFamily="34" charset="0"/>
              <a:buNone/>
              <a:defRPr sz="1600" b="1" i="0" kern="1200">
                <a:solidFill>
                  <a:schemeClr val="accent2"/>
                </a:solidFill>
                <a:latin typeface="Arial" panose="020B0604020202020204" pitchFamily="34" charset="0"/>
                <a:ea typeface="+mn-ea"/>
                <a:cs typeface="Arial" panose="020B0604020202020204" pitchFamily="34" charset="0"/>
              </a:defRPr>
            </a:lvl1pPr>
            <a:lvl2pPr marL="169859" indent="-169859" algn="l" defTabSz="914378" rtl="0" eaLnBrk="1" latinLnBrk="0" hangingPunct="1">
              <a:lnSpc>
                <a:spcPct val="100000"/>
              </a:lnSpc>
              <a:spcBef>
                <a:spcPts val="600"/>
              </a:spcBef>
              <a:buFont typeface="Arial" panose="020B0604020202020204" pitchFamily="34" charset="0"/>
              <a:buChar char="•"/>
              <a:defRPr sz="1600" b="0" i="0" kern="1200">
                <a:solidFill>
                  <a:schemeClr val="accent2"/>
                </a:solidFill>
                <a:latin typeface="Arial" panose="020B0604020202020204" pitchFamily="34" charset="0"/>
                <a:ea typeface="+mn-ea"/>
                <a:cs typeface="+mn-cs"/>
              </a:defRPr>
            </a:lvl2pPr>
            <a:lvl3pPr marL="400040" indent="-171446" algn="l" defTabSz="914378" rtl="0" eaLnBrk="1" latinLnBrk="0" hangingPunct="1">
              <a:lnSpc>
                <a:spcPct val="100000"/>
              </a:lnSpc>
              <a:spcBef>
                <a:spcPts val="600"/>
              </a:spcBef>
              <a:buFont typeface="Arial" panose="020B0604020202020204" pitchFamily="34" charset="0"/>
              <a:buChar char="–"/>
              <a:defRPr sz="1400" b="0" i="0" kern="1200">
                <a:solidFill>
                  <a:schemeClr val="accent2"/>
                </a:solidFill>
                <a:latin typeface="Arial" panose="020B0604020202020204" pitchFamily="34" charset="0"/>
                <a:ea typeface="+mn-ea"/>
                <a:cs typeface="+mn-cs"/>
              </a:defRPr>
            </a:lvl3pPr>
            <a:lvl4pPr marL="627047" indent="-169859"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4pPr>
            <a:lvl5pPr marL="857228" indent="-171446" algn="l" defTabSz="914378" rtl="0" eaLnBrk="1" latinLnBrk="0" hangingPunct="1">
              <a:lnSpc>
                <a:spcPct val="100000"/>
              </a:lnSpc>
              <a:spcBef>
                <a:spcPts val="600"/>
              </a:spcBef>
              <a:buFont typeface="Arial" panose="020B0604020202020204" pitchFamily="34" charset="0"/>
              <a:buChar char="»"/>
              <a:defRPr sz="1200" b="0" i="0" kern="1200">
                <a:solidFill>
                  <a:schemeClr val="accent2"/>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DE" sz="1200" dirty="0">
                <a:solidFill>
                  <a:schemeClr val="tx1"/>
                </a:solidFill>
                <a:latin typeface="+mj-lt"/>
              </a:rPr>
              <a:t>Altpapier /</a:t>
            </a:r>
            <a:br>
              <a:rPr lang="de-DE" sz="1200" dirty="0">
                <a:solidFill>
                  <a:schemeClr val="tx1"/>
                </a:solidFill>
                <a:latin typeface="+mj-lt"/>
              </a:rPr>
            </a:br>
            <a:r>
              <a:rPr lang="de-DE" sz="1200" dirty="0">
                <a:solidFill>
                  <a:schemeClr val="tx1"/>
                </a:solidFill>
                <a:latin typeface="+mj-lt"/>
              </a:rPr>
              <a:t>Kartonsammlung</a:t>
            </a:r>
          </a:p>
        </p:txBody>
      </p:sp>
      <p:grpSp>
        <p:nvGrpSpPr>
          <p:cNvPr id="54" name="Gruppieren 53">
            <a:extLst>
              <a:ext uri="{FF2B5EF4-FFF2-40B4-BE49-F238E27FC236}">
                <a16:creationId xmlns:a16="http://schemas.microsoft.com/office/drawing/2014/main" id="{04F8CA98-2894-0F91-43E8-0A2C91397420}"/>
              </a:ext>
            </a:extLst>
          </p:cNvPr>
          <p:cNvGrpSpPr/>
          <p:nvPr/>
        </p:nvGrpSpPr>
        <p:grpSpPr>
          <a:xfrm>
            <a:off x="2395091" y="1184612"/>
            <a:ext cx="4491316" cy="3350876"/>
            <a:chOff x="2395091" y="1184612"/>
            <a:chExt cx="4491316" cy="3215196"/>
          </a:xfrm>
        </p:grpSpPr>
        <p:cxnSp>
          <p:nvCxnSpPr>
            <p:cNvPr id="42" name="Gerade Verbindung 41">
              <a:extLst>
                <a:ext uri="{FF2B5EF4-FFF2-40B4-BE49-F238E27FC236}">
                  <a16:creationId xmlns:a16="http://schemas.microsoft.com/office/drawing/2014/main" id="{F04F6491-8055-CA23-F734-25F788B7FE33}"/>
                </a:ext>
              </a:extLst>
            </p:cNvPr>
            <p:cNvCxnSpPr>
              <a:cxnSpLocks/>
            </p:cNvCxnSpPr>
            <p:nvPr/>
          </p:nvCxnSpPr>
          <p:spPr>
            <a:xfrm>
              <a:off x="2395091" y="1184612"/>
              <a:ext cx="0" cy="3215196"/>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F8977463-EC39-3CED-EE7F-4D2F83DAEE6C}"/>
                </a:ext>
              </a:extLst>
            </p:cNvPr>
            <p:cNvCxnSpPr>
              <a:cxnSpLocks/>
            </p:cNvCxnSpPr>
            <p:nvPr/>
          </p:nvCxnSpPr>
          <p:spPr>
            <a:xfrm>
              <a:off x="4615544" y="1184612"/>
              <a:ext cx="0" cy="3215196"/>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688119AE-9FEC-594F-CC7D-6AA4691E781B}"/>
                </a:ext>
              </a:extLst>
            </p:cNvPr>
            <p:cNvCxnSpPr>
              <a:cxnSpLocks/>
            </p:cNvCxnSpPr>
            <p:nvPr/>
          </p:nvCxnSpPr>
          <p:spPr>
            <a:xfrm>
              <a:off x="6886407" y="1184612"/>
              <a:ext cx="0" cy="3215196"/>
            </a:xfrm>
            <a:prstGeom prst="line">
              <a:avLst/>
            </a:prstGeom>
            <a:ln w="9525">
              <a:solidFill>
                <a:srgbClr val="001489"/>
              </a:solidFill>
              <a:prstDash val="lgDash"/>
            </a:ln>
          </p:spPr>
          <p:style>
            <a:lnRef idx="1">
              <a:schemeClr val="accent1"/>
            </a:lnRef>
            <a:fillRef idx="0">
              <a:schemeClr val="accent1"/>
            </a:fillRef>
            <a:effectRef idx="0">
              <a:schemeClr val="accent1"/>
            </a:effectRef>
            <a:fontRef idx="minor">
              <a:schemeClr val="tx1"/>
            </a:fontRef>
          </p:style>
        </p:cxnSp>
      </p:grpSp>
      <p:sp>
        <p:nvSpPr>
          <p:cNvPr id="49" name="Arrow: Down 3">
            <a:extLst>
              <a:ext uri="{FF2B5EF4-FFF2-40B4-BE49-F238E27FC236}">
                <a16:creationId xmlns:a16="http://schemas.microsoft.com/office/drawing/2014/main" id="{D07CC4B3-F6EB-0EB3-6730-16475FB70CF8}"/>
              </a:ext>
            </a:extLst>
          </p:cNvPr>
          <p:cNvSpPr/>
          <p:nvPr/>
        </p:nvSpPr>
        <p:spPr>
          <a:xfrm>
            <a:off x="1204623" y="3063886"/>
            <a:ext cx="259003" cy="295454"/>
          </a:xfrm>
          <a:prstGeom prst="downArrow">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50" name="Arrow: Down 3">
            <a:extLst>
              <a:ext uri="{FF2B5EF4-FFF2-40B4-BE49-F238E27FC236}">
                <a16:creationId xmlns:a16="http://schemas.microsoft.com/office/drawing/2014/main" id="{373F358A-43D9-D763-3F9F-65B8F5824835}"/>
              </a:ext>
            </a:extLst>
          </p:cNvPr>
          <p:cNvSpPr/>
          <p:nvPr/>
        </p:nvSpPr>
        <p:spPr>
          <a:xfrm>
            <a:off x="3455891" y="3063886"/>
            <a:ext cx="259003" cy="295454"/>
          </a:xfrm>
          <a:prstGeom prst="downArrow">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51" name="Arrow: Down 3">
            <a:extLst>
              <a:ext uri="{FF2B5EF4-FFF2-40B4-BE49-F238E27FC236}">
                <a16:creationId xmlns:a16="http://schemas.microsoft.com/office/drawing/2014/main" id="{AF8C4589-EE1B-0DE5-E75A-B9DACF49B1EA}"/>
              </a:ext>
            </a:extLst>
          </p:cNvPr>
          <p:cNvSpPr/>
          <p:nvPr/>
        </p:nvSpPr>
        <p:spPr>
          <a:xfrm>
            <a:off x="5668663" y="3063886"/>
            <a:ext cx="259003" cy="295454"/>
          </a:xfrm>
          <a:prstGeom prst="downArrow">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52" name="Arrow: Down 3">
            <a:extLst>
              <a:ext uri="{FF2B5EF4-FFF2-40B4-BE49-F238E27FC236}">
                <a16:creationId xmlns:a16="http://schemas.microsoft.com/office/drawing/2014/main" id="{9F6EED90-B563-7660-E378-F03041436C85}"/>
              </a:ext>
            </a:extLst>
          </p:cNvPr>
          <p:cNvSpPr/>
          <p:nvPr/>
        </p:nvSpPr>
        <p:spPr>
          <a:xfrm>
            <a:off x="7704070" y="3063886"/>
            <a:ext cx="259003" cy="295454"/>
          </a:xfrm>
          <a:prstGeom prst="downArrow">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53" name="Abgerundetes Rechteck 3">
            <a:extLst>
              <a:ext uri="{FF2B5EF4-FFF2-40B4-BE49-F238E27FC236}">
                <a16:creationId xmlns:a16="http://schemas.microsoft.com/office/drawing/2014/main" id="{BE9A1BF0-6B32-758E-E5C4-01C8538DB4B7}"/>
              </a:ext>
            </a:extLst>
          </p:cNvPr>
          <p:cNvSpPr/>
          <p:nvPr/>
        </p:nvSpPr>
        <p:spPr>
          <a:xfrm>
            <a:off x="2477590" y="3954309"/>
            <a:ext cx="2051528" cy="553998"/>
          </a:xfrm>
          <a:prstGeom prst="roundRect">
            <a:avLst>
              <a:gd name="adj" fmla="val 0"/>
            </a:avLst>
          </a:prstGeom>
          <a:ln w="9525">
            <a:solidFill>
              <a:srgbClr val="001489"/>
            </a:solidFill>
          </a:ln>
        </p:spPr>
        <p:txBody>
          <a:bodyPr wrap="square">
            <a:spAutoFit/>
          </a:bodyPr>
          <a:lstStyle/>
          <a:p>
            <a:pPr>
              <a:spcAft>
                <a:spcPts val="848"/>
              </a:spcAft>
            </a:pPr>
            <a:r>
              <a:rPr lang="de-DE" sz="1000" b="1" dirty="0">
                <a:effectLst/>
                <a:latin typeface="Georgia" panose="02040502050405020303" pitchFamily="18" charset="0"/>
              </a:rPr>
              <a:t>Hinweis: </a:t>
            </a:r>
            <a:r>
              <a:rPr lang="de-DE" sz="1000" dirty="0">
                <a:effectLst/>
                <a:latin typeface="Georgia" panose="02040502050405020303" pitchFamily="18" charset="0"/>
              </a:rPr>
              <a:t>Vergewissern Sie sich, dass der </a:t>
            </a:r>
            <a:r>
              <a:rPr lang="de-DE" sz="1000" dirty="0" err="1">
                <a:effectLst/>
                <a:latin typeface="Georgia" panose="02040502050405020303" pitchFamily="18" charset="0"/>
              </a:rPr>
              <a:t>Applikatordeckel</a:t>
            </a:r>
            <a:r>
              <a:rPr lang="de-DE" sz="1000" dirty="0">
                <a:effectLst/>
                <a:latin typeface="Georgia" panose="02040502050405020303" pitchFamily="18" charset="0"/>
              </a:rPr>
              <a:t> am </a:t>
            </a:r>
            <a:r>
              <a:rPr lang="de-DE" sz="1000" dirty="0" err="1">
                <a:effectLst/>
                <a:latin typeface="Georgia" panose="02040502050405020303" pitchFamily="18" charset="0"/>
              </a:rPr>
              <a:t>Sensorapplikator</a:t>
            </a:r>
            <a:r>
              <a:rPr lang="de-DE" sz="1000" dirty="0">
                <a:effectLst/>
                <a:latin typeface="Georgia" panose="02040502050405020303" pitchFamily="18" charset="0"/>
              </a:rPr>
              <a:t> befestigt ist.</a:t>
            </a:r>
          </a:p>
        </p:txBody>
      </p:sp>
      <p:sp>
        <p:nvSpPr>
          <p:cNvPr id="55" name="Oval 54">
            <a:extLst>
              <a:ext uri="{FF2B5EF4-FFF2-40B4-BE49-F238E27FC236}">
                <a16:creationId xmlns:a16="http://schemas.microsoft.com/office/drawing/2014/main" id="{E05119FD-8367-08F2-AAB2-4709B1843CBD}"/>
              </a:ext>
            </a:extLst>
          </p:cNvPr>
          <p:cNvSpPr/>
          <p:nvPr/>
        </p:nvSpPr>
        <p:spPr>
          <a:xfrm>
            <a:off x="4327525" y="2221614"/>
            <a:ext cx="155575" cy="393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Oval 55">
            <a:extLst>
              <a:ext uri="{FF2B5EF4-FFF2-40B4-BE49-F238E27FC236}">
                <a16:creationId xmlns:a16="http://schemas.microsoft.com/office/drawing/2014/main" id="{474D228A-5211-3D88-868F-208828B73A18}"/>
              </a:ext>
            </a:extLst>
          </p:cNvPr>
          <p:cNvSpPr/>
          <p:nvPr/>
        </p:nvSpPr>
        <p:spPr>
          <a:xfrm>
            <a:off x="5196408" y="1944045"/>
            <a:ext cx="155575" cy="393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Oval 56">
            <a:extLst>
              <a:ext uri="{FF2B5EF4-FFF2-40B4-BE49-F238E27FC236}">
                <a16:creationId xmlns:a16="http://schemas.microsoft.com/office/drawing/2014/main" id="{574AA955-DDC5-4855-2D1A-3A9198805D35}"/>
              </a:ext>
            </a:extLst>
          </p:cNvPr>
          <p:cNvSpPr/>
          <p:nvPr/>
        </p:nvSpPr>
        <p:spPr>
          <a:xfrm>
            <a:off x="5163557" y="2175456"/>
            <a:ext cx="155575" cy="393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51487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18">
            <a:extLst>
              <a:ext uri="{FF2B5EF4-FFF2-40B4-BE49-F238E27FC236}">
                <a16:creationId xmlns:a16="http://schemas.microsoft.com/office/drawing/2014/main" id="{461280F5-004A-508E-D015-A3C2F3D168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278" r="19678"/>
          <a:stretch/>
        </p:blipFill>
        <p:spPr>
          <a:xfrm>
            <a:off x="6408000" y="0"/>
            <a:ext cx="2736000" cy="5143500"/>
          </a:xfrm>
          <a:prstGeom prst="rect">
            <a:avLst/>
          </a:prstGeom>
        </p:spPr>
      </p:pic>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a:t>FOLGEVERORDNUNG</a:t>
            </a:r>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a:xfrm>
            <a:off x="503238" y="1396202"/>
            <a:ext cx="5549219" cy="390525"/>
          </a:xfrm>
        </p:spPr>
        <p:txBody>
          <a:bodyPr/>
          <a:lstStyle/>
          <a:p>
            <a:r>
              <a:rPr lang="de-DE" dirty="0"/>
              <a:t>REICHEN SIE IHR REZEPT FRÜHZEITIG EIN, DAMIT SIE MIT  SENSOREN RECHTZEITIG VERSORGT SIND:</a:t>
            </a:r>
          </a:p>
          <a:p>
            <a:endParaRPr lang="de-DE" dirty="0"/>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51</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Folgeverordnung </a:t>
            </a:r>
            <a:br>
              <a:rPr lang="de-DE" dirty="0"/>
            </a:br>
            <a:r>
              <a:rPr lang="de-DE" dirty="0"/>
              <a:t>für gesetzlich Versicherte</a:t>
            </a:r>
            <a:endParaRPr lang="en-IN" dirty="0">
              <a:solidFill>
                <a:srgbClr val="001489"/>
              </a:solidFill>
            </a:endParaRP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1" name="object 7">
            <a:extLst>
              <a:ext uri="{FF2B5EF4-FFF2-40B4-BE49-F238E27FC236}">
                <a16:creationId xmlns:a16="http://schemas.microsoft.com/office/drawing/2014/main" id="{4C0E2DE3-D557-D801-C390-919FE61F583A}"/>
              </a:ext>
            </a:extLst>
          </p:cNvPr>
          <p:cNvSpPr txBox="1"/>
          <p:nvPr/>
        </p:nvSpPr>
        <p:spPr>
          <a:xfrm>
            <a:off x="503239" y="2037610"/>
            <a:ext cx="3513176" cy="377655"/>
          </a:xfrm>
          <a:prstGeom prst="rect">
            <a:avLst/>
          </a:prstGeom>
        </p:spPr>
        <p:txBody>
          <a:bodyPr vert="horz" wrap="square" lIns="0" tIns="8243" rIns="0" bIns="0" rtlCol="0">
            <a:spAutoFit/>
          </a:bodyPr>
          <a:lstStyle/>
          <a:p>
            <a:pPr marL="8242" marR="3297">
              <a:spcBef>
                <a:spcPts val="65"/>
              </a:spcBef>
            </a:pPr>
            <a:r>
              <a:rPr sz="1200" kern="0" dirty="0" err="1">
                <a:latin typeface="Georgia" panose="02040502050405020303" pitchFamily="18" charset="0"/>
                <a:cs typeface="HelveticaNeueLTPro-Lt"/>
              </a:rPr>
              <a:t>Beim</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Setzen</a:t>
            </a:r>
            <a:r>
              <a:rPr sz="1200" kern="0" dirty="0">
                <a:latin typeface="Georgia" panose="02040502050405020303" pitchFamily="18" charset="0"/>
                <a:cs typeface="HelveticaNeueLTPro-Lt"/>
              </a:rPr>
              <a:t> des </a:t>
            </a:r>
            <a:r>
              <a:rPr sz="1200" b="1" kern="0" dirty="0" err="1">
                <a:latin typeface="Georgia" panose="02040502050405020303" pitchFamily="18" charset="0"/>
                <a:cs typeface="Arial" panose="020B0604020202020204" pitchFamily="34" charset="0"/>
              </a:rPr>
              <a:t>vorletzten</a:t>
            </a:r>
            <a:r>
              <a:rPr sz="1200" kern="0" dirty="0">
                <a:latin typeface="Georgia" panose="02040502050405020303" pitchFamily="18" charset="0"/>
                <a:cs typeface="Arial" panose="020B0604020202020204" pitchFamily="34" charset="0"/>
              </a:rPr>
              <a:t> </a:t>
            </a:r>
            <a:r>
              <a:rPr sz="1200" kern="0" spc="-3" dirty="0" err="1">
                <a:latin typeface="Georgia" panose="02040502050405020303" pitchFamily="18" charset="0"/>
                <a:cs typeface="HelveticaNeueLTPro-Lt"/>
              </a:rPr>
              <a:t>FreeStyle</a:t>
            </a:r>
            <a:r>
              <a:rPr sz="1200" kern="0" spc="-3" dirty="0">
                <a:latin typeface="Georgia" panose="02040502050405020303" pitchFamily="18" charset="0"/>
                <a:cs typeface="HelveticaNeueLTPro-Lt"/>
              </a:rPr>
              <a:t> </a:t>
            </a:r>
            <a:r>
              <a:rPr sz="1200" kern="0" spc="-6" dirty="0">
                <a:latin typeface="Georgia" panose="02040502050405020303" pitchFamily="18" charset="0"/>
                <a:cs typeface="HelveticaNeueLTPro-Lt"/>
              </a:rPr>
              <a:t>Libre</a:t>
            </a:r>
            <a:r>
              <a:rPr sz="1200" kern="0" spc="-32" dirty="0">
                <a:latin typeface="Georgia" panose="02040502050405020303" pitchFamily="18" charset="0"/>
                <a:cs typeface="HelveticaNeueLTPro-Lt"/>
              </a:rPr>
              <a:t> </a:t>
            </a:r>
            <a:r>
              <a:rPr sz="1200" kern="0" dirty="0">
                <a:latin typeface="Georgia" panose="02040502050405020303" pitchFamily="18" charset="0"/>
                <a:cs typeface="HelveticaNeueLTPro-Lt"/>
              </a:rPr>
              <a:t>Sensors</a:t>
            </a:r>
            <a:r>
              <a:rPr lang="de-DE"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sollte</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ein</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neues</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Rezept</a:t>
            </a:r>
            <a:r>
              <a:rPr sz="1200" kern="0" dirty="0">
                <a:latin typeface="Georgia" panose="02040502050405020303" pitchFamily="18" charset="0"/>
                <a:cs typeface="HelveticaNeueLTPro-Lt"/>
              </a:rPr>
              <a:t> </a:t>
            </a:r>
            <a:r>
              <a:rPr sz="1200" kern="0" spc="-3" dirty="0" err="1">
                <a:latin typeface="Georgia" panose="02040502050405020303" pitchFamily="18" charset="0"/>
                <a:cs typeface="HelveticaNeueLTPro-Lt"/>
              </a:rPr>
              <a:t>eingereicht</a:t>
            </a:r>
            <a:r>
              <a:rPr sz="1200" kern="0" spc="-26" dirty="0">
                <a:latin typeface="Georgia" panose="02040502050405020303" pitchFamily="18" charset="0"/>
                <a:cs typeface="HelveticaNeueLTPro-Lt"/>
              </a:rPr>
              <a:t> </a:t>
            </a:r>
            <a:r>
              <a:rPr sz="1200" kern="0" spc="-3" dirty="0" err="1">
                <a:latin typeface="Georgia" panose="02040502050405020303" pitchFamily="18" charset="0"/>
                <a:cs typeface="HelveticaNeueLTPro-Lt"/>
              </a:rPr>
              <a:t>werden</a:t>
            </a:r>
            <a:r>
              <a:rPr sz="1200" kern="0" spc="-3" dirty="0">
                <a:latin typeface="Georgia" panose="02040502050405020303" pitchFamily="18" charset="0"/>
                <a:cs typeface="HelveticaNeueLTPro-Lt"/>
              </a:rPr>
              <a:t>.</a:t>
            </a:r>
            <a:endParaRPr sz="1200" kern="0" dirty="0">
              <a:latin typeface="Georgia" panose="02040502050405020303" pitchFamily="18" charset="0"/>
              <a:cs typeface="HelveticaNeueLTPro-Lt"/>
            </a:endParaRPr>
          </a:p>
        </p:txBody>
      </p:sp>
      <p:sp>
        <p:nvSpPr>
          <p:cNvPr id="12" name="object 8">
            <a:extLst>
              <a:ext uri="{FF2B5EF4-FFF2-40B4-BE49-F238E27FC236}">
                <a16:creationId xmlns:a16="http://schemas.microsoft.com/office/drawing/2014/main" id="{B67C05E9-7A96-1F14-FC3D-8ABCEB42E14B}"/>
              </a:ext>
            </a:extLst>
          </p:cNvPr>
          <p:cNvSpPr txBox="1"/>
          <p:nvPr/>
        </p:nvSpPr>
        <p:spPr>
          <a:xfrm>
            <a:off x="1454802" y="3096238"/>
            <a:ext cx="2071355" cy="931653"/>
          </a:xfrm>
          <a:prstGeom prst="rect">
            <a:avLst/>
          </a:prstGeom>
        </p:spPr>
        <p:txBody>
          <a:bodyPr vert="horz" wrap="square" lIns="0" tIns="8243" rIns="0" bIns="0" rtlCol="0">
            <a:spAutoFit/>
          </a:bodyPr>
          <a:lstStyle/>
          <a:p>
            <a:pPr marL="8242" marR="3297">
              <a:spcBef>
                <a:spcPts val="65"/>
              </a:spcBef>
            </a:pPr>
            <a:r>
              <a:rPr sz="1200" kern="0" dirty="0" err="1">
                <a:latin typeface="Georgia" panose="02040502050405020303" pitchFamily="18" charset="0"/>
                <a:cs typeface="HelveticaNeueLTPro-Lt"/>
              </a:rPr>
              <a:t>Denken</a:t>
            </a:r>
            <a:r>
              <a:rPr sz="1200" kern="0" dirty="0">
                <a:latin typeface="Georgia" panose="02040502050405020303" pitchFamily="18" charset="0"/>
                <a:cs typeface="HelveticaNeueLTPro-Lt"/>
              </a:rPr>
              <a:t> Sie </a:t>
            </a:r>
            <a:r>
              <a:rPr sz="1200" kern="0" dirty="0" err="1">
                <a:latin typeface="Georgia" panose="02040502050405020303" pitchFamily="18" charset="0"/>
                <a:cs typeface="HelveticaNeueLTPro-Lt"/>
              </a:rPr>
              <a:t>daran</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dass</a:t>
            </a:r>
            <a:r>
              <a:rPr sz="1200" kern="0" dirty="0">
                <a:latin typeface="Georgia" panose="02040502050405020303" pitchFamily="18" charset="0"/>
                <a:cs typeface="HelveticaNeueLTPro-Lt"/>
              </a:rPr>
              <a:t> das</a:t>
            </a:r>
            <a:r>
              <a:rPr sz="1200" kern="0" spc="-58" dirty="0">
                <a:latin typeface="Georgia" panose="02040502050405020303" pitchFamily="18" charset="0"/>
                <a:cs typeface="HelveticaNeueLTPro-Lt"/>
              </a:rPr>
              <a:t> </a:t>
            </a:r>
            <a:r>
              <a:rPr sz="1200" kern="0" spc="-6" dirty="0">
                <a:latin typeface="Georgia" panose="02040502050405020303" pitchFamily="18" charset="0"/>
                <a:cs typeface="HelveticaNeueLTPro-Lt"/>
              </a:rPr>
              <a:t>rosa </a:t>
            </a:r>
            <a:r>
              <a:rPr sz="1200" kern="0" dirty="0" err="1">
                <a:latin typeface="Georgia" panose="02040502050405020303" pitchFamily="18" charset="0"/>
                <a:cs typeface="HelveticaNeueLTPro-Lt"/>
              </a:rPr>
              <a:t>Rezept</a:t>
            </a:r>
            <a:r>
              <a:rPr sz="1200" kern="0" dirty="0">
                <a:latin typeface="Georgia" panose="02040502050405020303" pitchFamily="18" charset="0"/>
                <a:cs typeface="HelveticaNeueLTPro-Lt"/>
              </a:rPr>
              <a:t> ab </a:t>
            </a:r>
            <a:r>
              <a:rPr sz="1200" kern="0" dirty="0" err="1">
                <a:latin typeface="Georgia" panose="02040502050405020303" pitchFamily="18" charset="0"/>
                <a:cs typeface="HelveticaNeueLTPro-Lt"/>
              </a:rPr>
              <a:t>Ausstellung</a:t>
            </a:r>
            <a:r>
              <a:rPr sz="1200" kern="0" dirty="0">
                <a:latin typeface="Georgia" panose="02040502050405020303" pitchFamily="18" charset="0"/>
                <a:cs typeface="HelveticaNeueLTPro-Lt"/>
              </a:rPr>
              <a:t> </a:t>
            </a:r>
            <a:br>
              <a:rPr lang="de-DE" sz="1200" kern="0" dirty="0">
                <a:latin typeface="Georgia" panose="02040502050405020303" pitchFamily="18" charset="0"/>
                <a:cs typeface="HelveticaNeueLTPro-Lt"/>
              </a:rPr>
            </a:br>
            <a:r>
              <a:rPr sz="1200" kern="0" dirty="0">
                <a:latin typeface="Georgia" panose="02040502050405020303" pitchFamily="18" charset="0"/>
                <a:cs typeface="HelveticaNeueLTPro-Lt"/>
              </a:rPr>
              <a:t>4</a:t>
            </a:r>
            <a:r>
              <a:rPr sz="1200" kern="0" spc="-65" dirty="0">
                <a:latin typeface="Georgia" panose="02040502050405020303" pitchFamily="18" charset="0"/>
                <a:cs typeface="HelveticaNeueLTPro-Lt"/>
              </a:rPr>
              <a:t> </a:t>
            </a:r>
            <a:r>
              <a:rPr sz="1200" kern="0" spc="-3" dirty="0" err="1">
                <a:latin typeface="Georgia" panose="02040502050405020303" pitchFamily="18" charset="0"/>
                <a:cs typeface="HelveticaNeueLTPro-Lt"/>
              </a:rPr>
              <a:t>Wochen</a:t>
            </a:r>
            <a:r>
              <a:rPr lang="de-DE" sz="1200" kern="0" spc="-3" dirty="0">
                <a:latin typeface="Georgia" panose="02040502050405020303" pitchFamily="18" charset="0"/>
                <a:cs typeface="HelveticaNeueLTPro-Lt"/>
              </a:rPr>
              <a:t> </a:t>
            </a:r>
            <a:r>
              <a:rPr sz="1200" kern="0" dirty="0" err="1">
                <a:latin typeface="Georgia" panose="02040502050405020303" pitchFamily="18" charset="0"/>
                <a:cs typeface="HelveticaNeueLTPro-Lt"/>
              </a:rPr>
              <a:t>gültig</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ist</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Reichen</a:t>
            </a:r>
            <a:r>
              <a:rPr sz="1200" kern="0" dirty="0">
                <a:latin typeface="Georgia" panose="02040502050405020303" pitchFamily="18" charset="0"/>
                <a:cs typeface="HelveticaNeueLTPro-Lt"/>
              </a:rPr>
              <a:t> Sie bitte </a:t>
            </a:r>
            <a:r>
              <a:rPr sz="1200" kern="0" dirty="0" err="1">
                <a:latin typeface="Georgia" panose="02040502050405020303" pitchFamily="18" charset="0"/>
                <a:cs typeface="HelveticaNeueLTPro-Lt"/>
              </a:rPr>
              <a:t>daher</a:t>
            </a:r>
            <a:r>
              <a:rPr lang="de-DE" sz="1200" kern="0" dirty="0">
                <a:latin typeface="Georgia" panose="02040502050405020303" pitchFamily="18" charset="0"/>
                <a:cs typeface="HelveticaNeueLTPro-Lt"/>
              </a:rPr>
              <a:t> </a:t>
            </a:r>
            <a:r>
              <a:rPr sz="1200" kern="0" dirty="0">
                <a:latin typeface="Georgia" panose="02040502050405020303" pitchFamily="18" charset="0"/>
                <a:cs typeface="HelveticaNeueLTPro-Lt"/>
              </a:rPr>
              <a:t>das </a:t>
            </a:r>
            <a:r>
              <a:rPr sz="1200" kern="0" dirty="0" err="1">
                <a:latin typeface="Georgia" panose="02040502050405020303" pitchFamily="18" charset="0"/>
                <a:cs typeface="HelveticaNeueLTPro-Lt"/>
              </a:rPr>
              <a:t>Rezept</a:t>
            </a:r>
            <a:r>
              <a:rPr sz="1200" kern="0" dirty="0">
                <a:latin typeface="Georgia" panose="02040502050405020303" pitchFamily="18" charset="0"/>
                <a:cs typeface="HelveticaNeueLTPro-Lt"/>
              </a:rPr>
              <a:t> </a:t>
            </a:r>
            <a:r>
              <a:rPr sz="1200" kern="0" dirty="0" err="1">
                <a:latin typeface="Georgia" panose="02040502050405020303" pitchFamily="18" charset="0"/>
                <a:cs typeface="HelveticaNeueLTPro-Lt"/>
              </a:rPr>
              <a:t>umgehend</a:t>
            </a:r>
            <a:r>
              <a:rPr sz="1200" kern="0" spc="-16" dirty="0">
                <a:latin typeface="Georgia" panose="02040502050405020303" pitchFamily="18" charset="0"/>
                <a:cs typeface="HelveticaNeueLTPro-Lt"/>
              </a:rPr>
              <a:t> </a:t>
            </a:r>
            <a:r>
              <a:rPr sz="1200" kern="0" dirty="0" err="1">
                <a:latin typeface="Georgia" panose="02040502050405020303" pitchFamily="18" charset="0"/>
                <a:cs typeface="HelveticaNeueLTPro-Lt"/>
              </a:rPr>
              <a:t>ein</a:t>
            </a:r>
            <a:r>
              <a:rPr sz="1200" kern="0" dirty="0">
                <a:latin typeface="Georgia" panose="02040502050405020303" pitchFamily="18" charset="0"/>
                <a:cs typeface="HelveticaNeueLTPro-Lt"/>
              </a:rPr>
              <a:t>.</a:t>
            </a:r>
          </a:p>
        </p:txBody>
      </p:sp>
      <p:pic>
        <p:nvPicPr>
          <p:cNvPr id="15" name="Grafik 14">
            <a:extLst>
              <a:ext uri="{FF2B5EF4-FFF2-40B4-BE49-F238E27FC236}">
                <a16:creationId xmlns:a16="http://schemas.microsoft.com/office/drawing/2014/main" id="{D4E5DA5D-8A3F-D06D-5AE3-B88E08DAC9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33763" y="2511543"/>
            <a:ext cx="4296362" cy="2012130"/>
          </a:xfrm>
          <a:prstGeom prst="rect">
            <a:avLst/>
          </a:prstGeom>
        </p:spPr>
      </p:pic>
      <p:pic>
        <p:nvPicPr>
          <p:cNvPr id="13" name="Grafik 12">
            <a:extLst>
              <a:ext uri="{FF2B5EF4-FFF2-40B4-BE49-F238E27FC236}">
                <a16:creationId xmlns:a16="http://schemas.microsoft.com/office/drawing/2014/main" id="{2D703B6C-D6AF-1D1F-1FB1-7A8EA4119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5984" y="3162054"/>
            <a:ext cx="724177" cy="689692"/>
          </a:xfrm>
          <a:prstGeom prst="rect">
            <a:avLst/>
          </a:prstGeom>
          <a:solidFill>
            <a:schemeClr val="bg1"/>
          </a:solidFill>
        </p:spPr>
      </p:pic>
    </p:spTree>
    <p:extLst>
      <p:ext uri="{BB962C8B-B14F-4D97-AF65-F5344CB8AC3E}">
        <p14:creationId xmlns:p14="http://schemas.microsoft.com/office/powerpoint/2010/main" val="1619287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pPr lvl="0"/>
            <a:r>
              <a:rPr lang="en-US" dirty="0" err="1"/>
              <a:t>Wichtige</a:t>
            </a:r>
            <a:r>
              <a:rPr lang="en-US" dirty="0"/>
              <a:t> </a:t>
            </a:r>
            <a:r>
              <a:rPr lang="en-US" dirty="0" err="1"/>
              <a:t>zusatzinformation</a:t>
            </a:r>
            <a:r>
              <a:rPr lang="en-US" dirty="0"/>
              <a:t> </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52</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b="0" i="0" u="none" strike="noStrike" baseline="0" dirty="0">
                <a:solidFill>
                  <a:srgbClr val="001489"/>
                </a:solidFill>
              </a:rPr>
              <a:t>Dokumentation der Technischen Einweisung</a:t>
            </a:r>
            <a:endParaRPr lang="en-IN" dirty="0">
              <a:solidFill>
                <a:srgbClr val="001489"/>
              </a:solidFill>
            </a:endParaRP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5" name="Textfeld 2">
            <a:extLst>
              <a:ext uri="{FF2B5EF4-FFF2-40B4-BE49-F238E27FC236}">
                <a16:creationId xmlns:a16="http://schemas.microsoft.com/office/drawing/2014/main" id="{1A547E1E-5BBA-73F5-D43B-514E60EA09D4}"/>
              </a:ext>
            </a:extLst>
          </p:cNvPr>
          <p:cNvSpPr txBox="1"/>
          <p:nvPr/>
        </p:nvSpPr>
        <p:spPr>
          <a:xfrm>
            <a:off x="502919" y="1098827"/>
            <a:ext cx="7912031" cy="938719"/>
          </a:xfrm>
          <a:prstGeom prst="rect">
            <a:avLst/>
          </a:prstGeom>
          <a:noFill/>
        </p:spPr>
        <p:txBody>
          <a:bodyPr wrap="square" lIns="0" tIns="0" rIns="0" bIns="0" rtlCol="0">
            <a:spAutoFit/>
          </a:bodyPr>
          <a:lstStyle/>
          <a:p>
            <a:pPr algn="l"/>
            <a:r>
              <a:rPr lang="de-DE" sz="1200" b="0" i="0" u="none" strike="noStrike" baseline="0" dirty="0">
                <a:latin typeface="Georgia" panose="02040502050405020303" pitchFamily="18" charset="0"/>
              </a:rPr>
              <a:t>Die Technische Einweisung ist für Sie verpflichtend, bevor Sie </a:t>
            </a:r>
            <a:r>
              <a:rPr lang="de-DE" sz="1200" dirty="0">
                <a:latin typeface="Georgia" panose="02040502050405020303" pitchFamily="18" charset="0"/>
              </a:rPr>
              <a:t>ein</a:t>
            </a:r>
            <a:r>
              <a:rPr lang="de-DE" sz="1200" b="0" i="0" u="none" strike="noStrike" baseline="0" dirty="0">
                <a:latin typeface="Georgia" panose="02040502050405020303" pitchFamily="18" charset="0"/>
              </a:rPr>
              <a:t> </a:t>
            </a:r>
            <a:r>
              <a:rPr lang="de-DE" sz="1200" b="0" i="0" u="none" strike="noStrike" baseline="0" dirty="0" err="1">
                <a:latin typeface="Georgia" panose="02040502050405020303" pitchFamily="18" charset="0"/>
              </a:rPr>
              <a:t>FreeStyle</a:t>
            </a:r>
            <a:r>
              <a:rPr lang="de-DE" sz="1200" b="0" i="0" u="none" strike="noStrike" baseline="0" dirty="0">
                <a:latin typeface="Georgia" panose="02040502050405020303" pitchFamily="18" charset="0"/>
              </a:rPr>
              <a:t> Libre Messsystem nutzen. </a:t>
            </a:r>
            <a:br>
              <a:rPr lang="de-DE" sz="1200" b="0" i="0" u="none" strike="noStrike" baseline="0" dirty="0">
                <a:latin typeface="Georgia" panose="02040502050405020303" pitchFamily="18" charset="0"/>
              </a:rPr>
            </a:br>
            <a:r>
              <a:rPr lang="de-DE" sz="1200" b="0" i="0" u="none" strike="noStrike" baseline="0" dirty="0">
                <a:latin typeface="Georgia" panose="02040502050405020303" pitchFamily="18" charset="0"/>
              </a:rPr>
              <a:t>Bestätigen Sie Ihre Teilnahme ganz einfach online:</a:t>
            </a:r>
          </a:p>
          <a:p>
            <a:pPr algn="l"/>
            <a:endParaRPr lang="de-DE" sz="1200" b="0" i="0" u="none" strike="noStrike" baseline="0" dirty="0">
              <a:latin typeface="Georgia" panose="02040502050405020303" pitchFamily="18" charset="0"/>
            </a:endParaRPr>
          </a:p>
          <a:p>
            <a:r>
              <a:rPr lang="de-DE" sz="1200" b="0" i="0" u="none" strike="noStrike" baseline="0" dirty="0">
                <a:latin typeface="Georgia" panose="02040502050405020303" pitchFamily="18" charset="0"/>
              </a:rPr>
              <a:t>Jetzt direkt QR-Code Scannen oder unter: </a:t>
            </a:r>
            <a:r>
              <a:rPr lang="de-DE" sz="1200" b="1" i="0" u="sng" strike="noStrike" baseline="0" dirty="0">
                <a:latin typeface="Georgia" panose="02040502050405020303" pitchFamily="18" charset="0"/>
              </a:rPr>
              <a:t>https://technische-</a:t>
            </a:r>
            <a:r>
              <a:rPr lang="de-DE" sz="1200" b="1" i="0" u="sng" strike="noStrike" baseline="0" dirty="0" err="1">
                <a:latin typeface="Georgia" panose="02040502050405020303" pitchFamily="18" charset="0"/>
              </a:rPr>
              <a:t>einweisung.freestylelibre.de</a:t>
            </a:r>
            <a:r>
              <a:rPr lang="de-DE" sz="1200" b="1" i="0" u="sng" strike="noStrike" baseline="0" dirty="0">
                <a:latin typeface="Georgia" panose="02040502050405020303" pitchFamily="18" charset="0"/>
              </a:rPr>
              <a:t>/</a:t>
            </a:r>
          </a:p>
          <a:p>
            <a:pPr algn="l"/>
            <a:endParaRPr lang="de-DE" sz="1200" dirty="0">
              <a:latin typeface="Georgia" panose="02040502050405020303" pitchFamily="18" charset="0"/>
            </a:endParaRPr>
          </a:p>
        </p:txBody>
      </p:sp>
      <p:sp>
        <p:nvSpPr>
          <p:cNvPr id="16" name="Textfeld 15">
            <a:extLst>
              <a:ext uri="{FF2B5EF4-FFF2-40B4-BE49-F238E27FC236}">
                <a16:creationId xmlns:a16="http://schemas.microsoft.com/office/drawing/2014/main" id="{C4D4F1E4-7ABE-B6A7-FDDE-0F95973DA884}"/>
              </a:ext>
            </a:extLst>
          </p:cNvPr>
          <p:cNvSpPr txBox="1"/>
          <p:nvPr/>
        </p:nvSpPr>
        <p:spPr>
          <a:xfrm>
            <a:off x="5488383" y="3613822"/>
            <a:ext cx="1232545" cy="923330"/>
          </a:xfrm>
          <a:prstGeom prst="rect">
            <a:avLst/>
          </a:prstGeom>
          <a:noFill/>
        </p:spPr>
        <p:txBody>
          <a:bodyPr wrap="square" lIns="0" tIns="0" rIns="0" bIns="0" rtlCol="0">
            <a:spAutoFit/>
          </a:bodyPr>
          <a:lstStyle/>
          <a:p>
            <a:r>
              <a:rPr lang="de-DE" sz="1200" dirty="0">
                <a:latin typeface="+mj-lt"/>
              </a:rPr>
              <a:t>Diese Informationen erhalten Sie im Nachgang auch per E-Mail.</a:t>
            </a:r>
          </a:p>
        </p:txBody>
      </p:sp>
      <p:grpSp>
        <p:nvGrpSpPr>
          <p:cNvPr id="17" name="Group 4">
            <a:extLst>
              <a:ext uri="{FF2B5EF4-FFF2-40B4-BE49-F238E27FC236}">
                <a16:creationId xmlns:a16="http://schemas.microsoft.com/office/drawing/2014/main" id="{B069DB5E-3B6C-6705-D220-DF7E6ED6C06E}"/>
              </a:ext>
            </a:extLst>
          </p:cNvPr>
          <p:cNvGrpSpPr/>
          <p:nvPr/>
        </p:nvGrpSpPr>
        <p:grpSpPr>
          <a:xfrm>
            <a:off x="396519" y="1885502"/>
            <a:ext cx="2703732" cy="2703732"/>
            <a:chOff x="3098396" y="1979190"/>
            <a:chExt cx="2500735" cy="2500735"/>
          </a:xfrm>
        </p:grpSpPr>
        <p:sp>
          <p:nvSpPr>
            <p:cNvPr id="18" name="Rectangle 5">
              <a:extLst>
                <a:ext uri="{FF2B5EF4-FFF2-40B4-BE49-F238E27FC236}">
                  <a16:creationId xmlns:a16="http://schemas.microsoft.com/office/drawing/2014/main" id="{7358EBCA-54B4-828A-8498-65EACB71352D}"/>
                </a:ext>
              </a:extLst>
            </p:cNvPr>
            <p:cNvSpPr/>
            <p:nvPr/>
          </p:nvSpPr>
          <p:spPr>
            <a:xfrm>
              <a:off x="3098396" y="1979190"/>
              <a:ext cx="2500735" cy="2500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Picture 9">
              <a:extLst>
                <a:ext uri="{FF2B5EF4-FFF2-40B4-BE49-F238E27FC236}">
                  <a16:creationId xmlns:a16="http://schemas.microsoft.com/office/drawing/2014/main" id="{E2B52CF6-81AE-0E37-B096-CA43338E42E0}"/>
                </a:ext>
              </a:extLst>
            </p:cNvPr>
            <p:cNvPicPr>
              <a:picLocks noChangeAspect="1"/>
            </p:cNvPicPr>
            <p:nvPr/>
          </p:nvPicPr>
          <p:blipFill>
            <a:blip r:embed="rId2"/>
            <a:stretch>
              <a:fillRect/>
            </a:stretch>
          </p:blipFill>
          <p:spPr>
            <a:xfrm>
              <a:off x="3209971" y="2100231"/>
              <a:ext cx="2278308" cy="2306366"/>
            </a:xfrm>
            <a:prstGeom prst="rect">
              <a:avLst/>
            </a:prstGeom>
            <a:ln>
              <a:solidFill>
                <a:srgbClr val="001489"/>
              </a:solidFill>
            </a:ln>
          </p:spPr>
        </p:pic>
      </p:grpSp>
      <p:pic>
        <p:nvPicPr>
          <p:cNvPr id="20" name="Picture 6">
            <a:extLst>
              <a:ext uri="{FF2B5EF4-FFF2-40B4-BE49-F238E27FC236}">
                <a16:creationId xmlns:a16="http://schemas.microsoft.com/office/drawing/2014/main" id="{7CEE70A9-8F84-3B30-EB22-AB5314593B41}"/>
              </a:ext>
            </a:extLst>
          </p:cNvPr>
          <p:cNvPicPr>
            <a:picLocks noChangeAspect="1"/>
          </p:cNvPicPr>
          <p:nvPr/>
        </p:nvPicPr>
        <p:blipFill>
          <a:blip r:embed="rId3"/>
          <a:stretch>
            <a:fillRect/>
          </a:stretch>
        </p:blipFill>
        <p:spPr>
          <a:xfrm>
            <a:off x="6720928" y="2058431"/>
            <a:ext cx="1927772" cy="2457048"/>
          </a:xfrm>
          <a:prstGeom prst="rect">
            <a:avLst/>
          </a:prstGeom>
          <a:ln>
            <a:solidFill>
              <a:srgbClr val="001489"/>
            </a:solidFill>
          </a:ln>
        </p:spPr>
      </p:pic>
      <p:pic>
        <p:nvPicPr>
          <p:cNvPr id="22" name="Picture 11">
            <a:extLst>
              <a:ext uri="{FF2B5EF4-FFF2-40B4-BE49-F238E27FC236}">
                <a16:creationId xmlns:a16="http://schemas.microsoft.com/office/drawing/2014/main" id="{039EE901-889B-B598-F34B-CDC161802CF5}"/>
              </a:ext>
            </a:extLst>
          </p:cNvPr>
          <p:cNvPicPr>
            <a:picLocks noChangeAspect="1"/>
          </p:cNvPicPr>
          <p:nvPr/>
        </p:nvPicPr>
        <p:blipFill>
          <a:blip r:embed="rId4"/>
          <a:stretch>
            <a:fillRect/>
          </a:stretch>
        </p:blipFill>
        <p:spPr>
          <a:xfrm>
            <a:off x="3161959" y="2018891"/>
            <a:ext cx="1702935" cy="2496587"/>
          </a:xfrm>
          <a:prstGeom prst="rect">
            <a:avLst/>
          </a:prstGeom>
          <a:ln>
            <a:solidFill>
              <a:srgbClr val="001489"/>
            </a:solidFill>
          </a:ln>
        </p:spPr>
      </p:pic>
      <p:sp>
        <p:nvSpPr>
          <p:cNvPr id="23" name="Arrow: Right 16">
            <a:extLst>
              <a:ext uri="{FF2B5EF4-FFF2-40B4-BE49-F238E27FC236}">
                <a16:creationId xmlns:a16="http://schemas.microsoft.com/office/drawing/2014/main" id="{33D6BE53-0DEC-5636-1ED5-F83A1C58ACD8}"/>
              </a:ext>
            </a:extLst>
          </p:cNvPr>
          <p:cNvSpPr/>
          <p:nvPr/>
        </p:nvSpPr>
        <p:spPr>
          <a:xfrm>
            <a:off x="2914940" y="4225196"/>
            <a:ext cx="330646" cy="346660"/>
          </a:xfrm>
          <a:prstGeom prst="rightArrow">
            <a:avLst/>
          </a:prstGeom>
          <a:solidFill>
            <a:srgbClr val="00148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A34CC8F5-6E73-4CEC-28A5-970FA0D4D32E}"/>
              </a:ext>
            </a:extLst>
          </p:cNvPr>
          <p:cNvSpPr/>
          <p:nvPr/>
        </p:nvSpPr>
        <p:spPr>
          <a:xfrm>
            <a:off x="6859578" y="3605592"/>
            <a:ext cx="1419726" cy="264694"/>
          </a:xfrm>
          <a:prstGeom prst="ellipse">
            <a:avLst/>
          </a:prstGeom>
          <a:noFill/>
          <a:ln>
            <a:solidFill>
              <a:srgbClr val="D8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86772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pPr lvl="0"/>
            <a:r>
              <a:rPr lang="en-US" dirty="0" err="1"/>
              <a:t>Wichtige</a:t>
            </a:r>
            <a:r>
              <a:rPr lang="en-US" dirty="0"/>
              <a:t> </a:t>
            </a:r>
            <a:r>
              <a:rPr lang="en-US" dirty="0" err="1"/>
              <a:t>zusatzinformation</a:t>
            </a:r>
            <a:r>
              <a:rPr lang="en-US" dirty="0"/>
              <a:t> </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53</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b="0" i="0" u="none" strike="noStrike" baseline="0" dirty="0">
                <a:solidFill>
                  <a:srgbClr val="001489"/>
                </a:solidFill>
              </a:rPr>
              <a:t>Weitere Möglichkeiten </a:t>
            </a:r>
            <a:br>
              <a:rPr lang="de-DE" b="0" i="0" u="none" strike="noStrike" baseline="0" dirty="0">
                <a:solidFill>
                  <a:srgbClr val="001489"/>
                </a:solidFill>
              </a:rPr>
            </a:br>
            <a:r>
              <a:rPr lang="de-DE" b="0" i="0" u="none" strike="noStrike" baseline="0" dirty="0">
                <a:solidFill>
                  <a:srgbClr val="001489"/>
                </a:solidFill>
              </a:rPr>
              <a:t>der Dokumentation</a:t>
            </a:r>
            <a:endParaRPr lang="en-IN" dirty="0">
              <a:solidFill>
                <a:srgbClr val="001489"/>
              </a:solidFill>
            </a:endParaRP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sp>
        <p:nvSpPr>
          <p:cNvPr id="12" name="Textfeld 2">
            <a:extLst>
              <a:ext uri="{FF2B5EF4-FFF2-40B4-BE49-F238E27FC236}">
                <a16:creationId xmlns:a16="http://schemas.microsoft.com/office/drawing/2014/main" id="{8E22CEE5-D754-4C7A-B359-0E6F385B4DB4}"/>
              </a:ext>
            </a:extLst>
          </p:cNvPr>
          <p:cNvSpPr txBox="1"/>
          <p:nvPr/>
        </p:nvSpPr>
        <p:spPr>
          <a:xfrm>
            <a:off x="502919" y="1570107"/>
            <a:ext cx="4872386" cy="738664"/>
          </a:xfrm>
          <a:prstGeom prst="rect">
            <a:avLst/>
          </a:prstGeom>
          <a:noFill/>
        </p:spPr>
        <p:txBody>
          <a:bodyPr wrap="square" lIns="0" tIns="0" rIns="0" bIns="0" rtlCol="0">
            <a:spAutoFit/>
          </a:bodyPr>
          <a:lstStyle/>
          <a:p>
            <a:pPr algn="l"/>
            <a:r>
              <a:rPr lang="de-DE" sz="1200" dirty="0">
                <a:latin typeface="+mj-lt"/>
              </a:rPr>
              <a:t>Sie können die Technische Einweisung auch über das, im Ihrem Versandpaket beigelegte, Formular bestätigen. Füllen Sie das Formular bitte vollständig aus und schicken Sie es mit dem beigelegten Rücksendeumschlag ein.</a:t>
            </a:r>
          </a:p>
        </p:txBody>
      </p:sp>
      <p:pic>
        <p:nvPicPr>
          <p:cNvPr id="13" name="Picture 23">
            <a:extLst>
              <a:ext uri="{FF2B5EF4-FFF2-40B4-BE49-F238E27FC236}">
                <a16:creationId xmlns:a16="http://schemas.microsoft.com/office/drawing/2014/main" id="{795E7F89-1B40-39F3-35D4-D02129B91F1C}"/>
              </a:ext>
            </a:extLst>
          </p:cNvPr>
          <p:cNvPicPr>
            <a:picLocks noChangeAspect="1"/>
          </p:cNvPicPr>
          <p:nvPr/>
        </p:nvPicPr>
        <p:blipFill>
          <a:blip r:embed="rId2"/>
          <a:stretch>
            <a:fillRect/>
          </a:stretch>
        </p:blipFill>
        <p:spPr>
          <a:xfrm>
            <a:off x="2799907" y="2810945"/>
            <a:ext cx="2597300" cy="1830165"/>
          </a:xfrm>
          <a:prstGeom prst="rect">
            <a:avLst/>
          </a:prstGeom>
          <a:ln>
            <a:solidFill>
              <a:srgbClr val="001489"/>
            </a:solidFill>
          </a:ln>
        </p:spPr>
      </p:pic>
      <p:pic>
        <p:nvPicPr>
          <p:cNvPr id="15" name="Picture 2">
            <a:extLst>
              <a:ext uri="{FF2B5EF4-FFF2-40B4-BE49-F238E27FC236}">
                <a16:creationId xmlns:a16="http://schemas.microsoft.com/office/drawing/2014/main" id="{D104EAA2-F832-256E-10B3-DF77E5920B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09802" y="197986"/>
            <a:ext cx="3139534" cy="4442836"/>
          </a:xfrm>
          <a:prstGeom prst="rect">
            <a:avLst/>
          </a:prstGeom>
          <a:ln>
            <a:solidFill>
              <a:srgbClr val="001489"/>
            </a:solidFill>
          </a:ln>
        </p:spPr>
      </p:pic>
    </p:spTree>
    <p:extLst>
      <p:ext uri="{BB962C8B-B14F-4D97-AF65-F5344CB8AC3E}">
        <p14:creationId xmlns:p14="http://schemas.microsoft.com/office/powerpoint/2010/main" val="2629035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Kleidung, Mobiliar, Tisch enthält.&#10;&#10;KI-generierte Inhalte können fehlerhaft sein.">
            <a:extLst>
              <a:ext uri="{FF2B5EF4-FFF2-40B4-BE49-F238E27FC236}">
                <a16:creationId xmlns:a16="http://schemas.microsoft.com/office/drawing/2014/main" id="{8D20E3A2-47CF-5E56-318E-CC5CC18F0199}"/>
              </a:ext>
            </a:extLst>
          </p:cNvPr>
          <p:cNvPicPr>
            <a:picLocks noChangeAspect="1"/>
          </p:cNvPicPr>
          <p:nvPr/>
        </p:nvPicPr>
        <p:blipFill>
          <a:blip r:embed="rId2" cstate="print">
            <a:extLst>
              <a:ext uri="{28A0092B-C50C-407E-A947-70E740481C1C}">
                <a14:useLocalDpi xmlns:a14="http://schemas.microsoft.com/office/drawing/2010/main" val="0"/>
              </a:ext>
            </a:extLst>
          </a:blip>
          <a:srcRect l="10073" b="15910"/>
          <a:stretch/>
        </p:blipFill>
        <p:spPr>
          <a:xfrm>
            <a:off x="4818889" y="0"/>
            <a:ext cx="4330468" cy="5143500"/>
          </a:xfrm>
          <a:prstGeom prst="rect">
            <a:avLst/>
          </a:prstGeom>
        </p:spPr>
      </p:pic>
      <p:sp>
        <p:nvSpPr>
          <p:cNvPr id="16" name="Text Placeholder 15">
            <a:extLst>
              <a:ext uri="{FF2B5EF4-FFF2-40B4-BE49-F238E27FC236}">
                <a16:creationId xmlns:a16="http://schemas.microsoft.com/office/drawing/2014/main" id="{83BF4038-DD07-4AAD-967B-8FF680D96B21}"/>
              </a:ext>
            </a:extLst>
          </p:cNvPr>
          <p:cNvSpPr>
            <a:spLocks noGrp="1"/>
          </p:cNvSpPr>
          <p:nvPr>
            <p:ph type="body" sz="quarter" idx="18"/>
          </p:nvPr>
        </p:nvSpPr>
        <p:spPr/>
        <p:txBody>
          <a:bodyPr/>
          <a:lstStyle/>
          <a:p>
            <a:r>
              <a:rPr lang="de-DE" dirty="0">
                <a:cs typeface="Calibri"/>
              </a:rPr>
              <a:t>Reklamationen</a:t>
            </a:r>
            <a:endParaRPr lang="de-DE" dirty="0"/>
          </a:p>
        </p:txBody>
      </p:sp>
      <p:sp>
        <p:nvSpPr>
          <p:cNvPr id="4" name="Date Placeholder 3">
            <a:extLst>
              <a:ext uri="{FF2B5EF4-FFF2-40B4-BE49-F238E27FC236}">
                <a16:creationId xmlns:a16="http://schemas.microsoft.com/office/drawing/2014/main" id="{1B038C32-E802-4F5C-847A-3B455F5EFA22}"/>
              </a:ext>
            </a:extLst>
          </p:cNvPr>
          <p:cNvSpPr>
            <a:spLocks noGrp="1"/>
          </p:cNvSpPr>
          <p:nvPr>
            <p:ph type="dt" sz="half" idx="23"/>
          </p:nvPr>
        </p:nvSpPr>
        <p:spPr/>
        <p:txBody>
          <a:bodyPr/>
          <a:lstStyle/>
          <a:p>
            <a:fld id="{2A5E5EE2-FA86-4747-9FC5-54AB43A5B6DB}" type="datetime5">
              <a:rPr lang="en-US" smtClean="0">
                <a:solidFill>
                  <a:schemeClr val="bg1"/>
                </a:solidFill>
              </a:rPr>
              <a:t>20-May-25</a:t>
            </a:fld>
            <a:endParaRPr lang="en-IN" dirty="0">
              <a:solidFill>
                <a:schemeClr val="bg1"/>
              </a:solidFill>
            </a:endParaRPr>
          </a:p>
        </p:txBody>
      </p:sp>
      <p:sp>
        <p:nvSpPr>
          <p:cNvPr id="9" name="Slide Number Placeholder 8">
            <a:extLst>
              <a:ext uri="{FF2B5EF4-FFF2-40B4-BE49-F238E27FC236}">
                <a16:creationId xmlns:a16="http://schemas.microsoft.com/office/drawing/2014/main" id="{3879705B-C333-4165-8B85-A89C3F277052}"/>
              </a:ext>
            </a:extLst>
          </p:cNvPr>
          <p:cNvSpPr>
            <a:spLocks noGrp="1"/>
          </p:cNvSpPr>
          <p:nvPr>
            <p:ph type="sldNum" sz="quarter" idx="25"/>
          </p:nvPr>
        </p:nvSpPr>
        <p:spPr/>
        <p:txBody>
          <a:bodyPr/>
          <a:lstStyle/>
          <a:p>
            <a:r>
              <a:rPr lang="en-IN" dirty="0">
                <a:solidFill>
                  <a:schemeClr val="bg1"/>
                </a:solidFill>
              </a:rPr>
              <a:t>|    </a:t>
            </a:r>
            <a:fld id="{7B2119CD-3B2D-4CEB-B404-D2E3F8CD6D69}" type="slidenum">
              <a:rPr lang="en-IN" smtClean="0">
                <a:solidFill>
                  <a:schemeClr val="bg1"/>
                </a:solidFill>
              </a:rPr>
              <a:pPr/>
              <a:t>54</a:t>
            </a:fld>
            <a:endParaRPr lang="en-IN" dirty="0">
              <a:solidFill>
                <a:schemeClr val="bg1"/>
              </a:solidFill>
            </a:endParaRPr>
          </a:p>
        </p:txBody>
      </p:sp>
      <p:sp>
        <p:nvSpPr>
          <p:cNvPr id="10" name="Title 9">
            <a:extLst>
              <a:ext uri="{FF2B5EF4-FFF2-40B4-BE49-F238E27FC236}">
                <a16:creationId xmlns:a16="http://schemas.microsoft.com/office/drawing/2014/main" id="{3742C4C8-9507-4005-8C0E-9317CD38B5F3}"/>
              </a:ext>
            </a:extLst>
          </p:cNvPr>
          <p:cNvSpPr>
            <a:spLocks noGrp="1"/>
          </p:cNvSpPr>
          <p:nvPr>
            <p:ph type="title"/>
          </p:nvPr>
        </p:nvSpPr>
        <p:spPr>
          <a:xfrm>
            <a:off x="502919" y="569594"/>
            <a:ext cx="4137447" cy="390526"/>
          </a:xfrm>
        </p:spPr>
        <p:txBody>
          <a:bodyPr/>
          <a:lstStyle/>
          <a:p>
            <a:r>
              <a:rPr lang="de-DE" sz="1400" spc="-6" dirty="0">
                <a:solidFill>
                  <a:srgbClr val="000000"/>
                </a:solidFill>
                <a:ea typeface="+mj-lt"/>
                <a:cs typeface="+mj-lt"/>
              </a:rPr>
              <a:t>Sollte es einmal vorkommen, dass etwas mit Ihrem Sensor nicht wie erwartet funktioniert, stehen wir Ihnen gerne jederzeit </a:t>
            </a:r>
            <a:r>
              <a:rPr lang="de-DE" sz="1400" b="1" spc="-6" dirty="0">
                <a:solidFill>
                  <a:srgbClr val="000000"/>
                </a:solidFill>
                <a:ea typeface="+mj-lt"/>
                <a:cs typeface="+mj-lt"/>
              </a:rPr>
              <a:t>online </a:t>
            </a:r>
            <a:r>
              <a:rPr lang="de-DE" sz="1400" spc="-6" dirty="0">
                <a:solidFill>
                  <a:srgbClr val="000000"/>
                </a:solidFill>
                <a:ea typeface="+mj-lt"/>
                <a:cs typeface="+mj-lt"/>
              </a:rPr>
              <a:t>zur Seite:</a:t>
            </a:r>
            <a:br>
              <a:rPr lang="de-DE" sz="1400" b="0" i="0" u="none" strike="noStrike" kern="1200" cap="none" spc="0" normalizeH="0" baseline="0" noProof="0" dirty="0">
                <a:ln>
                  <a:noFill/>
                </a:ln>
                <a:effectLst/>
                <a:uLnTx/>
                <a:uFillTx/>
                <a:latin typeface="Georgia"/>
                <a:ea typeface="+mn-ea"/>
                <a:cs typeface="Calibri" panose="020F0502020204030204" pitchFamily="34" charset="0"/>
              </a:rPr>
            </a:br>
            <a:endParaRPr lang="en-IN" sz="1400" dirty="0">
              <a:solidFill>
                <a:schemeClr val="tx1"/>
              </a:solidFill>
            </a:endParaRPr>
          </a:p>
        </p:txBody>
      </p:sp>
      <p:sp>
        <p:nvSpPr>
          <p:cNvPr id="7" name="Textplatzhalter 6">
            <a:extLst>
              <a:ext uri="{FF2B5EF4-FFF2-40B4-BE49-F238E27FC236}">
                <a16:creationId xmlns:a16="http://schemas.microsoft.com/office/drawing/2014/main" id="{BC5B38A0-0BF6-38C5-4D3C-94EDAC4DFD0A}"/>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latin typeface="+mn-lt"/>
            </a:endParaRPr>
          </a:p>
        </p:txBody>
      </p:sp>
      <p:sp>
        <p:nvSpPr>
          <p:cNvPr id="20" name="object 15">
            <a:extLst>
              <a:ext uri="{FF2B5EF4-FFF2-40B4-BE49-F238E27FC236}">
                <a16:creationId xmlns:a16="http://schemas.microsoft.com/office/drawing/2014/main" id="{5506AC98-05B1-AC82-9D3F-2181C413152A}"/>
              </a:ext>
            </a:extLst>
          </p:cNvPr>
          <p:cNvSpPr txBox="1"/>
          <p:nvPr/>
        </p:nvSpPr>
        <p:spPr>
          <a:xfrm>
            <a:off x="394189" y="1710112"/>
            <a:ext cx="4212000" cy="192419"/>
          </a:xfrm>
          <a:prstGeom prst="rect">
            <a:avLst/>
          </a:prstGeom>
        </p:spPr>
        <p:txBody>
          <a:bodyPr vert="horz" wrap="square" lIns="0" tIns="7678" rIns="0" bIns="0" rtlCol="0" anchor="t">
            <a:spAutoFit/>
          </a:bodyPr>
          <a:lstStyle/>
          <a:p>
            <a:pPr marL="7620" algn="ctr">
              <a:spcBef>
                <a:spcPts val="60"/>
              </a:spcBef>
            </a:pPr>
            <a:r>
              <a:rPr lang="de-DE" sz="1200" b="1" cap="all" dirty="0">
                <a:solidFill>
                  <a:srgbClr val="FF0000"/>
                </a:solidFill>
                <a:latin typeface="Calibri"/>
                <a:cs typeface="Calibri"/>
              </a:rPr>
              <a:t>Sensor-Reklamation über das Onlineformular</a:t>
            </a:r>
            <a:endParaRPr lang="de-DE" sz="1200" dirty="0">
              <a:solidFill>
                <a:srgbClr val="FF0000"/>
              </a:solidFill>
              <a:cs typeface="Calibri"/>
            </a:endParaRPr>
          </a:p>
        </p:txBody>
      </p:sp>
      <p:sp>
        <p:nvSpPr>
          <p:cNvPr id="22" name="object 15">
            <a:extLst>
              <a:ext uri="{FF2B5EF4-FFF2-40B4-BE49-F238E27FC236}">
                <a16:creationId xmlns:a16="http://schemas.microsoft.com/office/drawing/2014/main" id="{9DE00F07-270A-E464-4D66-FCEDE26BB878}"/>
              </a:ext>
            </a:extLst>
          </p:cNvPr>
          <p:cNvSpPr txBox="1"/>
          <p:nvPr/>
        </p:nvSpPr>
        <p:spPr>
          <a:xfrm>
            <a:off x="495297" y="2190741"/>
            <a:ext cx="4145069" cy="636130"/>
          </a:xfrm>
          <a:prstGeom prst="rect">
            <a:avLst/>
          </a:prstGeom>
        </p:spPr>
        <p:txBody>
          <a:bodyPr vert="horz" wrap="square" lIns="0" tIns="7678" rIns="0" bIns="0" rtlCol="0" anchor="t">
            <a:spAutoFit/>
          </a:bodyPr>
          <a:lstStyle/>
          <a:p>
            <a:pPr marL="7620" algn="ctr">
              <a:spcBef>
                <a:spcPts val="60"/>
              </a:spcBef>
            </a:pPr>
            <a:r>
              <a:rPr lang="de-DE" sz="2000" dirty="0">
                <a:solidFill>
                  <a:srgbClr val="001489"/>
                </a:solidFill>
                <a:ea typeface="+mn-lt"/>
                <a:cs typeface="+mn-lt"/>
              </a:rPr>
              <a:t> </a:t>
            </a:r>
          </a:p>
          <a:p>
            <a:pPr marL="7620" algn="ctr">
              <a:spcBef>
                <a:spcPts val="60"/>
              </a:spcBef>
            </a:pPr>
            <a:r>
              <a:rPr lang="de-DE" sz="2000" b="1" u="sng" dirty="0">
                <a:solidFill>
                  <a:srgbClr val="001489"/>
                </a:solidFill>
                <a:ea typeface="+mn-lt"/>
                <a:cs typeface="+mn-lt"/>
                <a:hlinkClick r:id="rId3">
                  <a:extLst>
                    <a:ext uri="{A12FA001-AC4F-418D-AE19-62706E023703}">
                      <ahyp:hlinkClr xmlns:ahyp="http://schemas.microsoft.com/office/drawing/2018/hyperlinkcolor" val="tx"/>
                    </a:ext>
                  </a:extLst>
                </a:hlinkClick>
              </a:rPr>
              <a:t>www.FreeStyleLibre.de/</a:t>
            </a:r>
            <a:r>
              <a:rPr lang="de-DE" sz="2000" b="1" u="sng" dirty="0" err="1">
                <a:solidFill>
                  <a:srgbClr val="001489"/>
                </a:solidFill>
                <a:ea typeface="+mn-lt"/>
                <a:cs typeface="+mn-lt"/>
              </a:rPr>
              <a:t>reklamation</a:t>
            </a:r>
            <a:r>
              <a:rPr lang="de-DE" sz="2000" b="1" u="sng" dirty="0">
                <a:solidFill>
                  <a:srgbClr val="001489"/>
                </a:solidFill>
                <a:ea typeface="+mn-lt"/>
                <a:cs typeface="+mn-lt"/>
              </a:rPr>
              <a:t> </a:t>
            </a:r>
            <a:endParaRPr lang="de-DE" sz="3200" b="1" u="sng" dirty="0">
              <a:solidFill>
                <a:srgbClr val="001489"/>
              </a:solidFill>
            </a:endParaRPr>
          </a:p>
        </p:txBody>
      </p:sp>
      <p:sp>
        <p:nvSpPr>
          <p:cNvPr id="23" name="Rechteck: abgerundete Ecken 2">
            <a:extLst>
              <a:ext uri="{FF2B5EF4-FFF2-40B4-BE49-F238E27FC236}">
                <a16:creationId xmlns:a16="http://schemas.microsoft.com/office/drawing/2014/main" id="{D9704727-D73E-3722-35FF-20BCEE7CF1E6}"/>
              </a:ext>
            </a:extLst>
          </p:cNvPr>
          <p:cNvSpPr/>
          <p:nvPr/>
        </p:nvSpPr>
        <p:spPr>
          <a:xfrm>
            <a:off x="504000" y="1527824"/>
            <a:ext cx="4076700" cy="1448330"/>
          </a:xfrm>
          <a:prstGeom prst="roundRect">
            <a:avLst>
              <a:gd name="adj" fmla="val 0"/>
            </a:avLst>
          </a:prstGeom>
          <a:noFill/>
          <a:ln w="9525">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E14B09"/>
              </a:solidFill>
            </a:endParaRPr>
          </a:p>
        </p:txBody>
      </p:sp>
      <p:sp>
        <p:nvSpPr>
          <p:cNvPr id="25" name="Arrow: Down 3">
            <a:extLst>
              <a:ext uri="{FF2B5EF4-FFF2-40B4-BE49-F238E27FC236}">
                <a16:creationId xmlns:a16="http://schemas.microsoft.com/office/drawing/2014/main" id="{38540E0B-EE27-C470-BD37-781AD07E18BD}"/>
              </a:ext>
            </a:extLst>
          </p:cNvPr>
          <p:cNvSpPr/>
          <p:nvPr/>
        </p:nvSpPr>
        <p:spPr>
          <a:xfrm>
            <a:off x="2392131" y="2057034"/>
            <a:ext cx="447435" cy="38990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28" name="Oval 27">
            <a:extLst>
              <a:ext uri="{FF2B5EF4-FFF2-40B4-BE49-F238E27FC236}">
                <a16:creationId xmlns:a16="http://schemas.microsoft.com/office/drawing/2014/main" id="{749D33F3-FD37-D9B8-9311-7F0D2CED1E0A}"/>
              </a:ext>
            </a:extLst>
          </p:cNvPr>
          <p:cNvSpPr>
            <a:spLocks noChangeAspect="1"/>
          </p:cNvSpPr>
          <p:nvPr/>
        </p:nvSpPr>
        <p:spPr>
          <a:xfrm rot="311670">
            <a:off x="4226473" y="820998"/>
            <a:ext cx="1188000" cy="1188000"/>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400" b="1" dirty="0">
                <a:solidFill>
                  <a:srgbClr val="001489"/>
                </a:solidFill>
              </a:rPr>
              <a:t>24 Stunden am Tag</a:t>
            </a:r>
            <a:endParaRPr lang="en-US" sz="1400" b="1" dirty="0">
              <a:solidFill>
                <a:srgbClr val="001489"/>
              </a:solidFill>
            </a:endParaRPr>
          </a:p>
        </p:txBody>
      </p:sp>
      <p:sp>
        <p:nvSpPr>
          <p:cNvPr id="29" name="object 18">
            <a:extLst>
              <a:ext uri="{FF2B5EF4-FFF2-40B4-BE49-F238E27FC236}">
                <a16:creationId xmlns:a16="http://schemas.microsoft.com/office/drawing/2014/main" id="{6A4BD765-2ECC-05BA-75EB-3D36831E7A10}"/>
              </a:ext>
            </a:extLst>
          </p:cNvPr>
          <p:cNvSpPr txBox="1"/>
          <p:nvPr/>
        </p:nvSpPr>
        <p:spPr>
          <a:xfrm>
            <a:off x="502919" y="3208080"/>
            <a:ext cx="4069080" cy="1461997"/>
          </a:xfrm>
          <a:prstGeom prst="rect">
            <a:avLst/>
          </a:prstGeom>
        </p:spPr>
        <p:txBody>
          <a:bodyPr vert="horz" wrap="square" lIns="0" tIns="7678" rIns="0" bIns="0" rtlCol="0">
            <a:spAutoFit/>
          </a:bodyPr>
          <a:lstStyle/>
          <a:p>
            <a:pPr marL="23031">
              <a:spcBef>
                <a:spcPts val="60"/>
              </a:spcBef>
            </a:pPr>
            <a:r>
              <a:rPr lang="de-DE" sz="1200" spc="-6" dirty="0">
                <a:solidFill>
                  <a:srgbClr val="000000"/>
                </a:solidFill>
                <a:latin typeface="+mj-lt"/>
                <a:ea typeface="+mj-lt"/>
                <a:cs typeface="+mj-lt"/>
              </a:rPr>
              <a:t>Sollten Sie Unterstützung bei Ihrer Sensor-Reklamation benötigen, nutzen Sie bitte das Onlineformular.</a:t>
            </a:r>
          </a:p>
          <a:p>
            <a:pPr marL="23031">
              <a:spcBef>
                <a:spcPts val="60"/>
              </a:spcBef>
            </a:pPr>
            <a:br>
              <a:rPr lang="de-DE" sz="1200" spc="-6" dirty="0">
                <a:solidFill>
                  <a:srgbClr val="000000"/>
                </a:solidFill>
                <a:latin typeface="+mj-lt"/>
                <a:ea typeface="+mj-lt"/>
                <a:cs typeface="+mj-lt"/>
              </a:rPr>
            </a:br>
            <a:br>
              <a:rPr lang="de-DE" sz="1200" spc="-6" dirty="0">
                <a:solidFill>
                  <a:srgbClr val="000000"/>
                </a:solidFill>
                <a:latin typeface="+mj-lt"/>
                <a:ea typeface="+mj-lt"/>
                <a:cs typeface="+mj-lt"/>
              </a:rPr>
            </a:br>
            <a:r>
              <a:rPr lang="de-DE" sz="1200" spc="-6" dirty="0">
                <a:solidFill>
                  <a:srgbClr val="000000"/>
                </a:solidFill>
                <a:latin typeface="+mj-lt"/>
                <a:ea typeface="+mj-lt"/>
                <a:cs typeface="+mj-lt"/>
              </a:rPr>
              <a:t>Oder rufen Sie uns an: 0800 – 519 9 519</a:t>
            </a:r>
            <a:endParaRPr lang="de-DE" sz="1800" dirty="0"/>
          </a:p>
          <a:p>
            <a:pPr marL="23031">
              <a:spcBef>
                <a:spcPts val="60"/>
              </a:spcBef>
            </a:pPr>
            <a:endParaRPr lang="de-DE" sz="1200" spc="-6" dirty="0">
              <a:solidFill>
                <a:srgbClr val="231F20"/>
              </a:solidFill>
              <a:latin typeface="Georgia" panose="02040502050405020303" pitchFamily="18" charset="0"/>
              <a:cs typeface="Calibri" panose="020F0502020204030204" pitchFamily="34" charset="0"/>
            </a:endParaRPr>
          </a:p>
          <a:p>
            <a:pPr marL="23031">
              <a:spcBef>
                <a:spcPts val="60"/>
              </a:spcBef>
            </a:pPr>
            <a:r>
              <a:rPr lang="de-DE" sz="1000" spc="-6" dirty="0">
                <a:solidFill>
                  <a:srgbClr val="231F20"/>
                </a:solidFill>
                <a:latin typeface="Georgia" panose="02040502050405020303" pitchFamily="18" charset="0"/>
                <a:cs typeface="Calibri" panose="020F0502020204030204" pitchFamily="34" charset="0"/>
              </a:rPr>
              <a:t>Montag bis Freitag erreichbar von 8:00 bis 18:00 Uhr. Kostenlos aus dem deutschen Festnetz sowie dem deutschen Mobilfunknetz im Inland.</a:t>
            </a:r>
            <a:endParaRPr lang="de-DE" sz="1000" dirty="0">
              <a:latin typeface="Georgia" panose="02040502050405020303" pitchFamily="18" charset="0"/>
              <a:cs typeface="Calibri" panose="020F0502020204030204" pitchFamily="34" charset="0"/>
            </a:endParaRPr>
          </a:p>
        </p:txBody>
      </p:sp>
    </p:spTree>
    <p:extLst>
      <p:ext uri="{BB962C8B-B14F-4D97-AF65-F5344CB8AC3E}">
        <p14:creationId xmlns:p14="http://schemas.microsoft.com/office/powerpoint/2010/main" val="1678502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2DFC598-7A82-EB71-71BB-2AF1A1688DA6}"/>
              </a:ext>
            </a:extLst>
          </p:cNvPr>
          <p:cNvSpPr>
            <a:spLocks noGrp="1"/>
          </p:cNvSpPr>
          <p:nvPr>
            <p:ph type="body" sz="quarter" idx="10"/>
          </p:nvPr>
        </p:nvSpPr>
        <p:spPr>
          <a:xfrm>
            <a:off x="502921" y="266700"/>
            <a:ext cx="6848138" cy="261610"/>
          </a:xfrm>
        </p:spPr>
        <p:txBody>
          <a:bodyPr/>
          <a:lstStyle/>
          <a:p>
            <a:r>
              <a:rPr lang="de-DE" dirty="0"/>
              <a:t>Machen sie </a:t>
            </a:r>
            <a:r>
              <a:rPr lang="de-DE" dirty="0" err="1"/>
              <a:t>FreeStyle</a:t>
            </a:r>
            <a:r>
              <a:rPr lang="de-DE" dirty="0"/>
              <a:t> plus ich</a:t>
            </a:r>
            <a:r>
              <a:rPr lang="de-DE" baseline="30000" dirty="0"/>
              <a:t>1</a:t>
            </a:r>
            <a:r>
              <a:rPr lang="de-DE" dirty="0"/>
              <a:t> zu ihrem Begleitprogramm</a:t>
            </a:r>
          </a:p>
          <a:p>
            <a:endParaRPr lang="de-DE" dirty="0"/>
          </a:p>
        </p:txBody>
      </p:sp>
      <p:sp>
        <p:nvSpPr>
          <p:cNvPr id="5" name="Datumsplatzhalter 4">
            <a:extLst>
              <a:ext uri="{FF2B5EF4-FFF2-40B4-BE49-F238E27FC236}">
                <a16:creationId xmlns:a16="http://schemas.microsoft.com/office/drawing/2014/main" id="{19DF7742-0E8A-8CBA-034F-6C6BE91EDE73}"/>
              </a:ext>
            </a:extLst>
          </p:cNvPr>
          <p:cNvSpPr>
            <a:spLocks noGrp="1"/>
          </p:cNvSpPr>
          <p:nvPr>
            <p:ph type="dt" sz="half" idx="16"/>
          </p:nvPr>
        </p:nvSpPr>
        <p:spPr/>
        <p:txBody>
          <a:bodyPr/>
          <a:lstStyle/>
          <a:p>
            <a:fld id="{F33ADA8F-D1B8-4D4F-9CEC-973E968CFBF0}" type="datetime5">
              <a:rPr lang="en-US" sz="1000" smtClean="0"/>
              <a:t>20-May-25</a:t>
            </a:fld>
            <a:endParaRPr lang="en-IN" sz="1000" dirty="0"/>
          </a:p>
        </p:txBody>
      </p:sp>
      <p:sp>
        <p:nvSpPr>
          <p:cNvPr id="7" name="Foliennummernplatzhalter 6">
            <a:extLst>
              <a:ext uri="{FF2B5EF4-FFF2-40B4-BE49-F238E27FC236}">
                <a16:creationId xmlns:a16="http://schemas.microsoft.com/office/drawing/2014/main" id="{743140CE-56D8-CF83-18F1-990390A6D3C8}"/>
              </a:ext>
            </a:extLst>
          </p:cNvPr>
          <p:cNvSpPr>
            <a:spLocks noGrp="1"/>
          </p:cNvSpPr>
          <p:nvPr>
            <p:ph type="sldNum" sz="quarter" idx="18"/>
          </p:nvPr>
        </p:nvSpPr>
        <p:spPr/>
        <p:txBody>
          <a:bodyPr/>
          <a:lstStyle/>
          <a:p>
            <a:pPr>
              <a:defRPr/>
            </a:pPr>
            <a:r>
              <a:rPr lang="en-IN"/>
              <a:t>|    </a:t>
            </a:r>
            <a:fld id="{7B2119CD-3B2D-4CEB-B404-D2E3F8CD6D69}" type="slidenum">
              <a:rPr lang="en-IN" smtClean="0"/>
              <a:pPr>
                <a:defRPr/>
              </a:pPr>
              <a:t>55</a:t>
            </a:fld>
            <a:endParaRPr lang="en-IN" dirty="0"/>
          </a:p>
        </p:txBody>
      </p:sp>
      <p:sp>
        <p:nvSpPr>
          <p:cNvPr id="8" name="Titel 7">
            <a:extLst>
              <a:ext uri="{FF2B5EF4-FFF2-40B4-BE49-F238E27FC236}">
                <a16:creationId xmlns:a16="http://schemas.microsoft.com/office/drawing/2014/main" id="{B2E19A7D-AB12-47B7-E7F1-8C60702B7952}"/>
              </a:ext>
            </a:extLst>
          </p:cNvPr>
          <p:cNvSpPr>
            <a:spLocks noGrp="1"/>
          </p:cNvSpPr>
          <p:nvPr>
            <p:ph type="title"/>
          </p:nvPr>
        </p:nvSpPr>
        <p:spPr/>
        <p:txBody>
          <a:bodyPr/>
          <a:lstStyle/>
          <a:p>
            <a:r>
              <a:rPr lang="de-DE" sz="2500" dirty="0"/>
              <a:t>Starten Sie jetzt mit </a:t>
            </a:r>
            <a:r>
              <a:rPr lang="de-DE" sz="2500" dirty="0" err="1"/>
              <a:t>FreeStyle</a:t>
            </a:r>
            <a:r>
              <a:rPr lang="de-DE" sz="2500" dirty="0"/>
              <a:t> plus Ich und 200 Punkten!</a:t>
            </a:r>
          </a:p>
        </p:txBody>
      </p:sp>
      <p:sp>
        <p:nvSpPr>
          <p:cNvPr id="9" name="Inhaltsplatzhalter 2">
            <a:extLst>
              <a:ext uri="{FF2B5EF4-FFF2-40B4-BE49-F238E27FC236}">
                <a16:creationId xmlns:a16="http://schemas.microsoft.com/office/drawing/2014/main" id="{FDED278D-AD3F-7C97-7971-FBC1A2BE86DA}"/>
              </a:ext>
            </a:extLst>
          </p:cNvPr>
          <p:cNvSpPr txBox="1">
            <a:spLocks/>
          </p:cNvSpPr>
          <p:nvPr/>
        </p:nvSpPr>
        <p:spPr>
          <a:xfrm>
            <a:off x="495301" y="3448904"/>
            <a:ext cx="8172668" cy="768284"/>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1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a:solidFill>
                  <a:schemeClr val="tx1"/>
                </a:solidFill>
              </a:rPr>
              <a:t>Melden Sie sich auf </a:t>
            </a:r>
            <a:r>
              <a:rPr lang="de-DE" b="1" u="sng" dirty="0" err="1">
                <a:solidFill>
                  <a:srgbClr val="001489"/>
                </a:solidFill>
              </a:rPr>
              <a:t>mein.FreeStyle.de</a:t>
            </a:r>
            <a:r>
              <a:rPr lang="de-DE" b="1" u="sng" dirty="0">
                <a:solidFill>
                  <a:srgbClr val="001489"/>
                </a:solidFill>
              </a:rPr>
              <a:t>  </a:t>
            </a:r>
            <a:r>
              <a:rPr lang="de-DE" b="1" dirty="0">
                <a:solidFill>
                  <a:schemeClr val="tx1"/>
                </a:solidFill>
              </a:rPr>
              <a:t>an und erhalten Sie als </a:t>
            </a:r>
            <a:r>
              <a:rPr lang="de-DE" b="1" dirty="0">
                <a:solidFill>
                  <a:srgbClr val="001489"/>
                </a:solidFill>
              </a:rPr>
              <a:t>Willkommensgeschenk</a:t>
            </a:r>
            <a:r>
              <a:rPr lang="de-DE" b="1" dirty="0">
                <a:solidFill>
                  <a:schemeClr val="bg1"/>
                </a:solidFill>
              </a:rPr>
              <a:t> </a:t>
            </a:r>
            <a:r>
              <a:rPr lang="de-DE" b="1" dirty="0">
                <a:solidFill>
                  <a:schemeClr val="tx1"/>
                </a:solidFill>
              </a:rPr>
              <a:t>direkt Ihre ersten </a:t>
            </a:r>
            <a:r>
              <a:rPr lang="de-DE" b="1" dirty="0">
                <a:solidFill>
                  <a:srgbClr val="001489"/>
                </a:solidFill>
              </a:rPr>
              <a:t>200 Prämienpunkte </a:t>
            </a:r>
            <a:r>
              <a:rPr lang="de-DE" b="1" dirty="0">
                <a:solidFill>
                  <a:schemeClr val="tx1"/>
                </a:solidFill>
              </a:rPr>
              <a:t>mit dem Aktionscode:</a:t>
            </a:r>
            <a:r>
              <a:rPr lang="de-DE" sz="1100" b="1" dirty="0">
                <a:solidFill>
                  <a:schemeClr val="tx1"/>
                </a:solidFill>
              </a:rPr>
              <a:t> </a:t>
            </a:r>
            <a:r>
              <a:rPr lang="de-DE" b="1" dirty="0" err="1">
                <a:solidFill>
                  <a:srgbClr val="001489"/>
                </a:solidFill>
              </a:rPr>
              <a:t>MeinNeuerDiabetesBegleiter</a:t>
            </a:r>
            <a:endParaRPr lang="de-DE" b="1" dirty="0">
              <a:solidFill>
                <a:srgbClr val="001489"/>
              </a:solidFill>
            </a:endParaRPr>
          </a:p>
          <a:p>
            <a:endParaRPr lang="de-DE" sz="1100" b="1" dirty="0"/>
          </a:p>
          <a:p>
            <a:endParaRPr lang="de-DE" sz="1100" dirty="0"/>
          </a:p>
        </p:txBody>
      </p:sp>
      <p:sp>
        <p:nvSpPr>
          <p:cNvPr id="10" name="Abgerundetes Rechteck 3">
            <a:extLst>
              <a:ext uri="{FF2B5EF4-FFF2-40B4-BE49-F238E27FC236}">
                <a16:creationId xmlns:a16="http://schemas.microsoft.com/office/drawing/2014/main" id="{47D20A25-1343-ADC9-1F4B-C1F8CBBBB7B2}"/>
              </a:ext>
            </a:extLst>
          </p:cNvPr>
          <p:cNvSpPr/>
          <p:nvPr/>
        </p:nvSpPr>
        <p:spPr>
          <a:xfrm>
            <a:off x="502921" y="4330933"/>
            <a:ext cx="5323206" cy="246221"/>
          </a:xfrm>
          <a:prstGeom prst="roundRect">
            <a:avLst>
              <a:gd name="adj" fmla="val 0"/>
            </a:avLst>
          </a:prstGeom>
          <a:ln w="9525">
            <a:solidFill>
              <a:srgbClr val="001489"/>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617788" algn="l"/>
              </a:tabLst>
              <a:defRPr/>
            </a:pPr>
            <a:r>
              <a:rPr kumimoji="0" lang="de-DE" sz="1000" b="1" i="0" u="none" strike="noStrike" kern="1200" cap="none" spc="0" normalizeH="0" baseline="0" noProof="0" dirty="0">
                <a:ln>
                  <a:noFill/>
                </a:ln>
                <a:solidFill>
                  <a:srgbClr val="001489"/>
                </a:solidFill>
                <a:effectLst/>
                <a:uLnTx/>
                <a:uFillTx/>
                <a:latin typeface="Calibri"/>
                <a:ea typeface="+mn-ea"/>
                <a:cs typeface="Calibri" panose="020F0502020204030204" pitchFamily="34" charset="0"/>
              </a:rPr>
              <a:t>Hinweis: Die </a:t>
            </a:r>
            <a:r>
              <a:rPr kumimoji="0" lang="de-DE" sz="1000" b="1" i="0" u="none" strike="noStrike" kern="1200" cap="none" spc="0" normalizeH="0" baseline="0" noProof="0" dirty="0" err="1">
                <a:ln>
                  <a:noFill/>
                </a:ln>
                <a:solidFill>
                  <a:srgbClr val="001489"/>
                </a:solidFill>
                <a:effectLst/>
                <a:uLnTx/>
                <a:uFillTx/>
                <a:latin typeface="Calibri"/>
                <a:ea typeface="+mn-ea"/>
                <a:cs typeface="Calibri" panose="020F0502020204030204" pitchFamily="34" charset="0"/>
              </a:rPr>
              <a:t>FreeStyle</a:t>
            </a:r>
            <a:r>
              <a:rPr kumimoji="0" lang="de-DE" sz="1000" b="1" i="0" u="none" strike="noStrike" kern="1200" cap="none" spc="0" normalizeH="0" baseline="0" noProof="0" dirty="0">
                <a:ln>
                  <a:noFill/>
                </a:ln>
                <a:solidFill>
                  <a:srgbClr val="001489"/>
                </a:solidFill>
                <a:effectLst/>
                <a:uLnTx/>
                <a:uFillTx/>
                <a:latin typeface="Calibri"/>
                <a:ea typeface="+mn-ea"/>
                <a:cs typeface="Calibri" panose="020F0502020204030204" pitchFamily="34" charset="0"/>
              </a:rPr>
              <a:t> plus Ich Plattform ist mit einem </a:t>
            </a:r>
            <a:r>
              <a:rPr kumimoji="0" lang="de-DE" sz="1000" b="1" i="0" u="none" strike="noStrike" kern="1200" cap="none" spc="0" normalizeH="0" baseline="0" noProof="0" dirty="0" err="1">
                <a:ln>
                  <a:noFill/>
                </a:ln>
                <a:solidFill>
                  <a:srgbClr val="001489"/>
                </a:solidFill>
                <a:effectLst/>
                <a:uLnTx/>
                <a:uFillTx/>
                <a:latin typeface="Calibri"/>
                <a:ea typeface="+mn-ea"/>
                <a:cs typeface="Calibri" panose="020F0502020204030204" pitchFamily="34" charset="0"/>
              </a:rPr>
              <a:t>FreeStyle</a:t>
            </a:r>
            <a:r>
              <a:rPr kumimoji="0" lang="de-DE" sz="1000" b="1" i="0" u="none" strike="noStrike" kern="1200" cap="none" spc="0" normalizeH="0" baseline="0" noProof="0" dirty="0">
                <a:ln>
                  <a:noFill/>
                </a:ln>
                <a:solidFill>
                  <a:srgbClr val="001489"/>
                </a:solidFill>
                <a:effectLst/>
                <a:uLnTx/>
                <a:uFillTx/>
                <a:latin typeface="Calibri"/>
                <a:ea typeface="+mn-ea"/>
                <a:cs typeface="Calibri" panose="020F0502020204030204" pitchFamily="34" charset="0"/>
              </a:rPr>
              <a:t> Libre Konto verbunden. </a:t>
            </a:r>
          </a:p>
        </p:txBody>
      </p:sp>
      <p:sp>
        <p:nvSpPr>
          <p:cNvPr id="11" name="Inhaltsplatzhalter 16">
            <a:extLst>
              <a:ext uri="{FF2B5EF4-FFF2-40B4-BE49-F238E27FC236}">
                <a16:creationId xmlns:a16="http://schemas.microsoft.com/office/drawing/2014/main" id="{18209CE8-8A01-5685-2694-07DE747DF46C}"/>
              </a:ext>
            </a:extLst>
          </p:cNvPr>
          <p:cNvSpPr txBox="1">
            <a:spLocks/>
          </p:cNvSpPr>
          <p:nvPr/>
        </p:nvSpPr>
        <p:spPr>
          <a:xfrm>
            <a:off x="495300" y="2238006"/>
            <a:ext cx="2418386" cy="10310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22273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rgbClr val="22273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rgbClr val="222731"/>
                </a:solidFill>
                <a:latin typeface="+mj-lt"/>
                <a:ea typeface="+mn-ea"/>
                <a:cs typeface="+mn-cs"/>
              </a:defRPr>
            </a:lvl3pPr>
            <a:lvl4pPr marL="571500" indent="-169863"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4pPr>
            <a:lvl5pPr marL="742950" indent="-171450" algn="l" defTabSz="914400" rtl="0" eaLnBrk="1" latinLnBrk="0" hangingPunct="1">
              <a:lnSpc>
                <a:spcPct val="100000"/>
              </a:lnSpc>
              <a:spcBef>
                <a:spcPts val="600"/>
              </a:spcBef>
              <a:buFont typeface="Arial" panose="020B0604020202020204" pitchFamily="34" charset="0"/>
              <a:buChar char="»"/>
              <a:defRPr sz="1200" b="0" kern="1200">
                <a:solidFill>
                  <a:srgbClr val="22273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de-DE" sz="1200" dirty="0">
                <a:solidFill>
                  <a:srgbClr val="001489"/>
                </a:solidFill>
                <a:cs typeface="+mn-cs"/>
              </a:rPr>
              <a:t>Wertvolle Ernährungstipps, anregende Reiseinspirationen und leicht umsetzbare Sporttipps – hier finden Sie viele nützliche </a:t>
            </a:r>
            <a:r>
              <a:rPr lang="de-DE" sz="1200" b="1" dirty="0">
                <a:solidFill>
                  <a:srgbClr val="001489"/>
                </a:solidFill>
                <a:cs typeface="+mn-cs"/>
              </a:rPr>
              <a:t>Artikel zu allen Themen</a:t>
            </a:r>
            <a:r>
              <a:rPr lang="de-DE" sz="1200" dirty="0">
                <a:solidFill>
                  <a:srgbClr val="001489"/>
                </a:solidFill>
                <a:cs typeface="+mn-cs"/>
              </a:rPr>
              <a:t>.</a:t>
            </a:r>
          </a:p>
        </p:txBody>
      </p:sp>
      <p:sp>
        <p:nvSpPr>
          <p:cNvPr id="12" name="Textfeld 10">
            <a:extLst>
              <a:ext uri="{FF2B5EF4-FFF2-40B4-BE49-F238E27FC236}">
                <a16:creationId xmlns:a16="http://schemas.microsoft.com/office/drawing/2014/main" id="{80383E58-6CAE-8D81-83E3-D2B228282076}"/>
              </a:ext>
            </a:extLst>
          </p:cNvPr>
          <p:cNvSpPr txBox="1"/>
          <p:nvPr/>
        </p:nvSpPr>
        <p:spPr>
          <a:xfrm>
            <a:off x="3306126" y="2238005"/>
            <a:ext cx="2520000" cy="1154162"/>
          </a:xfrm>
          <a:prstGeom prst="rect">
            <a:avLst/>
          </a:prstGeom>
        </p:spPr>
        <p:txBody>
          <a:bodyPr vert="horz" lIns="0" tIns="0" rIns="91440" bIns="45720" rtlCol="0">
            <a:noAutofit/>
          </a:bodyPr>
          <a:lstStyle>
            <a:defPPr>
              <a:defRPr lang="en-US"/>
            </a:defPPr>
            <a:lvl1pPr indent="0">
              <a:lnSpc>
                <a:spcPct val="100000"/>
              </a:lnSpc>
              <a:spcBef>
                <a:spcPts val="600"/>
              </a:spcBef>
              <a:buFont typeface="Arial" panose="020B0604020202020204" pitchFamily="34" charset="0"/>
              <a:buNone/>
              <a:defRPr sz="1200" b="0">
                <a:solidFill>
                  <a:srgbClr val="222731"/>
                </a:solidFill>
                <a:latin typeface="+mj-lt"/>
                <a:cs typeface="Calibri" panose="020F0502020204030204" pitchFamily="34" charset="0"/>
              </a:defRPr>
            </a:lvl1pPr>
            <a:lvl2pPr marL="169863" indent="-169863">
              <a:lnSpc>
                <a:spcPct val="100000"/>
              </a:lnSpc>
              <a:spcBef>
                <a:spcPts val="600"/>
              </a:spcBef>
              <a:buFont typeface="Arial" panose="020B0604020202020204" pitchFamily="34" charset="0"/>
              <a:buChar char="•"/>
              <a:defRPr sz="1600" b="0">
                <a:solidFill>
                  <a:srgbClr val="222731"/>
                </a:solidFill>
                <a:latin typeface="+mj-lt"/>
              </a:defRPr>
            </a:lvl2pPr>
            <a:lvl3pPr marL="400050" indent="-171450">
              <a:lnSpc>
                <a:spcPct val="100000"/>
              </a:lnSpc>
              <a:spcBef>
                <a:spcPts val="600"/>
              </a:spcBef>
              <a:buFont typeface="Arial" panose="020B0604020202020204" pitchFamily="34" charset="0"/>
              <a:buChar char="–"/>
              <a:defRPr sz="1400" b="0">
                <a:solidFill>
                  <a:srgbClr val="222731"/>
                </a:solidFill>
                <a:latin typeface="+mj-lt"/>
              </a:defRPr>
            </a:lvl3pPr>
            <a:lvl4pPr marL="571500" indent="-169863">
              <a:lnSpc>
                <a:spcPct val="100000"/>
              </a:lnSpc>
              <a:spcBef>
                <a:spcPts val="600"/>
              </a:spcBef>
              <a:buFont typeface="Arial" panose="020B0604020202020204" pitchFamily="34" charset="0"/>
              <a:buChar char="•"/>
              <a:defRPr sz="1200" b="0">
                <a:solidFill>
                  <a:srgbClr val="222731"/>
                </a:solidFill>
                <a:latin typeface="+mj-lt"/>
              </a:defRPr>
            </a:lvl4pPr>
            <a:lvl5pPr marL="742950" indent="-171450">
              <a:lnSpc>
                <a:spcPct val="100000"/>
              </a:lnSpc>
              <a:spcBef>
                <a:spcPts val="600"/>
              </a:spcBef>
              <a:buFont typeface="Arial" panose="020B0604020202020204" pitchFamily="34" charset="0"/>
              <a:buChar char="»"/>
              <a:defRPr sz="1200" b="0">
                <a:solidFill>
                  <a:srgbClr val="222731"/>
                </a:solidFill>
                <a:latin typeface="+mj-lt"/>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de-DE" dirty="0">
                <a:solidFill>
                  <a:srgbClr val="001489"/>
                </a:solidFill>
                <a:cs typeface="+mn-cs"/>
              </a:rPr>
              <a:t>Lernen Sie alle Funktionen und Vorteile Ihres Messsystems in Ihrem Tempo in interaktiven </a:t>
            </a:r>
            <a:r>
              <a:rPr lang="de-DE" b="1" dirty="0">
                <a:solidFill>
                  <a:srgbClr val="001489"/>
                </a:solidFill>
                <a:cs typeface="+mn-cs"/>
              </a:rPr>
              <a:t>E-Learnings</a:t>
            </a:r>
            <a:r>
              <a:rPr lang="de-DE" dirty="0">
                <a:solidFill>
                  <a:srgbClr val="001489"/>
                </a:solidFill>
                <a:cs typeface="+mn-cs"/>
              </a:rPr>
              <a:t> kennen und sammeln Sie gleichzeitig wertvolle Punkte für den Prämienshop</a:t>
            </a:r>
            <a:r>
              <a:rPr kumimoji="0" lang="de-DE" b="0" i="0" u="none" strike="noStrike" kern="1200" cap="none" spc="0" normalizeH="0" baseline="0" noProof="0" dirty="0">
                <a:ln>
                  <a:noFill/>
                </a:ln>
                <a:solidFill>
                  <a:srgbClr val="001489"/>
                </a:solidFill>
                <a:effectLst/>
                <a:uLnTx/>
                <a:uFillTx/>
                <a:ea typeface="+mn-ea"/>
                <a:cs typeface="Calibri" panose="020F0502020204030204" pitchFamily="34" charset="0"/>
              </a:rPr>
              <a:t>.</a:t>
            </a:r>
          </a:p>
        </p:txBody>
      </p:sp>
      <p:sp>
        <p:nvSpPr>
          <p:cNvPr id="13" name="Textfeld 11">
            <a:extLst>
              <a:ext uri="{FF2B5EF4-FFF2-40B4-BE49-F238E27FC236}">
                <a16:creationId xmlns:a16="http://schemas.microsoft.com/office/drawing/2014/main" id="{5471541B-5D00-A345-1167-3D9B3A9C8F4F}"/>
              </a:ext>
            </a:extLst>
          </p:cNvPr>
          <p:cNvSpPr txBox="1"/>
          <p:nvPr/>
        </p:nvSpPr>
        <p:spPr>
          <a:xfrm>
            <a:off x="6162170" y="2238005"/>
            <a:ext cx="2505798" cy="840660"/>
          </a:xfrm>
          <a:prstGeom prst="rect">
            <a:avLst/>
          </a:prstGeom>
        </p:spPr>
        <p:txBody>
          <a:bodyPr vert="horz" lIns="0" tIns="0" rIns="91440" bIns="45720" rtlCol="0">
            <a:noAutofit/>
          </a:bodyPr>
          <a:lstStyle>
            <a:defPPr>
              <a:defRPr lang="en-US"/>
            </a:defPPr>
            <a:lvl1pPr indent="0">
              <a:lnSpc>
                <a:spcPct val="100000"/>
              </a:lnSpc>
              <a:spcBef>
                <a:spcPts val="600"/>
              </a:spcBef>
              <a:buFont typeface="Arial" panose="020B0604020202020204" pitchFamily="34" charset="0"/>
              <a:buNone/>
              <a:defRPr sz="1200" b="0">
                <a:solidFill>
                  <a:srgbClr val="222731"/>
                </a:solidFill>
                <a:latin typeface="+mj-lt"/>
                <a:cs typeface="Calibri" panose="020F0502020204030204" pitchFamily="34" charset="0"/>
              </a:defRPr>
            </a:lvl1pPr>
            <a:lvl2pPr marL="169863" indent="-169863">
              <a:lnSpc>
                <a:spcPct val="100000"/>
              </a:lnSpc>
              <a:spcBef>
                <a:spcPts val="600"/>
              </a:spcBef>
              <a:buFont typeface="Arial" panose="020B0604020202020204" pitchFamily="34" charset="0"/>
              <a:buChar char="•"/>
              <a:defRPr sz="1600" b="0">
                <a:solidFill>
                  <a:srgbClr val="222731"/>
                </a:solidFill>
                <a:latin typeface="+mj-lt"/>
              </a:defRPr>
            </a:lvl2pPr>
            <a:lvl3pPr marL="400050" indent="-171450">
              <a:lnSpc>
                <a:spcPct val="100000"/>
              </a:lnSpc>
              <a:spcBef>
                <a:spcPts val="600"/>
              </a:spcBef>
              <a:buFont typeface="Arial" panose="020B0604020202020204" pitchFamily="34" charset="0"/>
              <a:buChar char="–"/>
              <a:defRPr sz="1400" b="0">
                <a:solidFill>
                  <a:srgbClr val="222731"/>
                </a:solidFill>
                <a:latin typeface="+mj-lt"/>
              </a:defRPr>
            </a:lvl3pPr>
            <a:lvl4pPr marL="571500" indent="-169863">
              <a:lnSpc>
                <a:spcPct val="100000"/>
              </a:lnSpc>
              <a:spcBef>
                <a:spcPts val="600"/>
              </a:spcBef>
              <a:buFont typeface="Arial" panose="020B0604020202020204" pitchFamily="34" charset="0"/>
              <a:buChar char="•"/>
              <a:defRPr sz="1200" b="0">
                <a:solidFill>
                  <a:srgbClr val="222731"/>
                </a:solidFill>
                <a:latin typeface="+mj-lt"/>
              </a:defRPr>
            </a:lvl4pPr>
            <a:lvl5pPr marL="742950" indent="-171450">
              <a:lnSpc>
                <a:spcPct val="100000"/>
              </a:lnSpc>
              <a:spcBef>
                <a:spcPts val="600"/>
              </a:spcBef>
              <a:buFont typeface="Arial" panose="020B0604020202020204" pitchFamily="34" charset="0"/>
              <a:buChar char="»"/>
              <a:defRPr sz="1200" b="0">
                <a:solidFill>
                  <a:srgbClr val="222731"/>
                </a:solidFill>
                <a:latin typeface="+mj-lt"/>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de-DE" dirty="0">
                <a:solidFill>
                  <a:srgbClr val="001489"/>
                </a:solidFill>
                <a:cs typeface="+mn-cs"/>
              </a:rPr>
              <a:t>Ihre Punkte werden in Ihrem Konto gespeichert und Sie können sie im </a:t>
            </a:r>
            <a:r>
              <a:rPr lang="de-DE" b="1" dirty="0">
                <a:solidFill>
                  <a:srgbClr val="001489"/>
                </a:solidFill>
                <a:cs typeface="+mn-cs"/>
              </a:rPr>
              <a:t>Prämienshop </a:t>
            </a:r>
            <a:r>
              <a:rPr lang="de-DE" dirty="0">
                <a:solidFill>
                  <a:srgbClr val="001489"/>
                </a:solidFill>
                <a:cs typeface="+mn-cs"/>
              </a:rPr>
              <a:t>gegen tolle Prämien eintauschen.</a:t>
            </a:r>
          </a:p>
        </p:txBody>
      </p:sp>
      <p:pic>
        <p:nvPicPr>
          <p:cNvPr id="14" name="Grafik 14">
            <a:extLst>
              <a:ext uri="{FF2B5EF4-FFF2-40B4-BE49-F238E27FC236}">
                <a16:creationId xmlns:a16="http://schemas.microsoft.com/office/drawing/2014/main" id="{B2A011C9-8C2A-5F82-8BDE-CA7BED9EC2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27170" y="1053003"/>
            <a:ext cx="850515" cy="850515"/>
          </a:xfrm>
          <a:prstGeom prst="rect">
            <a:avLst/>
          </a:prstGeom>
        </p:spPr>
      </p:pic>
      <p:pic>
        <p:nvPicPr>
          <p:cNvPr id="15" name="Grafik 19">
            <a:extLst>
              <a:ext uri="{FF2B5EF4-FFF2-40B4-BE49-F238E27FC236}">
                <a16:creationId xmlns:a16="http://schemas.microsoft.com/office/drawing/2014/main" id="{4DEDDF45-DC23-5CA9-3802-1B91BB88BFC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46742" y="1053003"/>
            <a:ext cx="850516" cy="850516"/>
          </a:xfrm>
          <a:prstGeom prst="rect">
            <a:avLst/>
          </a:prstGeom>
        </p:spPr>
      </p:pic>
      <p:pic>
        <p:nvPicPr>
          <p:cNvPr id="16" name="Grafik 20">
            <a:extLst>
              <a:ext uri="{FF2B5EF4-FFF2-40B4-BE49-F238E27FC236}">
                <a16:creationId xmlns:a16="http://schemas.microsoft.com/office/drawing/2014/main" id="{F43C6409-EDC6-CDC7-FCE7-309FC3271D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16306" y="1053003"/>
            <a:ext cx="850517" cy="850517"/>
          </a:xfrm>
          <a:prstGeom prst="rect">
            <a:avLst/>
          </a:prstGeom>
        </p:spPr>
      </p:pic>
      <p:cxnSp>
        <p:nvCxnSpPr>
          <p:cNvPr id="17" name="Gerade Verbindung 22">
            <a:extLst>
              <a:ext uri="{FF2B5EF4-FFF2-40B4-BE49-F238E27FC236}">
                <a16:creationId xmlns:a16="http://schemas.microsoft.com/office/drawing/2014/main" id="{F78F2AC8-674F-2F91-F0D7-73E54299E6AC}"/>
              </a:ext>
            </a:extLst>
          </p:cNvPr>
          <p:cNvCxnSpPr>
            <a:cxnSpLocks/>
          </p:cNvCxnSpPr>
          <p:nvPr/>
        </p:nvCxnSpPr>
        <p:spPr>
          <a:xfrm>
            <a:off x="502920" y="2064834"/>
            <a:ext cx="2448201" cy="0"/>
          </a:xfrm>
          <a:prstGeom prst="line">
            <a:avLst/>
          </a:prstGeom>
          <a:noFill/>
          <a:ln w="25400" cap="flat" cmpd="sng" algn="ctr">
            <a:solidFill>
              <a:srgbClr val="001489"/>
            </a:solidFill>
            <a:prstDash val="solid"/>
          </a:ln>
          <a:effectLst/>
        </p:spPr>
      </p:cxnSp>
      <p:cxnSp>
        <p:nvCxnSpPr>
          <p:cNvPr id="18" name="Gerade Verbindung 23">
            <a:extLst>
              <a:ext uri="{FF2B5EF4-FFF2-40B4-BE49-F238E27FC236}">
                <a16:creationId xmlns:a16="http://schemas.microsoft.com/office/drawing/2014/main" id="{93E3EF92-49E2-54C8-1B4D-51C77D677F06}"/>
              </a:ext>
            </a:extLst>
          </p:cNvPr>
          <p:cNvCxnSpPr>
            <a:cxnSpLocks/>
          </p:cNvCxnSpPr>
          <p:nvPr/>
        </p:nvCxnSpPr>
        <p:spPr>
          <a:xfrm>
            <a:off x="3312000" y="2064834"/>
            <a:ext cx="2520000" cy="0"/>
          </a:xfrm>
          <a:prstGeom prst="line">
            <a:avLst/>
          </a:prstGeom>
          <a:noFill/>
          <a:ln w="25400" cap="flat" cmpd="sng" algn="ctr">
            <a:solidFill>
              <a:srgbClr val="001489"/>
            </a:solidFill>
            <a:prstDash val="solid"/>
          </a:ln>
          <a:effectLst/>
        </p:spPr>
      </p:cxnSp>
      <p:cxnSp>
        <p:nvCxnSpPr>
          <p:cNvPr id="19" name="Gerade Verbindung 24">
            <a:extLst>
              <a:ext uri="{FF2B5EF4-FFF2-40B4-BE49-F238E27FC236}">
                <a16:creationId xmlns:a16="http://schemas.microsoft.com/office/drawing/2014/main" id="{BC73205F-364D-81E7-BF8B-016A4F0413BA}"/>
              </a:ext>
            </a:extLst>
          </p:cNvPr>
          <p:cNvCxnSpPr>
            <a:cxnSpLocks/>
          </p:cNvCxnSpPr>
          <p:nvPr/>
        </p:nvCxnSpPr>
        <p:spPr>
          <a:xfrm>
            <a:off x="6215160" y="2064834"/>
            <a:ext cx="2452808" cy="0"/>
          </a:xfrm>
          <a:prstGeom prst="line">
            <a:avLst/>
          </a:prstGeom>
          <a:noFill/>
          <a:ln w="25400" cap="flat" cmpd="sng" algn="ctr">
            <a:solidFill>
              <a:srgbClr val="001489"/>
            </a:solidFill>
            <a:prstDash val="solid"/>
          </a:ln>
          <a:effectLst/>
        </p:spPr>
      </p:cxnSp>
      <p:sp>
        <p:nvSpPr>
          <p:cNvPr id="20" name="Textplatzhalter 26">
            <a:extLst>
              <a:ext uri="{FF2B5EF4-FFF2-40B4-BE49-F238E27FC236}">
                <a16:creationId xmlns:a16="http://schemas.microsoft.com/office/drawing/2014/main" id="{A1B2C171-1D2E-329D-9749-24D23B6A4033}"/>
              </a:ext>
            </a:extLst>
          </p:cNvPr>
          <p:cNvSpPr txBox="1">
            <a:spLocks/>
          </p:cNvSpPr>
          <p:nvPr/>
        </p:nvSpPr>
        <p:spPr>
          <a:xfrm>
            <a:off x="503238" y="4719638"/>
            <a:ext cx="6919912" cy="138112"/>
          </a:xfrm>
          <a:prstGeom prst="rect">
            <a:avLst/>
          </a:prstGeom>
        </p:spPr>
        <p:txBody>
          <a:bodyPr vert="horz" lIns="0" tIns="0" rIns="91440" bIns="4572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sz="600" b="0" kern="1200">
                <a:solidFill>
                  <a:schemeClr val="tx1"/>
                </a:solidFill>
                <a:latin typeface="Georgia" panose="02040502050405020303" pitchFamily="18"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solidFill>
                  <a:srgbClr val="002A3A"/>
                </a:solidFill>
              </a:rPr>
              <a:t>1. </a:t>
            </a:r>
            <a:r>
              <a:rPr lang="de-DE" dirty="0" err="1">
                <a:solidFill>
                  <a:srgbClr val="002A3A"/>
                </a:solidFill>
              </a:rPr>
              <a:t>FreeStyle</a:t>
            </a:r>
            <a:r>
              <a:rPr lang="de-DE" dirty="0">
                <a:solidFill>
                  <a:srgbClr val="002A3A"/>
                </a:solidFill>
              </a:rPr>
              <a:t> plus Ich ersetzt nicht die therapeutische Beratung durch das Diabetes-Team.</a:t>
            </a:r>
          </a:p>
        </p:txBody>
      </p:sp>
      <p:sp>
        <p:nvSpPr>
          <p:cNvPr id="21" name="Textplatzhalter 27">
            <a:extLst>
              <a:ext uri="{FF2B5EF4-FFF2-40B4-BE49-F238E27FC236}">
                <a16:creationId xmlns:a16="http://schemas.microsoft.com/office/drawing/2014/main" id="{9F2E93E0-CE63-6EAB-A8E9-2E8B3600BD9D}"/>
              </a:ext>
            </a:extLst>
          </p:cNvPr>
          <p:cNvSpPr txBox="1">
            <a:spLocks/>
          </p:cNvSpPr>
          <p:nvPr/>
        </p:nvSpPr>
        <p:spPr>
          <a:xfrm>
            <a:off x="504000" y="4824000"/>
            <a:ext cx="7213600" cy="176213"/>
          </a:xfrm>
          <a:prstGeom prst="rect">
            <a:avLst/>
          </a:prstGeom>
        </p:spPr>
        <p:txBody>
          <a:bodyPr vert="horz" lIns="0" tIns="0" rIns="91440" bIns="0" rtlCol="0">
            <a:noAutofit/>
          </a:bodyPr>
          <a:lstStyle>
            <a:lvl1pPr marL="0" indent="0" algn="l" defTabSz="914400" rtl="0" eaLnBrk="1" latinLnBrk="0" hangingPunct="1">
              <a:lnSpc>
                <a:spcPct val="100000"/>
              </a:lnSpc>
              <a:spcBef>
                <a:spcPts val="600"/>
              </a:spcBef>
              <a:buFont typeface="Arial" panose="020B0604020202020204" pitchFamily="34" charset="0"/>
              <a:buNone/>
              <a:defRPr sz="10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rgbClr val="000000"/>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rgbClr val="000000"/>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3841851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A3CBAE-ED90-83B8-6568-05A65A18F974}"/>
              </a:ext>
            </a:extLst>
          </p:cNvPr>
          <p:cNvSpPr>
            <a:spLocks noGrp="1"/>
          </p:cNvSpPr>
          <p:nvPr>
            <p:ph type="body" sz="quarter" idx="11"/>
          </p:nvPr>
        </p:nvSpPr>
        <p:spPr/>
        <p:txBody>
          <a:bodyPr/>
          <a:lstStyle/>
          <a:p>
            <a:br>
              <a:rPr lang="de-DE" dirty="0">
                <a:solidFill>
                  <a:srgbClr val="002A3A"/>
                </a:solidFill>
              </a:rPr>
            </a:br>
            <a:r>
              <a:rPr lang="de-DE" dirty="0">
                <a:solidFill>
                  <a:srgbClr val="002A3A"/>
                </a:solidFill>
              </a:rPr>
              <a:t>Bei den hier gezeigten Bildern handelt es sich um Agenturfotos, die mit Models gestellt wurden. | Glukosedaten dienen zur Illustration, keine echten Patientendaten. </a:t>
            </a:r>
            <a:br>
              <a:rPr lang="de-DE" dirty="0">
                <a:solidFill>
                  <a:srgbClr val="002A3A"/>
                </a:solidFill>
              </a:rPr>
            </a:br>
            <a:r>
              <a:rPr lang="de-DE" dirty="0">
                <a:solidFill>
                  <a:srgbClr val="002A3A"/>
                </a:solidFill>
              </a:rPr>
              <a:t>Das Lesegerät oder die Apps der FreeStyle Libre Messsysteme sind sowohl in mg/</a:t>
            </a:r>
            <a:r>
              <a:rPr lang="de-DE" dirty="0" err="1">
                <a:solidFill>
                  <a:srgbClr val="002A3A"/>
                </a:solidFill>
              </a:rPr>
              <a:t>dL</a:t>
            </a:r>
            <a:r>
              <a:rPr lang="de-DE" dirty="0">
                <a:solidFill>
                  <a:srgbClr val="002A3A"/>
                </a:solidFill>
              </a:rPr>
              <a:t> als auch mmol/L erhältlich. Ein Sensor kann nur mit dem FreeStyle Libre 3 Lesegerät oder der App aktiviert und genutzt werden. Ein Wechsel nach der Aktivierung des Sensors ist nicht möglich. Die LibreLinkUp App zeigt die Glukosewerte in der Maßeinheit des </a:t>
            </a:r>
            <a:r>
              <a:rPr lang="de-DE" dirty="0" err="1">
                <a:solidFill>
                  <a:srgbClr val="002A3A"/>
                </a:solidFill>
              </a:rPr>
              <a:t>verknüpften</a:t>
            </a:r>
            <a:r>
              <a:rPr lang="de-DE" dirty="0">
                <a:solidFill>
                  <a:srgbClr val="002A3A"/>
                </a:solidFill>
              </a:rPr>
              <a:t> FreeStyle Libre 3 App Profils an. Das Sensorgehäuse, FreeStyle, Libre und damit verbundene Markennamen sind Marken von Abbott.</a:t>
            </a:r>
          </a:p>
        </p:txBody>
      </p:sp>
      <p:sp>
        <p:nvSpPr>
          <p:cNvPr id="3" name="Textplatzhalter 2">
            <a:extLst>
              <a:ext uri="{FF2B5EF4-FFF2-40B4-BE49-F238E27FC236}">
                <a16:creationId xmlns:a16="http://schemas.microsoft.com/office/drawing/2014/main" id="{7D6ED3D8-22EA-A82A-7B2E-2F30617DDAD8}"/>
              </a:ext>
            </a:extLst>
          </p:cNvPr>
          <p:cNvSpPr>
            <a:spLocks noGrp="1"/>
          </p:cNvSpPr>
          <p:nvPr>
            <p:ph type="body" sz="quarter" idx="13"/>
          </p:nvPr>
        </p:nvSpPr>
        <p:spPr/>
        <p:txBody>
          <a:bodyPr/>
          <a:lstStyle/>
          <a:p>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rgbClr val="002A3A"/>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rgbClr val="002A3A"/>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56824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err="1"/>
              <a:t>FreeStyle</a:t>
            </a:r>
            <a:r>
              <a:rPr lang="de-DE" dirty="0"/>
              <a:t> Libre Messsysteme: Produkteigenschaften</a:t>
            </a:r>
          </a:p>
        </p:txBody>
      </p:sp>
      <p:sp>
        <p:nvSpPr>
          <p:cNvPr id="6" name="Content Placeholder 5">
            <a:extLst>
              <a:ext uri="{FF2B5EF4-FFF2-40B4-BE49-F238E27FC236}">
                <a16:creationId xmlns:a16="http://schemas.microsoft.com/office/drawing/2014/main" id="{4FDD263F-1A12-455F-90C9-850801530D4D}"/>
              </a:ext>
            </a:extLst>
          </p:cNvPr>
          <p:cNvSpPr>
            <a:spLocks noGrp="1"/>
          </p:cNvSpPr>
          <p:nvPr>
            <p:ph sz="quarter" idx="14"/>
          </p:nvPr>
        </p:nvSpPr>
        <p:spPr>
          <a:xfrm>
            <a:off x="502921" y="3732191"/>
            <a:ext cx="2873326" cy="577878"/>
          </a:xfrm>
        </p:spPr>
        <p:txBody>
          <a:bodyPr/>
          <a:lstStyle/>
          <a:p>
            <a:r>
              <a:rPr lang="de-DE" sz="1200" dirty="0">
                <a:latin typeface="Georgia" panose="02040502050405020303" pitchFamily="18" charset="0"/>
              </a:rPr>
              <a:t>Die Sensoren speichern Ihre Zuckerwerte und aktualisieren sie jede einzelne Minute</a:t>
            </a:r>
            <a:r>
              <a:rPr lang="de-DE" sz="1200" baseline="30000" dirty="0">
                <a:latin typeface="Georgia" panose="02040502050405020303" pitchFamily="18" charset="0"/>
              </a:rPr>
              <a:t>1</a:t>
            </a:r>
            <a:r>
              <a:rPr lang="de-DE" sz="1200" dirty="0">
                <a:latin typeface="Georgia" panose="02040502050405020303" pitchFamily="18" charset="0"/>
              </a:rPr>
              <a:t> automatisch und ohne Scannen.</a:t>
            </a:r>
          </a:p>
        </p:txBody>
      </p:sp>
      <p:sp>
        <p:nvSpPr>
          <p:cNvPr id="14" name="Text Placeholder 13">
            <a:extLst>
              <a:ext uri="{FF2B5EF4-FFF2-40B4-BE49-F238E27FC236}">
                <a16:creationId xmlns:a16="http://schemas.microsoft.com/office/drawing/2014/main" id="{F28F3517-44E2-4233-B114-C13D44298883}"/>
              </a:ext>
            </a:extLst>
          </p:cNvPr>
          <p:cNvSpPr>
            <a:spLocks noGrp="1"/>
          </p:cNvSpPr>
          <p:nvPr>
            <p:ph type="body" sz="quarter" idx="15"/>
          </p:nvPr>
        </p:nvSpPr>
        <p:spPr>
          <a:xfrm>
            <a:off x="503238" y="1097279"/>
            <a:ext cx="2541258" cy="390525"/>
          </a:xfrm>
        </p:spPr>
        <p:txBody>
          <a:bodyPr/>
          <a:lstStyle/>
          <a:p>
            <a:pPr>
              <a:spcBef>
                <a:spcPts val="0"/>
              </a:spcBef>
              <a:defRPr/>
            </a:pPr>
            <a:r>
              <a:rPr lang="de-DE" sz="1200" b="0" kern="0" cap="none" dirty="0">
                <a:solidFill>
                  <a:schemeClr val="tx1"/>
                </a:solidFill>
                <a:latin typeface="Georgia" panose="02040502050405020303" pitchFamily="18" charset="0"/>
                <a:cs typeface="Arial" panose="020B0604020202020204" pitchFamily="34" charset="0"/>
              </a:rPr>
              <a:t>Die </a:t>
            </a:r>
            <a:r>
              <a:rPr lang="de-DE" sz="1200" b="0" kern="0" cap="none" dirty="0" err="1">
                <a:solidFill>
                  <a:schemeClr val="tx1"/>
                </a:solidFill>
                <a:latin typeface="Georgia" panose="02040502050405020303" pitchFamily="18" charset="0"/>
                <a:cs typeface="Arial" panose="020B0604020202020204" pitchFamily="34" charset="0"/>
              </a:rPr>
              <a:t>FreeStyle</a:t>
            </a:r>
            <a:r>
              <a:rPr lang="de-DE" sz="1200" b="0" kern="0" cap="none" dirty="0">
                <a:solidFill>
                  <a:schemeClr val="tx1"/>
                </a:solidFill>
                <a:latin typeface="Georgia" panose="02040502050405020303" pitchFamily="18" charset="0"/>
                <a:cs typeface="Arial" panose="020B0604020202020204" pitchFamily="34" charset="0"/>
              </a:rPr>
              <a:t> Libre Sensoren verfügen über einen sterilen, dünnen und flexiblen Messfühler, der unter die Haut geführt wird und dort kontinuierlich den Zucker in der Zwischenzellflüssigkeit misst. </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6</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Wie Zuckerwerte gemessen und gespeichert werden</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p:txBody>
          <a:bodyPr/>
          <a:lstStyle/>
          <a:p>
            <a:r>
              <a:rPr lang="de-DE" b="1" dirty="0"/>
              <a:t>1. </a:t>
            </a:r>
            <a:r>
              <a:rPr lang="de-DE" dirty="0"/>
              <a:t>Der Sensor ist 60 Minuten nach der Aktivierung für die Glukosemessung bereit.</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8" name="Grafik 7" descr="Ein Bild, das drinnen, weiß, schwarz, dunkel enthält.&#10;&#10;Automatisch generierte Beschreibung">
            <a:extLst>
              <a:ext uri="{FF2B5EF4-FFF2-40B4-BE49-F238E27FC236}">
                <a16:creationId xmlns:a16="http://schemas.microsoft.com/office/drawing/2014/main" id="{FD1C45A9-B1C3-BFD8-14FC-1E1559F8C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4487" y="1442625"/>
            <a:ext cx="1015533" cy="1089947"/>
          </a:xfrm>
          <a:prstGeom prst="rect">
            <a:avLst/>
          </a:prstGeom>
        </p:spPr>
      </p:pic>
      <p:grpSp>
        <p:nvGrpSpPr>
          <p:cNvPr id="9" name="Gruppieren 8">
            <a:extLst>
              <a:ext uri="{FF2B5EF4-FFF2-40B4-BE49-F238E27FC236}">
                <a16:creationId xmlns:a16="http://schemas.microsoft.com/office/drawing/2014/main" id="{A754A4FB-8EDB-CE7C-D026-FCD1B862DB73}"/>
              </a:ext>
            </a:extLst>
          </p:cNvPr>
          <p:cNvGrpSpPr/>
          <p:nvPr/>
        </p:nvGrpSpPr>
        <p:grpSpPr>
          <a:xfrm>
            <a:off x="2157637" y="2464982"/>
            <a:ext cx="1488862" cy="1025032"/>
            <a:chOff x="1962041" y="3618543"/>
            <a:chExt cx="1488862" cy="1025032"/>
          </a:xfrm>
        </p:grpSpPr>
        <p:pic>
          <p:nvPicPr>
            <p:cNvPr id="10" name="Grafik 9">
              <a:extLst>
                <a:ext uri="{FF2B5EF4-FFF2-40B4-BE49-F238E27FC236}">
                  <a16:creationId xmlns:a16="http://schemas.microsoft.com/office/drawing/2014/main" id="{F540BA2C-AA7D-05B7-EDC8-998A461CA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041" y="3649506"/>
              <a:ext cx="911139" cy="915207"/>
            </a:xfrm>
            <a:prstGeom prst="rect">
              <a:avLst/>
            </a:prstGeom>
          </p:spPr>
        </p:pic>
        <p:pic>
          <p:nvPicPr>
            <p:cNvPr id="11" name="Grafik 10" descr="Ein Bild, das Text enthält.&#10;&#10;Automatisch generierte Beschreibung">
              <a:extLst>
                <a:ext uri="{FF2B5EF4-FFF2-40B4-BE49-F238E27FC236}">
                  <a16:creationId xmlns:a16="http://schemas.microsoft.com/office/drawing/2014/main" id="{F1764187-F6DA-8119-A366-161AA1956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8900" y="3618543"/>
              <a:ext cx="602003" cy="1025032"/>
            </a:xfrm>
            <a:prstGeom prst="rect">
              <a:avLst/>
            </a:prstGeom>
          </p:spPr>
        </p:pic>
      </p:grpSp>
      <p:pic>
        <p:nvPicPr>
          <p:cNvPr id="12" name="Grafik 11">
            <a:extLst>
              <a:ext uri="{FF2B5EF4-FFF2-40B4-BE49-F238E27FC236}">
                <a16:creationId xmlns:a16="http://schemas.microsoft.com/office/drawing/2014/main" id="{C844383D-F648-8FE4-2D2B-DFD04EA12FF7}"/>
              </a:ext>
            </a:extLst>
          </p:cNvPr>
          <p:cNvPicPr>
            <a:picLocks noChangeAspect="1"/>
          </p:cNvPicPr>
          <p:nvPr/>
        </p:nvPicPr>
        <p:blipFill>
          <a:blip r:embed="rId5"/>
          <a:srcRect/>
          <a:stretch/>
        </p:blipFill>
        <p:spPr>
          <a:xfrm>
            <a:off x="5169492" y="2361809"/>
            <a:ext cx="3252438" cy="2108663"/>
          </a:xfrm>
          <a:prstGeom prst="rect">
            <a:avLst/>
          </a:prstGeom>
        </p:spPr>
      </p:pic>
      <p:sp>
        <p:nvSpPr>
          <p:cNvPr id="13" name="Textfeld 12">
            <a:extLst>
              <a:ext uri="{FF2B5EF4-FFF2-40B4-BE49-F238E27FC236}">
                <a16:creationId xmlns:a16="http://schemas.microsoft.com/office/drawing/2014/main" id="{81AF6088-0D8C-2EAF-880E-48829356A51E}"/>
              </a:ext>
            </a:extLst>
          </p:cNvPr>
          <p:cNvSpPr txBox="1"/>
          <p:nvPr/>
        </p:nvSpPr>
        <p:spPr>
          <a:xfrm>
            <a:off x="4471880" y="1563703"/>
            <a:ext cx="1946430" cy="523220"/>
          </a:xfrm>
          <a:prstGeom prst="rect">
            <a:avLst/>
          </a:prstGeom>
          <a:noFill/>
        </p:spPr>
        <p:txBody>
          <a:bodyPr wrap="none" rtlCol="0">
            <a:spAutoFit/>
          </a:bodyPr>
          <a:lstStyle/>
          <a:p>
            <a:r>
              <a:rPr lang="de-DE" sz="1400" b="1" dirty="0">
                <a:latin typeface="Calibri" panose="020F0502020204030204" pitchFamily="34" charset="0"/>
                <a:cs typeface="Calibri" panose="020F0502020204030204" pitchFamily="34" charset="0"/>
              </a:rPr>
              <a:t>Gewebezucker</a:t>
            </a:r>
          </a:p>
          <a:p>
            <a:r>
              <a:rPr lang="de-DE" sz="1400" dirty="0">
                <a:latin typeface="Calibri" panose="020F0502020204030204" pitchFamily="34" charset="0"/>
                <a:cs typeface="Calibri" panose="020F0502020204030204" pitchFamily="34" charset="0"/>
              </a:rPr>
              <a:t>(</a:t>
            </a:r>
            <a:r>
              <a:rPr lang="de-DE" sz="1400" dirty="0" err="1">
                <a:latin typeface="Calibri" panose="020F0502020204030204" pitchFamily="34" charset="0"/>
                <a:cs typeface="Calibri" panose="020F0502020204030204" pitchFamily="34" charset="0"/>
              </a:rPr>
              <a:t>FreeStyle</a:t>
            </a:r>
            <a:r>
              <a:rPr lang="de-DE" sz="1400" dirty="0">
                <a:latin typeface="Calibri" panose="020F0502020204030204" pitchFamily="34" charset="0"/>
                <a:cs typeface="Calibri" panose="020F0502020204030204" pitchFamily="34" charset="0"/>
              </a:rPr>
              <a:t> Libre Sensor)</a:t>
            </a:r>
          </a:p>
        </p:txBody>
      </p:sp>
      <p:sp>
        <p:nvSpPr>
          <p:cNvPr id="15" name="Textfeld 14">
            <a:extLst>
              <a:ext uri="{FF2B5EF4-FFF2-40B4-BE49-F238E27FC236}">
                <a16:creationId xmlns:a16="http://schemas.microsoft.com/office/drawing/2014/main" id="{3B6A9E5A-8B29-D18B-35A0-B90FDD5CEBD6}"/>
              </a:ext>
            </a:extLst>
          </p:cNvPr>
          <p:cNvSpPr txBox="1"/>
          <p:nvPr/>
        </p:nvSpPr>
        <p:spPr>
          <a:xfrm>
            <a:off x="7290879" y="1563703"/>
            <a:ext cx="1085425" cy="523220"/>
          </a:xfrm>
          <a:prstGeom prst="rect">
            <a:avLst/>
          </a:prstGeom>
          <a:noFill/>
        </p:spPr>
        <p:txBody>
          <a:bodyPr wrap="none" rtlCol="0">
            <a:spAutoFit/>
          </a:bodyPr>
          <a:lstStyle/>
          <a:p>
            <a:pPr algn="r"/>
            <a:r>
              <a:rPr lang="de-DE" sz="1400" b="1">
                <a:latin typeface="Calibri" panose="020F0502020204030204" pitchFamily="34" charset="0"/>
                <a:cs typeface="Calibri" panose="020F0502020204030204" pitchFamily="34" charset="0"/>
              </a:rPr>
              <a:t>Blutzucker </a:t>
            </a:r>
            <a:br>
              <a:rPr lang="de-DE" sz="1400" b="1">
                <a:latin typeface="Calibri" panose="020F0502020204030204" pitchFamily="34" charset="0"/>
                <a:cs typeface="Calibri" panose="020F0502020204030204" pitchFamily="34" charset="0"/>
              </a:rPr>
            </a:br>
            <a:r>
              <a:rPr lang="de-DE" sz="1400">
                <a:latin typeface="Calibri" panose="020F0502020204030204" pitchFamily="34" charset="0"/>
                <a:cs typeface="Calibri" panose="020F0502020204030204" pitchFamily="34" charset="0"/>
              </a:rPr>
              <a:t>(Fingerstich)</a:t>
            </a:r>
          </a:p>
        </p:txBody>
      </p:sp>
      <p:sp>
        <p:nvSpPr>
          <p:cNvPr id="16" name="Textfeld 15">
            <a:extLst>
              <a:ext uri="{FF2B5EF4-FFF2-40B4-BE49-F238E27FC236}">
                <a16:creationId xmlns:a16="http://schemas.microsoft.com/office/drawing/2014/main" id="{C71780DB-5FC9-F918-88D3-8DA06A1593C0}"/>
              </a:ext>
            </a:extLst>
          </p:cNvPr>
          <p:cNvSpPr txBox="1"/>
          <p:nvPr/>
        </p:nvSpPr>
        <p:spPr>
          <a:xfrm>
            <a:off x="4471880" y="2227539"/>
            <a:ext cx="678391" cy="307777"/>
          </a:xfrm>
          <a:prstGeom prst="rect">
            <a:avLst/>
          </a:prstGeom>
          <a:noFill/>
        </p:spPr>
        <p:txBody>
          <a:bodyPr wrap="none" rtlCol="0">
            <a:spAutoFit/>
          </a:bodyPr>
          <a:lstStyle/>
          <a:p>
            <a:r>
              <a:rPr lang="de-DE" sz="1400" dirty="0">
                <a:latin typeface="Calibri" panose="020F0502020204030204" pitchFamily="34" charset="0"/>
                <a:cs typeface="Calibri" panose="020F0502020204030204" pitchFamily="34" charset="0"/>
              </a:rPr>
              <a:t>Sensor</a:t>
            </a:r>
          </a:p>
        </p:txBody>
      </p:sp>
      <p:sp>
        <p:nvSpPr>
          <p:cNvPr id="18" name="Textfeld 17">
            <a:extLst>
              <a:ext uri="{FF2B5EF4-FFF2-40B4-BE49-F238E27FC236}">
                <a16:creationId xmlns:a16="http://schemas.microsoft.com/office/drawing/2014/main" id="{9BC19A34-699E-75F1-6E82-3E19A66E80B6}"/>
              </a:ext>
            </a:extLst>
          </p:cNvPr>
          <p:cNvSpPr txBox="1"/>
          <p:nvPr/>
        </p:nvSpPr>
        <p:spPr>
          <a:xfrm>
            <a:off x="7655985" y="2227539"/>
            <a:ext cx="538930" cy="307777"/>
          </a:xfrm>
          <a:prstGeom prst="rect">
            <a:avLst/>
          </a:prstGeom>
          <a:noFill/>
        </p:spPr>
        <p:txBody>
          <a:bodyPr wrap="none" rtlCol="0">
            <a:spAutoFit/>
          </a:bodyPr>
          <a:lstStyle/>
          <a:p>
            <a:r>
              <a:rPr lang="de-DE" sz="1400" dirty="0">
                <a:latin typeface="Calibri" panose="020F0502020204030204" pitchFamily="34" charset="0"/>
                <a:cs typeface="Calibri" panose="020F0502020204030204" pitchFamily="34" charset="0"/>
              </a:rPr>
              <a:t>Haut</a:t>
            </a:r>
          </a:p>
        </p:txBody>
      </p:sp>
      <p:cxnSp>
        <p:nvCxnSpPr>
          <p:cNvPr id="20" name="Gewinkelte Verbindung 19">
            <a:extLst>
              <a:ext uri="{FF2B5EF4-FFF2-40B4-BE49-F238E27FC236}">
                <a16:creationId xmlns:a16="http://schemas.microsoft.com/office/drawing/2014/main" id="{53345375-ECC6-8AED-C716-F308D3960BD4}"/>
              </a:ext>
            </a:extLst>
          </p:cNvPr>
          <p:cNvCxnSpPr>
            <a:cxnSpLocks/>
          </p:cNvCxnSpPr>
          <p:nvPr/>
        </p:nvCxnSpPr>
        <p:spPr>
          <a:xfrm flipV="1">
            <a:off x="4570920" y="2484231"/>
            <a:ext cx="2205593" cy="4511"/>
          </a:xfrm>
          <a:prstGeom prst="bentConnector3">
            <a:avLst>
              <a:gd name="adj1" fmla="val 85605"/>
            </a:avLst>
          </a:prstGeom>
          <a:ln>
            <a:solidFill>
              <a:srgbClr val="001489"/>
            </a:solidFill>
            <a:tailEnd type="oval" w="lg" len="lg"/>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B83540FA-CDD1-4079-9C8D-7DD1582AF6E1}"/>
              </a:ext>
            </a:extLst>
          </p:cNvPr>
          <p:cNvCxnSpPr>
            <a:cxnSpLocks/>
            <a:stCxn id="18" idx="2"/>
          </p:cNvCxnSpPr>
          <p:nvPr/>
        </p:nvCxnSpPr>
        <p:spPr>
          <a:xfrm>
            <a:off x="7925450" y="2535316"/>
            <a:ext cx="0" cy="175543"/>
          </a:xfrm>
          <a:prstGeom prst="straightConnector1">
            <a:avLst/>
          </a:prstGeom>
          <a:ln>
            <a:solidFill>
              <a:srgbClr val="001489"/>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AA8B5443-BCB8-0D5B-E5AD-B3F77250AE8E}"/>
              </a:ext>
            </a:extLst>
          </p:cNvPr>
          <p:cNvCxnSpPr>
            <a:cxnSpLocks/>
          </p:cNvCxnSpPr>
          <p:nvPr/>
        </p:nvCxnSpPr>
        <p:spPr>
          <a:xfrm>
            <a:off x="4367605" y="4178362"/>
            <a:ext cx="1643091" cy="0"/>
          </a:xfrm>
          <a:prstGeom prst="straightConnector1">
            <a:avLst/>
          </a:prstGeom>
          <a:ln>
            <a:solidFill>
              <a:srgbClr val="FFD1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5D40985F-F6DE-48C2-18B7-578811E7E1DD}"/>
              </a:ext>
            </a:extLst>
          </p:cNvPr>
          <p:cNvCxnSpPr>
            <a:cxnSpLocks/>
          </p:cNvCxnSpPr>
          <p:nvPr/>
        </p:nvCxnSpPr>
        <p:spPr>
          <a:xfrm>
            <a:off x="4367605" y="3478797"/>
            <a:ext cx="1785769" cy="0"/>
          </a:xfrm>
          <a:prstGeom prst="straightConnector1">
            <a:avLst/>
          </a:prstGeom>
          <a:ln>
            <a:solidFill>
              <a:srgbClr val="001489"/>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14B0D99F-DC3A-52A9-7C6A-6146E4A075A4}"/>
              </a:ext>
            </a:extLst>
          </p:cNvPr>
          <p:cNvCxnSpPr>
            <a:cxnSpLocks/>
          </p:cNvCxnSpPr>
          <p:nvPr/>
        </p:nvCxnSpPr>
        <p:spPr>
          <a:xfrm>
            <a:off x="4367605" y="2983945"/>
            <a:ext cx="2408908" cy="0"/>
          </a:xfrm>
          <a:prstGeom prst="straightConnector1">
            <a:avLst/>
          </a:prstGeom>
          <a:ln>
            <a:solidFill>
              <a:srgbClr val="001489"/>
            </a:solidFill>
            <a:tailEnd type="oval" w="lg" len="lg"/>
          </a:ln>
        </p:spPr>
        <p:style>
          <a:lnRef idx="1">
            <a:schemeClr val="accent1"/>
          </a:lnRef>
          <a:fillRef idx="0">
            <a:schemeClr val="accent1"/>
          </a:fillRef>
          <a:effectRef idx="0">
            <a:schemeClr val="accent1"/>
          </a:effectRef>
          <a:fontRef idx="minor">
            <a:schemeClr val="tx1"/>
          </a:fontRef>
        </p:style>
      </p:cxnSp>
      <p:pic>
        <p:nvPicPr>
          <p:cNvPr id="42" name="Grafik 41">
            <a:extLst>
              <a:ext uri="{FF2B5EF4-FFF2-40B4-BE49-F238E27FC236}">
                <a16:creationId xmlns:a16="http://schemas.microsoft.com/office/drawing/2014/main" id="{BEA48BB4-C8E5-912A-D309-43C83C9F14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366295" y="1423984"/>
            <a:ext cx="430685" cy="616664"/>
          </a:xfrm>
          <a:prstGeom prst="rect">
            <a:avLst/>
          </a:prstGeom>
        </p:spPr>
      </p:pic>
      <p:sp>
        <p:nvSpPr>
          <p:cNvPr id="22" name="Textfeld 21">
            <a:extLst>
              <a:ext uri="{FF2B5EF4-FFF2-40B4-BE49-F238E27FC236}">
                <a16:creationId xmlns:a16="http://schemas.microsoft.com/office/drawing/2014/main" id="{59D21912-E380-1F84-B355-3288A969978A}"/>
              </a:ext>
            </a:extLst>
          </p:cNvPr>
          <p:cNvSpPr txBox="1"/>
          <p:nvPr/>
        </p:nvSpPr>
        <p:spPr>
          <a:xfrm>
            <a:off x="4256140" y="2710859"/>
            <a:ext cx="875862" cy="307777"/>
          </a:xfrm>
          <a:prstGeom prst="rect">
            <a:avLst/>
          </a:prstGeom>
          <a:noFill/>
        </p:spPr>
        <p:txBody>
          <a:bodyPr wrap="square" rtlCol="0">
            <a:spAutoFit/>
          </a:bodyPr>
          <a:lstStyle/>
          <a:p>
            <a:r>
              <a:rPr lang="de-DE" sz="1400" dirty="0">
                <a:latin typeface="Calibri" panose="020F0502020204030204" pitchFamily="34" charset="0"/>
                <a:cs typeface="Calibri" panose="020F0502020204030204" pitchFamily="34" charset="0"/>
              </a:rPr>
              <a:t>Filament</a:t>
            </a:r>
          </a:p>
        </p:txBody>
      </p:sp>
      <p:sp>
        <p:nvSpPr>
          <p:cNvPr id="23" name="Textfeld 22">
            <a:extLst>
              <a:ext uri="{FF2B5EF4-FFF2-40B4-BE49-F238E27FC236}">
                <a16:creationId xmlns:a16="http://schemas.microsoft.com/office/drawing/2014/main" id="{D655F7E3-8B78-82F6-4204-AC2FF2AE486E}"/>
              </a:ext>
            </a:extLst>
          </p:cNvPr>
          <p:cNvSpPr txBox="1"/>
          <p:nvPr/>
        </p:nvSpPr>
        <p:spPr>
          <a:xfrm>
            <a:off x="4256140" y="3842216"/>
            <a:ext cx="883383" cy="307777"/>
          </a:xfrm>
          <a:prstGeom prst="rect">
            <a:avLst/>
          </a:prstGeom>
          <a:noFill/>
        </p:spPr>
        <p:txBody>
          <a:bodyPr wrap="none" rtlCol="0">
            <a:spAutoFit/>
          </a:bodyPr>
          <a:lstStyle/>
          <a:p>
            <a:pPr algn="r"/>
            <a:r>
              <a:rPr lang="de-DE" sz="1400" dirty="0">
                <a:latin typeface="Calibri" panose="020F0502020204030204" pitchFamily="34" charset="0"/>
                <a:cs typeface="Calibri" panose="020F0502020204030204" pitchFamily="34" charset="0"/>
              </a:rPr>
              <a:t>Blutgefäß</a:t>
            </a:r>
          </a:p>
        </p:txBody>
      </p:sp>
      <p:sp>
        <p:nvSpPr>
          <p:cNvPr id="24" name="Textfeld 23">
            <a:extLst>
              <a:ext uri="{FF2B5EF4-FFF2-40B4-BE49-F238E27FC236}">
                <a16:creationId xmlns:a16="http://schemas.microsoft.com/office/drawing/2014/main" id="{DADF141B-D730-042D-0B6B-C3E1BE9E9B38}"/>
              </a:ext>
            </a:extLst>
          </p:cNvPr>
          <p:cNvSpPr txBox="1"/>
          <p:nvPr/>
        </p:nvSpPr>
        <p:spPr>
          <a:xfrm>
            <a:off x="4256140" y="3205392"/>
            <a:ext cx="665567" cy="307777"/>
          </a:xfrm>
          <a:prstGeom prst="rect">
            <a:avLst/>
          </a:prstGeom>
          <a:noFill/>
        </p:spPr>
        <p:txBody>
          <a:bodyPr wrap="none" rtlCol="0">
            <a:spAutoFit/>
          </a:bodyPr>
          <a:lstStyle/>
          <a:p>
            <a:r>
              <a:rPr lang="de-DE" sz="1400" dirty="0">
                <a:latin typeface="Calibri" panose="020F0502020204030204" pitchFamily="34" charset="0"/>
                <a:cs typeface="Calibri" panose="020F0502020204030204" pitchFamily="34" charset="0"/>
              </a:rPr>
              <a:t>Zucker</a:t>
            </a:r>
          </a:p>
        </p:txBody>
      </p:sp>
    </p:spTree>
    <p:extLst>
      <p:ext uri="{BB962C8B-B14F-4D97-AF65-F5344CB8AC3E}">
        <p14:creationId xmlns:p14="http://schemas.microsoft.com/office/powerpoint/2010/main" val="3838114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F9F023B6-A138-C000-0792-DD35AC73B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9" t="-1" r="1105" b="-9734"/>
          <a:stretch/>
        </p:blipFill>
        <p:spPr>
          <a:xfrm>
            <a:off x="7406" y="1817970"/>
            <a:ext cx="9223729" cy="2197762"/>
          </a:xfrm>
          <a:prstGeom prst="rect">
            <a:avLst/>
          </a:prstGeom>
        </p:spPr>
      </p:pic>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err="1"/>
              <a:t>FreeStyle</a:t>
            </a:r>
            <a:r>
              <a:rPr lang="de-DE" dirty="0"/>
              <a:t> Libre Messsysteme: Produkteigenschaften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dirty="0"/>
              <a:t>|    </a:t>
            </a:r>
            <a:fld id="{7B2119CD-3B2D-4CEB-B404-D2E3F8CD6D69}" type="slidenum">
              <a:rPr lang="en-IN" smtClean="0"/>
              <a:pPr/>
              <a:t>7</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de-DE" dirty="0"/>
              <a:t>Gewebezuckermessung einfach erklärt</a:t>
            </a:r>
            <a:endParaRPr lang="en-IN" dirty="0">
              <a:solidFill>
                <a:srgbClr val="001489"/>
              </a:solidFill>
            </a:endParaRP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effectLst/>
              <a:uLnTx/>
              <a:uFillTx/>
              <a:latin typeface="Calibri"/>
              <a:ea typeface="+mn-ea"/>
              <a:cs typeface="Calibri" panose="020F0502020204030204" pitchFamily="34" charset="0"/>
            </a:endParaRPr>
          </a:p>
          <a:p>
            <a:endParaRPr lang="de-DE" dirty="0"/>
          </a:p>
        </p:txBody>
      </p:sp>
      <p:sp>
        <p:nvSpPr>
          <p:cNvPr id="18" name="Textplatzhalter 3">
            <a:extLst>
              <a:ext uri="{FF2B5EF4-FFF2-40B4-BE49-F238E27FC236}">
                <a16:creationId xmlns:a16="http://schemas.microsoft.com/office/drawing/2014/main" id="{5F38AA10-CE46-EECC-FC44-25CBEAFC674F}"/>
              </a:ext>
            </a:extLst>
          </p:cNvPr>
          <p:cNvSpPr txBox="1">
            <a:spLocks/>
          </p:cNvSpPr>
          <p:nvPr/>
        </p:nvSpPr>
        <p:spPr>
          <a:xfrm>
            <a:off x="917720" y="3949965"/>
            <a:ext cx="1904939" cy="608949"/>
          </a:xfrm>
          <a:prstGeom prst="rect">
            <a:avLst/>
          </a:prstGeom>
        </p:spPr>
        <p:txBody>
          <a:bodyPr vert="horz" lIns="0" tIns="0" rIns="0" bIns="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100" b="1" i="0" u="none" strike="noStrike" kern="1200" cap="none" normalizeH="0" baseline="0" noProof="0" dirty="0">
                <a:ln>
                  <a:noFill/>
                </a:ln>
                <a:solidFill>
                  <a:schemeClr val="tx1"/>
                </a:solidFill>
                <a:effectLst/>
                <a:uLnTx/>
                <a:uFillTx/>
                <a:latin typeface="Georgia" panose="02040502050405020303" pitchFamily="18" charset="0"/>
                <a:cs typeface="Calibri" panose="020F0502020204030204" pitchFamily="34" charset="0"/>
              </a:rPr>
              <a:t>Bei stabilen Zuckerwerten</a:t>
            </a:r>
            <a:r>
              <a:rPr kumimoji="0" lang="de-DE" sz="1100" b="0" i="0" u="none" strike="noStrike" kern="1200" cap="none" normalizeH="0" baseline="0" noProof="0" dirty="0">
                <a:ln>
                  <a:noFill/>
                </a:ln>
                <a:solidFill>
                  <a:schemeClr val="tx1"/>
                </a:solidFill>
                <a:effectLst/>
                <a:uLnTx/>
                <a:uFillTx/>
                <a:latin typeface="Georgia" panose="02040502050405020303" pitchFamily="18" charset="0"/>
                <a:cs typeface="Calibri" panose="020F0502020204030204" pitchFamily="34" charset="0"/>
              </a:rPr>
              <a:t> </a:t>
            </a:r>
            <a:br>
              <a:rPr kumimoji="0" lang="de-DE" sz="1000" b="0" i="0" u="none" strike="noStrike" kern="1200" cap="none"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br>
            <a:r>
              <a:rPr kumimoji="0" lang="de-DE" sz="1000" b="0" i="0" u="none" strike="noStrike" kern="1200" cap="none" normalizeH="0" baseline="0" noProof="0" dirty="0">
                <a:ln>
                  <a:noFill/>
                </a:ln>
                <a:solidFill>
                  <a:schemeClr val="tx1"/>
                </a:solidFill>
                <a:effectLst/>
                <a:uLnTx/>
                <a:uFillTx/>
                <a:latin typeface="Georgia"/>
                <a:ea typeface="+mn-ea"/>
              </a:rPr>
              <a:t>sind die vom </a:t>
            </a:r>
            <a:r>
              <a:rPr kumimoji="0" lang="de-DE" sz="1000" b="0" i="0" u="none" strike="noStrike" kern="1200" cap="none" normalizeH="0" baseline="0" noProof="0" dirty="0" err="1">
                <a:ln>
                  <a:noFill/>
                </a:ln>
                <a:solidFill>
                  <a:schemeClr val="tx1"/>
                </a:solidFill>
                <a:effectLst/>
                <a:uLnTx/>
                <a:uFillTx/>
                <a:latin typeface="Georgia"/>
                <a:ea typeface="+mn-ea"/>
              </a:rPr>
              <a:t>FreeStyle</a:t>
            </a:r>
            <a:r>
              <a:rPr kumimoji="0" lang="de-DE" sz="1000" b="0" i="0" u="none" strike="noStrike" kern="1200" cap="none" normalizeH="0" baseline="0" noProof="0" dirty="0">
                <a:ln>
                  <a:noFill/>
                </a:ln>
                <a:solidFill>
                  <a:schemeClr val="tx1"/>
                </a:solidFill>
                <a:effectLst/>
                <a:uLnTx/>
                <a:uFillTx/>
                <a:latin typeface="Georgia"/>
                <a:ea typeface="+mn-ea"/>
              </a:rPr>
              <a:t> Libre Messsystem gemessenen Zuckerwerte und die Blutzuckerwerte </a:t>
            </a:r>
            <a:r>
              <a:rPr kumimoji="0" lang="de-DE" sz="1000" b="1" i="0" u="none" strike="noStrike" kern="1200" cap="none" normalizeH="0" baseline="0" noProof="0" dirty="0">
                <a:ln>
                  <a:noFill/>
                </a:ln>
                <a:solidFill>
                  <a:schemeClr val="tx1"/>
                </a:solidFill>
                <a:effectLst/>
                <a:uLnTx/>
                <a:uFillTx/>
                <a:latin typeface="Georgia"/>
                <a:ea typeface="+mn-ea"/>
              </a:rPr>
              <a:t>sehr ähnlich</a:t>
            </a:r>
            <a:r>
              <a:rPr kumimoji="0" lang="de-DE" sz="1000" b="0" i="0" u="none" strike="noStrike" kern="1200" cap="none" normalizeH="0" baseline="0" noProof="0" dirty="0">
                <a:ln>
                  <a:noFill/>
                </a:ln>
                <a:solidFill>
                  <a:schemeClr val="tx1"/>
                </a:solidFill>
                <a:effectLst/>
                <a:uLnTx/>
                <a:uFillTx/>
                <a:latin typeface="Georgia"/>
                <a:ea typeface="+mn-ea"/>
              </a:rPr>
              <a:t>.</a:t>
            </a:r>
          </a:p>
        </p:txBody>
      </p:sp>
      <p:pic>
        <p:nvPicPr>
          <p:cNvPr id="19" name="Grafik 18">
            <a:extLst>
              <a:ext uri="{FF2B5EF4-FFF2-40B4-BE49-F238E27FC236}">
                <a16:creationId xmlns:a16="http://schemas.microsoft.com/office/drawing/2014/main" id="{4B9F7ADC-02A7-50B3-9F28-FD530239FE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966" y="3949965"/>
            <a:ext cx="362472" cy="362472"/>
          </a:xfrm>
          <a:prstGeom prst="rect">
            <a:avLst/>
          </a:prstGeom>
        </p:spPr>
      </p:pic>
      <p:sp>
        <p:nvSpPr>
          <p:cNvPr id="20" name="Textplatzhalter 3">
            <a:extLst>
              <a:ext uri="{FF2B5EF4-FFF2-40B4-BE49-F238E27FC236}">
                <a16:creationId xmlns:a16="http://schemas.microsoft.com/office/drawing/2014/main" id="{54CA2B24-67F3-AAA8-9CDF-BCBB40AF4F5C}"/>
              </a:ext>
            </a:extLst>
          </p:cNvPr>
          <p:cNvSpPr txBox="1">
            <a:spLocks/>
          </p:cNvSpPr>
          <p:nvPr/>
        </p:nvSpPr>
        <p:spPr>
          <a:xfrm>
            <a:off x="3728572" y="3949965"/>
            <a:ext cx="2383202" cy="798362"/>
          </a:xfrm>
          <a:prstGeom prst="rect">
            <a:avLst/>
          </a:prstGeom>
        </p:spPr>
        <p:txBody>
          <a:bodyPr vert="horz" lIns="0" tIns="0" rIns="0" bIns="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100" b="1" i="0" u="none" strike="noStrike" kern="1200" cap="none" normalizeH="0" baseline="0" noProof="0" dirty="0">
                <a:ln>
                  <a:noFill/>
                </a:ln>
                <a:solidFill>
                  <a:schemeClr val="tx1"/>
                </a:solidFill>
                <a:effectLst/>
                <a:uLnTx/>
                <a:uFillTx/>
                <a:latin typeface="Georgia" panose="02040502050405020303" pitchFamily="18" charset="0"/>
                <a:cs typeface="Calibri" panose="020F0502020204030204" pitchFamily="34" charset="0"/>
              </a:rPr>
              <a:t>Bei rasch steigenden Zuckerwerten </a:t>
            </a:r>
            <a:br>
              <a:rPr kumimoji="0" lang="de-DE" sz="1000" b="1" i="0" u="none" strike="noStrike" kern="1200" cap="none"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br>
            <a:r>
              <a:rPr kumimoji="0" lang="de-DE" sz="1000" b="0" i="0" u="none" strike="noStrike" kern="1200" cap="none" normalizeH="0" baseline="0" noProof="0" dirty="0">
                <a:ln>
                  <a:noFill/>
                </a:ln>
                <a:solidFill>
                  <a:schemeClr val="tx1"/>
                </a:solidFill>
                <a:effectLst/>
                <a:uLnTx/>
                <a:uFillTx/>
                <a:latin typeface="Georgia"/>
                <a:ea typeface="+mn-ea"/>
              </a:rPr>
              <a:t>können die vom </a:t>
            </a:r>
            <a:r>
              <a:rPr kumimoji="0" lang="de-DE" sz="1000" b="0" i="0" u="none" strike="noStrike" kern="1200" cap="none" normalizeH="0" baseline="0" noProof="0" dirty="0" err="1">
                <a:ln>
                  <a:noFill/>
                </a:ln>
                <a:solidFill>
                  <a:schemeClr val="tx1"/>
                </a:solidFill>
                <a:effectLst/>
                <a:uLnTx/>
                <a:uFillTx/>
                <a:latin typeface="Georgia"/>
                <a:ea typeface="+mn-ea"/>
              </a:rPr>
              <a:t>FreeStyle</a:t>
            </a:r>
            <a:r>
              <a:rPr kumimoji="0" lang="de-DE" sz="1000" b="0" i="0" u="none" strike="noStrike" kern="1200" cap="none" normalizeH="0" baseline="0" noProof="0" dirty="0">
                <a:ln>
                  <a:noFill/>
                </a:ln>
                <a:solidFill>
                  <a:schemeClr val="tx1"/>
                </a:solidFill>
                <a:effectLst/>
                <a:uLnTx/>
                <a:uFillTx/>
                <a:latin typeface="Georgia"/>
                <a:ea typeface="+mn-ea"/>
              </a:rPr>
              <a:t> Libre Messsystem gemessenen Zuckerwerte </a:t>
            </a:r>
            <a:r>
              <a:rPr kumimoji="0" lang="de-DE" sz="1000" b="1" i="0" u="none" strike="noStrike" kern="1200" cap="none" normalizeH="0" baseline="0" noProof="0" dirty="0">
                <a:ln>
                  <a:noFill/>
                </a:ln>
                <a:solidFill>
                  <a:schemeClr val="tx1"/>
                </a:solidFill>
                <a:effectLst/>
                <a:uLnTx/>
                <a:uFillTx/>
                <a:latin typeface="Georgia"/>
                <a:ea typeface="+mn-ea"/>
              </a:rPr>
              <a:t>niedriger</a:t>
            </a:r>
            <a:r>
              <a:rPr kumimoji="0" lang="de-DE" sz="1000" b="0" i="0" u="none" strike="noStrike" kern="1200" cap="none" normalizeH="0" baseline="0" noProof="0" dirty="0">
                <a:ln>
                  <a:noFill/>
                </a:ln>
                <a:solidFill>
                  <a:schemeClr val="tx1"/>
                </a:solidFill>
                <a:effectLst/>
                <a:uLnTx/>
                <a:uFillTx/>
                <a:latin typeface="Georgia"/>
                <a:ea typeface="+mn-ea"/>
              </a:rPr>
              <a:t> liegen als die</a:t>
            </a:r>
            <a:r>
              <a:rPr kumimoji="0" lang="de-DE" sz="1000" b="0" i="0" u="none" strike="noStrike" kern="1200" cap="none" normalizeH="0" noProof="0" dirty="0">
                <a:ln>
                  <a:noFill/>
                </a:ln>
                <a:solidFill>
                  <a:schemeClr val="tx1"/>
                </a:solidFill>
                <a:effectLst/>
                <a:uLnTx/>
                <a:uFillTx/>
                <a:latin typeface="Georgia"/>
                <a:ea typeface="+mn-ea"/>
              </a:rPr>
              <a:t> </a:t>
            </a:r>
            <a:r>
              <a:rPr kumimoji="0" lang="de-DE" sz="1000" b="0" i="0" u="none" strike="noStrike" kern="1200" cap="none" normalizeH="0" baseline="0" noProof="0" dirty="0">
                <a:ln>
                  <a:noFill/>
                </a:ln>
                <a:solidFill>
                  <a:schemeClr val="tx1"/>
                </a:solidFill>
                <a:effectLst/>
                <a:uLnTx/>
                <a:uFillTx/>
                <a:latin typeface="Georgia"/>
                <a:ea typeface="+mn-ea"/>
              </a:rPr>
              <a:t>Blutzuckerwerte.</a:t>
            </a:r>
          </a:p>
        </p:txBody>
      </p:sp>
      <p:pic>
        <p:nvPicPr>
          <p:cNvPr id="22" name="Grafik 21">
            <a:extLst>
              <a:ext uri="{FF2B5EF4-FFF2-40B4-BE49-F238E27FC236}">
                <a16:creationId xmlns:a16="http://schemas.microsoft.com/office/drawing/2014/main" id="{0617EBAD-3754-759A-31DE-9A60DE2F03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7283" y="3949965"/>
            <a:ext cx="362472" cy="362472"/>
          </a:xfrm>
          <a:prstGeom prst="rect">
            <a:avLst/>
          </a:prstGeom>
        </p:spPr>
      </p:pic>
      <p:pic>
        <p:nvPicPr>
          <p:cNvPr id="23" name="Grafik 22">
            <a:extLst>
              <a:ext uri="{FF2B5EF4-FFF2-40B4-BE49-F238E27FC236}">
                <a16:creationId xmlns:a16="http://schemas.microsoft.com/office/drawing/2014/main" id="{CFD2EE48-4A7B-F98F-EAC4-2113F47926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1156" y="3949965"/>
            <a:ext cx="362472" cy="362472"/>
          </a:xfrm>
          <a:prstGeom prst="rect">
            <a:avLst/>
          </a:prstGeom>
        </p:spPr>
      </p:pic>
      <p:sp>
        <p:nvSpPr>
          <p:cNvPr id="24" name="Textplatzhalter 3">
            <a:extLst>
              <a:ext uri="{FF2B5EF4-FFF2-40B4-BE49-F238E27FC236}">
                <a16:creationId xmlns:a16="http://schemas.microsoft.com/office/drawing/2014/main" id="{A481FABF-9EBB-AA18-C0B6-5C6844CE6B5B}"/>
              </a:ext>
            </a:extLst>
          </p:cNvPr>
          <p:cNvSpPr txBox="1">
            <a:spLocks/>
          </p:cNvSpPr>
          <p:nvPr/>
        </p:nvSpPr>
        <p:spPr>
          <a:xfrm>
            <a:off x="6605997" y="3949965"/>
            <a:ext cx="2212125" cy="608949"/>
          </a:xfrm>
          <a:prstGeom prst="rect">
            <a:avLst/>
          </a:prstGeom>
        </p:spPr>
        <p:txBody>
          <a:bodyPr vert="horz" lIns="0" tIns="0" rIns="0" bIns="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100" b="1" i="0" u="none" strike="noStrike" kern="1200" cap="none" normalizeH="0" baseline="0" noProof="0" dirty="0">
                <a:ln>
                  <a:noFill/>
                </a:ln>
                <a:solidFill>
                  <a:schemeClr val="tx1"/>
                </a:solidFill>
                <a:effectLst/>
                <a:uLnTx/>
                <a:uFillTx/>
                <a:latin typeface="+mj-lt"/>
                <a:ea typeface="+mn-ea"/>
                <a:cs typeface="Calibri" panose="020F0502020204030204" pitchFamily="34" charset="0"/>
              </a:rPr>
              <a:t>Bei rasch fallenden Zuckerwerten</a:t>
            </a:r>
            <a:r>
              <a:rPr kumimoji="0" lang="de-DE" sz="1100" b="1" i="0" u="none" strike="noStrike" kern="1200" cap="none" normalizeH="0" baseline="0" noProof="0" dirty="0">
                <a:ln>
                  <a:noFill/>
                </a:ln>
                <a:solidFill>
                  <a:schemeClr val="tx1"/>
                </a:solidFill>
                <a:effectLst/>
                <a:uLnTx/>
                <a:uFillTx/>
                <a:latin typeface="+mj-lt"/>
                <a:ea typeface="+mn-ea"/>
              </a:rPr>
              <a:t> </a:t>
            </a:r>
            <a:br>
              <a:rPr kumimoji="0" lang="de-DE" sz="1000" b="1" i="0" u="none" strike="noStrike" kern="1200" cap="none" normalizeH="0" baseline="0" noProof="0" dirty="0">
                <a:ln>
                  <a:noFill/>
                </a:ln>
                <a:solidFill>
                  <a:schemeClr val="tx1"/>
                </a:solidFill>
                <a:effectLst/>
                <a:uLnTx/>
                <a:uFillTx/>
                <a:latin typeface="Georgia"/>
                <a:ea typeface="+mn-ea"/>
              </a:rPr>
            </a:br>
            <a:r>
              <a:rPr kumimoji="0" lang="de-DE" sz="1000" b="0" i="0" u="none" strike="noStrike" kern="1200" cap="none" normalizeH="0" baseline="0" noProof="0" dirty="0">
                <a:ln>
                  <a:noFill/>
                </a:ln>
                <a:solidFill>
                  <a:schemeClr val="tx1"/>
                </a:solidFill>
                <a:effectLst/>
                <a:uLnTx/>
                <a:uFillTx/>
                <a:latin typeface="Georgia"/>
                <a:ea typeface="+mn-ea"/>
              </a:rPr>
              <a:t>können die vom </a:t>
            </a:r>
            <a:r>
              <a:rPr kumimoji="0" lang="de-DE" sz="1000" b="0" i="0" u="none" strike="noStrike" kern="1200" cap="none" normalizeH="0" baseline="0" noProof="0" dirty="0" err="1">
                <a:ln>
                  <a:noFill/>
                </a:ln>
                <a:solidFill>
                  <a:schemeClr val="tx1"/>
                </a:solidFill>
                <a:effectLst/>
                <a:uLnTx/>
                <a:uFillTx/>
                <a:latin typeface="Georgia"/>
                <a:ea typeface="+mn-ea"/>
              </a:rPr>
              <a:t>FreeStyle</a:t>
            </a:r>
            <a:r>
              <a:rPr kumimoji="0" lang="de-DE" sz="1000" b="0" i="0" u="none" strike="noStrike" kern="1200" cap="none" normalizeH="0" baseline="0" noProof="0" dirty="0">
                <a:ln>
                  <a:noFill/>
                </a:ln>
                <a:solidFill>
                  <a:schemeClr val="tx1"/>
                </a:solidFill>
                <a:effectLst/>
                <a:uLnTx/>
                <a:uFillTx/>
                <a:latin typeface="Georgia"/>
                <a:ea typeface="+mn-ea"/>
              </a:rPr>
              <a:t> Libre Messsystem gemessenen Zuckerwerte </a:t>
            </a:r>
            <a:r>
              <a:rPr kumimoji="0" lang="de-DE" sz="1000" b="1" i="0" u="none" strike="noStrike" kern="1200" cap="none" normalizeH="0" baseline="0" noProof="0" dirty="0">
                <a:ln>
                  <a:noFill/>
                </a:ln>
                <a:solidFill>
                  <a:schemeClr val="tx1"/>
                </a:solidFill>
                <a:effectLst/>
                <a:uLnTx/>
                <a:uFillTx/>
                <a:latin typeface="Georgia"/>
                <a:ea typeface="+mn-ea"/>
              </a:rPr>
              <a:t>höher</a:t>
            </a:r>
            <a:r>
              <a:rPr kumimoji="0" lang="de-DE" sz="1000" b="0" i="0" u="none" strike="noStrike" kern="1200" cap="none" normalizeH="0" baseline="0" noProof="0" dirty="0">
                <a:ln>
                  <a:noFill/>
                </a:ln>
                <a:solidFill>
                  <a:schemeClr val="tx1"/>
                </a:solidFill>
                <a:effectLst/>
                <a:uLnTx/>
                <a:uFillTx/>
                <a:latin typeface="Georgia"/>
                <a:ea typeface="+mn-ea"/>
              </a:rPr>
              <a:t> liegen als die </a:t>
            </a:r>
            <a:r>
              <a:rPr lang="de-DE" sz="1000" dirty="0">
                <a:solidFill>
                  <a:schemeClr val="tx1"/>
                </a:solidFill>
                <a:latin typeface="Georgia"/>
              </a:rPr>
              <a:t>Blutzuckerwerte</a:t>
            </a:r>
            <a:r>
              <a:rPr kumimoji="0" lang="de-DE" sz="1000" b="0" i="0" u="none" strike="noStrike" kern="1200" cap="none" normalizeH="0" baseline="0" noProof="0" dirty="0">
                <a:ln>
                  <a:noFill/>
                </a:ln>
                <a:solidFill>
                  <a:schemeClr val="tx1"/>
                </a:solidFill>
                <a:effectLst/>
                <a:uLnTx/>
                <a:uFillTx/>
                <a:latin typeface="Georgia"/>
                <a:ea typeface="+mn-ea"/>
              </a:rPr>
              <a:t>.</a:t>
            </a:r>
          </a:p>
        </p:txBody>
      </p:sp>
      <p:pic>
        <p:nvPicPr>
          <p:cNvPr id="25" name="Grafik 24">
            <a:extLst>
              <a:ext uri="{FF2B5EF4-FFF2-40B4-BE49-F238E27FC236}">
                <a16:creationId xmlns:a16="http://schemas.microsoft.com/office/drawing/2014/main" id="{8CF750A2-5D47-5372-259E-DD76817495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82" t="-16259" r="-8003" b="-13623"/>
          <a:stretch/>
        </p:blipFill>
        <p:spPr>
          <a:xfrm>
            <a:off x="483870" y="1311580"/>
            <a:ext cx="341630" cy="216565"/>
          </a:xfrm>
          <a:prstGeom prst="rect">
            <a:avLst/>
          </a:prstGeom>
        </p:spPr>
      </p:pic>
      <p:sp>
        <p:nvSpPr>
          <p:cNvPr id="26" name="Textplatzhalter 3">
            <a:extLst>
              <a:ext uri="{FF2B5EF4-FFF2-40B4-BE49-F238E27FC236}">
                <a16:creationId xmlns:a16="http://schemas.microsoft.com/office/drawing/2014/main" id="{CBC07215-7B12-6919-98D1-589B48FA1B52}"/>
              </a:ext>
            </a:extLst>
          </p:cNvPr>
          <p:cNvSpPr txBox="1">
            <a:spLocks/>
          </p:cNvSpPr>
          <p:nvPr/>
        </p:nvSpPr>
        <p:spPr>
          <a:xfrm>
            <a:off x="899005" y="1314755"/>
            <a:ext cx="1769663" cy="230333"/>
          </a:xfrm>
          <a:prstGeom prst="rect">
            <a:avLst/>
          </a:prstGeom>
          <a:noFill/>
        </p:spPr>
        <p:txBody>
          <a:bodyPr vert="horz" lIns="36000" tIns="36000" rIns="36000" bIns="3600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dirty="0">
                <a:ln>
                  <a:noFill/>
                </a:ln>
                <a:solidFill>
                  <a:schemeClr val="tx1"/>
                </a:solidFill>
                <a:effectLst/>
                <a:uLnTx/>
                <a:uFillTx/>
                <a:latin typeface="Georgia"/>
                <a:ea typeface="+mn-ea"/>
                <a:cs typeface="Arial" panose="020B0604020202020204" pitchFamily="34" charset="0"/>
              </a:rPr>
              <a:t>Gewebezuckerwerte</a:t>
            </a:r>
          </a:p>
        </p:txBody>
      </p:sp>
      <p:sp>
        <p:nvSpPr>
          <p:cNvPr id="27" name="Textplatzhalter 3">
            <a:extLst>
              <a:ext uri="{FF2B5EF4-FFF2-40B4-BE49-F238E27FC236}">
                <a16:creationId xmlns:a16="http://schemas.microsoft.com/office/drawing/2014/main" id="{9C7B40BC-FA1F-4F30-5F68-C4995F6A4D61}"/>
              </a:ext>
            </a:extLst>
          </p:cNvPr>
          <p:cNvSpPr txBox="1">
            <a:spLocks/>
          </p:cNvSpPr>
          <p:nvPr/>
        </p:nvSpPr>
        <p:spPr>
          <a:xfrm>
            <a:off x="899005" y="1648645"/>
            <a:ext cx="1769663" cy="230333"/>
          </a:xfrm>
          <a:prstGeom prst="rect">
            <a:avLst/>
          </a:prstGeom>
          <a:noFill/>
        </p:spPr>
        <p:txBody>
          <a:bodyPr vert="horz" lIns="36000" tIns="36000" rIns="36000" bIns="3600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dirty="0">
                <a:ln>
                  <a:noFill/>
                </a:ln>
                <a:solidFill>
                  <a:schemeClr val="tx1"/>
                </a:solidFill>
                <a:effectLst/>
                <a:uLnTx/>
                <a:uFillTx/>
                <a:latin typeface="Georgia"/>
                <a:ea typeface="+mn-ea"/>
                <a:cs typeface="Arial" panose="020B0604020202020204" pitchFamily="34" charset="0"/>
              </a:rPr>
              <a:t>Blutzuckerwerte</a:t>
            </a:r>
          </a:p>
        </p:txBody>
      </p:sp>
      <p:sp>
        <p:nvSpPr>
          <p:cNvPr id="28" name="Textplatzhalter 3">
            <a:extLst>
              <a:ext uri="{FF2B5EF4-FFF2-40B4-BE49-F238E27FC236}">
                <a16:creationId xmlns:a16="http://schemas.microsoft.com/office/drawing/2014/main" id="{93276E62-312C-FEE6-1E22-6641210C1242}"/>
              </a:ext>
            </a:extLst>
          </p:cNvPr>
          <p:cNvSpPr txBox="1">
            <a:spLocks/>
          </p:cNvSpPr>
          <p:nvPr/>
        </p:nvSpPr>
        <p:spPr>
          <a:xfrm>
            <a:off x="899005" y="1956847"/>
            <a:ext cx="1769663" cy="230333"/>
          </a:xfrm>
          <a:prstGeom prst="rect">
            <a:avLst/>
          </a:prstGeom>
          <a:noFill/>
        </p:spPr>
        <p:txBody>
          <a:bodyPr vert="horz" lIns="36000" tIns="36000" rIns="36000" bIns="36000" rtlCol="0" anchor="t" anchorCtr="0"/>
          <a:lstStyle>
            <a:defPPr>
              <a:defRPr lang="en-US"/>
            </a:defPPr>
            <a:lvl1pPr marL="0" algn="l" defTabSz="914400" rtl="0" eaLnBrk="1" latinLnBrk="0" hangingPunct="1">
              <a:spcAft>
                <a:spcPts val="400"/>
              </a:spcAft>
              <a:defRPr sz="600" b="0" i="0" kern="1200">
                <a:solidFill>
                  <a:schemeClr val="accent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de-DE" sz="1000" b="0" i="0" u="none" strike="noStrike" kern="1200" cap="none" spc="0" normalizeH="0" baseline="0" noProof="0" dirty="0">
                <a:ln>
                  <a:noFill/>
                </a:ln>
                <a:solidFill>
                  <a:schemeClr val="tx1"/>
                </a:solidFill>
                <a:effectLst/>
                <a:uLnTx/>
                <a:uFillTx/>
                <a:latin typeface="Georgia"/>
                <a:ea typeface="+mn-ea"/>
                <a:cs typeface="Arial" panose="020B0604020202020204" pitchFamily="34" charset="0"/>
              </a:rPr>
              <a:t>Zuckerspiegel</a:t>
            </a:r>
          </a:p>
        </p:txBody>
      </p:sp>
      <p:pic>
        <p:nvPicPr>
          <p:cNvPr id="43" name="Grafik 42">
            <a:extLst>
              <a:ext uri="{FF2B5EF4-FFF2-40B4-BE49-F238E27FC236}">
                <a16:creationId xmlns:a16="http://schemas.microsoft.com/office/drawing/2014/main" id="{46DF093C-3FF4-66A6-35EF-75D4ABF48D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246" t="1" r="25430" b="3235"/>
          <a:stretch/>
        </p:blipFill>
        <p:spPr>
          <a:xfrm>
            <a:off x="502920" y="1994153"/>
            <a:ext cx="294590" cy="136913"/>
          </a:xfrm>
          <a:prstGeom prst="rect">
            <a:avLst/>
          </a:prstGeom>
        </p:spPr>
      </p:pic>
      <p:cxnSp>
        <p:nvCxnSpPr>
          <p:cNvPr id="60" name="Gerade Verbindung 59">
            <a:extLst>
              <a:ext uri="{FF2B5EF4-FFF2-40B4-BE49-F238E27FC236}">
                <a16:creationId xmlns:a16="http://schemas.microsoft.com/office/drawing/2014/main" id="{2A6CCAA5-0252-5590-CD43-EAE81409A562}"/>
              </a:ext>
            </a:extLst>
          </p:cNvPr>
          <p:cNvCxnSpPr>
            <a:cxnSpLocks/>
          </p:cNvCxnSpPr>
          <p:nvPr/>
        </p:nvCxnSpPr>
        <p:spPr>
          <a:xfrm>
            <a:off x="3092844" y="2410834"/>
            <a:ext cx="0" cy="1054742"/>
          </a:xfrm>
          <a:prstGeom prst="line">
            <a:avLst/>
          </a:prstGeom>
          <a:ln w="31750" cap="flat">
            <a:solidFill>
              <a:srgbClr val="001489"/>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71" name="Grafik 70">
            <a:extLst>
              <a:ext uri="{FF2B5EF4-FFF2-40B4-BE49-F238E27FC236}">
                <a16:creationId xmlns:a16="http://schemas.microsoft.com/office/drawing/2014/main" id="{DE44EDEF-4FCA-A280-7761-AFC62574678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59" t="-17292" r="-9170" b="-10881"/>
          <a:stretch/>
        </p:blipFill>
        <p:spPr>
          <a:xfrm>
            <a:off x="490220" y="1657655"/>
            <a:ext cx="341630" cy="216565"/>
          </a:xfrm>
          <a:prstGeom prst="rect">
            <a:avLst/>
          </a:prstGeom>
        </p:spPr>
      </p:pic>
      <p:grpSp>
        <p:nvGrpSpPr>
          <p:cNvPr id="87" name="Gruppieren 86">
            <a:extLst>
              <a:ext uri="{FF2B5EF4-FFF2-40B4-BE49-F238E27FC236}">
                <a16:creationId xmlns:a16="http://schemas.microsoft.com/office/drawing/2014/main" id="{0E9E4885-4C05-1008-F816-8F815F84FFAF}"/>
              </a:ext>
            </a:extLst>
          </p:cNvPr>
          <p:cNvGrpSpPr/>
          <p:nvPr/>
        </p:nvGrpSpPr>
        <p:grpSpPr>
          <a:xfrm>
            <a:off x="504512" y="2410834"/>
            <a:ext cx="512325" cy="725556"/>
            <a:chOff x="312488" y="2410834"/>
            <a:chExt cx="512325" cy="725556"/>
          </a:xfrm>
        </p:grpSpPr>
        <p:grpSp>
          <p:nvGrpSpPr>
            <p:cNvPr id="79" name="Gruppieren 78">
              <a:extLst>
                <a:ext uri="{FF2B5EF4-FFF2-40B4-BE49-F238E27FC236}">
                  <a16:creationId xmlns:a16="http://schemas.microsoft.com/office/drawing/2014/main" id="{A027210B-F768-8D8B-4D6F-1FC13110B3B9}"/>
                </a:ext>
              </a:extLst>
            </p:cNvPr>
            <p:cNvGrpSpPr/>
            <p:nvPr/>
          </p:nvGrpSpPr>
          <p:grpSpPr>
            <a:xfrm>
              <a:off x="312488" y="2410834"/>
              <a:ext cx="512325" cy="725556"/>
              <a:chOff x="308113" y="2415209"/>
              <a:chExt cx="512325" cy="725556"/>
            </a:xfrm>
          </p:grpSpPr>
          <p:grpSp>
            <p:nvGrpSpPr>
              <p:cNvPr id="76" name="Gruppieren 75">
                <a:extLst>
                  <a:ext uri="{FF2B5EF4-FFF2-40B4-BE49-F238E27FC236}">
                    <a16:creationId xmlns:a16="http://schemas.microsoft.com/office/drawing/2014/main" id="{A63BC67E-D28F-8437-E5C7-8FCA0047496C}"/>
                  </a:ext>
                </a:extLst>
              </p:cNvPr>
              <p:cNvGrpSpPr/>
              <p:nvPr/>
            </p:nvGrpSpPr>
            <p:grpSpPr>
              <a:xfrm>
                <a:off x="308113" y="2415209"/>
                <a:ext cx="512325" cy="437321"/>
                <a:chOff x="278296" y="2415209"/>
                <a:chExt cx="512325" cy="437321"/>
              </a:xfrm>
            </p:grpSpPr>
            <p:sp>
              <p:nvSpPr>
                <p:cNvPr id="72" name="Textfeld 71">
                  <a:extLst>
                    <a:ext uri="{FF2B5EF4-FFF2-40B4-BE49-F238E27FC236}">
                      <a16:creationId xmlns:a16="http://schemas.microsoft.com/office/drawing/2014/main" id="{A23F36A2-14DF-088A-B891-A5F0982DB7F0}"/>
                    </a:ext>
                  </a:extLst>
                </p:cNvPr>
                <p:cNvSpPr txBox="1"/>
                <p:nvPr/>
              </p:nvSpPr>
              <p:spPr>
                <a:xfrm>
                  <a:off x="278296" y="2415209"/>
                  <a:ext cx="512325" cy="437321"/>
                </a:xfrm>
                <a:prstGeom prst="rect">
                  <a:avLst/>
                </a:prstGeom>
                <a:noFill/>
                <a:ln w="12700">
                  <a:solidFill>
                    <a:srgbClr val="FFC000"/>
                  </a:solidFill>
                </a:ln>
              </p:spPr>
              <p:txBody>
                <a:bodyPr wrap="square" rtlCol="0">
                  <a:spAutoFit/>
                </a:bodyPr>
                <a:lstStyle/>
                <a:p>
                  <a:pPr algn="l"/>
                  <a:endParaRPr lang="de-DE" dirty="0">
                    <a:latin typeface="+mj-lt"/>
                  </a:endParaRPr>
                </a:p>
              </p:txBody>
            </p:sp>
            <p:grpSp>
              <p:nvGrpSpPr>
                <p:cNvPr id="75" name="Gruppieren 74">
                  <a:extLst>
                    <a:ext uri="{FF2B5EF4-FFF2-40B4-BE49-F238E27FC236}">
                      <a16:creationId xmlns:a16="http://schemas.microsoft.com/office/drawing/2014/main" id="{966889EE-A8C4-8420-829E-33BE991B2D90}"/>
                    </a:ext>
                  </a:extLst>
                </p:cNvPr>
                <p:cNvGrpSpPr/>
                <p:nvPr/>
              </p:nvGrpSpPr>
              <p:grpSpPr>
                <a:xfrm>
                  <a:off x="302562" y="2446279"/>
                  <a:ext cx="463792" cy="373390"/>
                  <a:chOff x="2646374" y="-16979"/>
                  <a:chExt cx="463792" cy="373390"/>
                </a:xfrm>
              </p:grpSpPr>
              <p:sp>
                <p:nvSpPr>
                  <p:cNvPr id="32" name="Rechteck 31">
                    <a:extLst>
                      <a:ext uri="{FF2B5EF4-FFF2-40B4-BE49-F238E27FC236}">
                        <a16:creationId xmlns:a16="http://schemas.microsoft.com/office/drawing/2014/main" id="{D54927D5-56F7-9667-A369-5F8FA0F0EB78}"/>
                      </a:ext>
                    </a:extLst>
                  </p:cNvPr>
                  <p:cNvSpPr/>
                  <p:nvPr/>
                </p:nvSpPr>
                <p:spPr>
                  <a:xfrm>
                    <a:off x="2646374" y="-1697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125 </a:t>
                    </a:r>
                    <a:r>
                      <a:rPr lang="de-DE" sz="500" b="1" dirty="0">
                        <a:solidFill>
                          <a:schemeClr val="tx1"/>
                        </a:solidFill>
                        <a:cs typeface="Arial" panose="020B0604020202020204" pitchFamily="34" charset="0"/>
                      </a:rPr>
                      <a:t>mg/</a:t>
                    </a:r>
                    <a:r>
                      <a:rPr lang="de-DE" sz="500" b="1" dirty="0" err="1">
                        <a:solidFill>
                          <a:schemeClr val="tx1"/>
                        </a:solidFill>
                        <a:cs typeface="Arial" panose="020B0604020202020204" pitchFamily="34" charset="0"/>
                      </a:rPr>
                      <a:t>dL</a:t>
                    </a:r>
                    <a:endParaRPr lang="de-DE" sz="500" b="1" dirty="0">
                      <a:solidFill>
                        <a:schemeClr val="tx1"/>
                      </a:solidFill>
                      <a:cs typeface="Arial" panose="020B0604020202020204" pitchFamily="34" charset="0"/>
                    </a:endParaRPr>
                  </a:p>
                </p:txBody>
              </p:sp>
              <p:sp>
                <p:nvSpPr>
                  <p:cNvPr id="33" name="Rechteck 32">
                    <a:extLst>
                      <a:ext uri="{FF2B5EF4-FFF2-40B4-BE49-F238E27FC236}">
                        <a16:creationId xmlns:a16="http://schemas.microsoft.com/office/drawing/2014/main" id="{22D91C44-4FDF-699F-A911-4724C801BFB6}"/>
                      </a:ext>
                    </a:extLst>
                  </p:cNvPr>
                  <p:cNvSpPr/>
                  <p:nvPr/>
                </p:nvSpPr>
                <p:spPr>
                  <a:xfrm>
                    <a:off x="2646374" y="179283"/>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6,9 </a:t>
                    </a:r>
                    <a:r>
                      <a:rPr lang="de-DE" sz="500" b="1" dirty="0">
                        <a:solidFill>
                          <a:schemeClr val="tx1"/>
                        </a:solidFill>
                        <a:cs typeface="Arial" panose="020B0604020202020204" pitchFamily="34" charset="0"/>
                      </a:rPr>
                      <a:t>mmol/L</a:t>
                    </a:r>
                  </a:p>
                </p:txBody>
              </p:sp>
            </p:grpSp>
          </p:grpSp>
          <p:cxnSp>
            <p:nvCxnSpPr>
              <p:cNvPr id="74" name="Gerade Verbindung 73">
                <a:extLst>
                  <a:ext uri="{FF2B5EF4-FFF2-40B4-BE49-F238E27FC236}">
                    <a16:creationId xmlns:a16="http://schemas.microsoft.com/office/drawing/2014/main" id="{9973E0B2-9CCE-AEA7-8CBD-52E82B11E00C}"/>
                  </a:ext>
                </a:extLst>
              </p:cNvPr>
              <p:cNvCxnSpPr>
                <a:cxnSpLocks/>
              </p:cNvCxnSpPr>
              <p:nvPr/>
            </p:nvCxnSpPr>
            <p:spPr>
              <a:xfrm>
                <a:off x="564275" y="2852530"/>
                <a:ext cx="0" cy="28823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8" name="Gerade Verbindung 77">
              <a:extLst>
                <a:ext uri="{FF2B5EF4-FFF2-40B4-BE49-F238E27FC236}">
                  <a16:creationId xmlns:a16="http://schemas.microsoft.com/office/drawing/2014/main" id="{49D0C6C4-18B1-544D-DCFF-4B0ADDA82A78}"/>
                </a:ext>
              </a:extLst>
            </p:cNvPr>
            <p:cNvCxnSpPr>
              <a:cxnSpLocks/>
              <a:stCxn id="72" idx="1"/>
              <a:endCxn id="72" idx="3"/>
            </p:cNvCxnSpPr>
            <p:nvPr/>
          </p:nvCxnSpPr>
          <p:spPr>
            <a:xfrm>
              <a:off x="312488" y="2629495"/>
              <a:ext cx="5123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9" name="Gruppieren 88">
            <a:extLst>
              <a:ext uri="{FF2B5EF4-FFF2-40B4-BE49-F238E27FC236}">
                <a16:creationId xmlns:a16="http://schemas.microsoft.com/office/drawing/2014/main" id="{45455A28-DAAE-BD35-F32D-AAE8886A82E8}"/>
              </a:ext>
            </a:extLst>
          </p:cNvPr>
          <p:cNvGrpSpPr/>
          <p:nvPr/>
        </p:nvGrpSpPr>
        <p:grpSpPr>
          <a:xfrm>
            <a:off x="1757240" y="2410834"/>
            <a:ext cx="512325" cy="725556"/>
            <a:chOff x="312488" y="2410834"/>
            <a:chExt cx="512325" cy="725556"/>
          </a:xfrm>
        </p:grpSpPr>
        <p:grpSp>
          <p:nvGrpSpPr>
            <p:cNvPr id="90" name="Gruppieren 89">
              <a:extLst>
                <a:ext uri="{FF2B5EF4-FFF2-40B4-BE49-F238E27FC236}">
                  <a16:creationId xmlns:a16="http://schemas.microsoft.com/office/drawing/2014/main" id="{CA244FA5-278E-00AA-00DA-7C131644A41F}"/>
                </a:ext>
              </a:extLst>
            </p:cNvPr>
            <p:cNvGrpSpPr/>
            <p:nvPr/>
          </p:nvGrpSpPr>
          <p:grpSpPr>
            <a:xfrm>
              <a:off x="312488" y="2410834"/>
              <a:ext cx="512325" cy="725556"/>
              <a:chOff x="308113" y="2415209"/>
              <a:chExt cx="512325" cy="725556"/>
            </a:xfrm>
          </p:grpSpPr>
          <p:grpSp>
            <p:nvGrpSpPr>
              <p:cNvPr id="92" name="Gruppieren 91">
                <a:extLst>
                  <a:ext uri="{FF2B5EF4-FFF2-40B4-BE49-F238E27FC236}">
                    <a16:creationId xmlns:a16="http://schemas.microsoft.com/office/drawing/2014/main" id="{A8006C03-A1E6-95D1-62B5-1B63DB4C0D21}"/>
                  </a:ext>
                </a:extLst>
              </p:cNvPr>
              <p:cNvGrpSpPr/>
              <p:nvPr/>
            </p:nvGrpSpPr>
            <p:grpSpPr>
              <a:xfrm>
                <a:off x="308113" y="2415209"/>
                <a:ext cx="512325" cy="437321"/>
                <a:chOff x="278296" y="2415209"/>
                <a:chExt cx="512325" cy="437321"/>
              </a:xfrm>
            </p:grpSpPr>
            <p:sp>
              <p:nvSpPr>
                <p:cNvPr id="94" name="Textfeld 93">
                  <a:extLst>
                    <a:ext uri="{FF2B5EF4-FFF2-40B4-BE49-F238E27FC236}">
                      <a16:creationId xmlns:a16="http://schemas.microsoft.com/office/drawing/2014/main" id="{80780B0B-A44E-53D6-4E5A-FB4030984240}"/>
                    </a:ext>
                  </a:extLst>
                </p:cNvPr>
                <p:cNvSpPr txBox="1"/>
                <p:nvPr/>
              </p:nvSpPr>
              <p:spPr>
                <a:xfrm>
                  <a:off x="278296" y="2415209"/>
                  <a:ext cx="512325" cy="437321"/>
                </a:xfrm>
                <a:prstGeom prst="rect">
                  <a:avLst/>
                </a:prstGeom>
                <a:noFill/>
                <a:ln w="12700">
                  <a:solidFill>
                    <a:srgbClr val="FF0000"/>
                  </a:solidFill>
                </a:ln>
              </p:spPr>
              <p:txBody>
                <a:bodyPr wrap="square" rtlCol="0">
                  <a:spAutoFit/>
                </a:bodyPr>
                <a:lstStyle/>
                <a:p>
                  <a:pPr algn="l"/>
                  <a:endParaRPr lang="de-DE" dirty="0">
                    <a:latin typeface="+mj-lt"/>
                  </a:endParaRPr>
                </a:p>
              </p:txBody>
            </p:sp>
            <p:grpSp>
              <p:nvGrpSpPr>
                <p:cNvPr id="95" name="Gruppieren 94">
                  <a:extLst>
                    <a:ext uri="{FF2B5EF4-FFF2-40B4-BE49-F238E27FC236}">
                      <a16:creationId xmlns:a16="http://schemas.microsoft.com/office/drawing/2014/main" id="{CDD3006C-F13F-E065-2883-C7A8B33BA18E}"/>
                    </a:ext>
                  </a:extLst>
                </p:cNvPr>
                <p:cNvGrpSpPr/>
                <p:nvPr/>
              </p:nvGrpSpPr>
              <p:grpSpPr>
                <a:xfrm>
                  <a:off x="302562" y="2446279"/>
                  <a:ext cx="463792" cy="373390"/>
                  <a:chOff x="2646374" y="-16979"/>
                  <a:chExt cx="463792" cy="373390"/>
                </a:xfrm>
              </p:grpSpPr>
              <p:sp>
                <p:nvSpPr>
                  <p:cNvPr id="96" name="Rechteck 95">
                    <a:extLst>
                      <a:ext uri="{FF2B5EF4-FFF2-40B4-BE49-F238E27FC236}">
                        <a16:creationId xmlns:a16="http://schemas.microsoft.com/office/drawing/2014/main" id="{F6C12DFD-E128-6046-7343-30A378685B79}"/>
                      </a:ext>
                    </a:extLst>
                  </p:cNvPr>
                  <p:cNvSpPr/>
                  <p:nvPr/>
                </p:nvSpPr>
                <p:spPr>
                  <a:xfrm>
                    <a:off x="2646374" y="-1697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126 </a:t>
                    </a:r>
                    <a:r>
                      <a:rPr lang="de-DE" sz="500" b="1" dirty="0">
                        <a:solidFill>
                          <a:schemeClr val="tx1"/>
                        </a:solidFill>
                        <a:cs typeface="Arial" panose="020B0604020202020204" pitchFamily="34" charset="0"/>
                      </a:rPr>
                      <a:t>mg/</a:t>
                    </a:r>
                    <a:r>
                      <a:rPr lang="de-DE" sz="500" b="1" dirty="0" err="1">
                        <a:solidFill>
                          <a:schemeClr val="tx1"/>
                        </a:solidFill>
                        <a:cs typeface="Arial" panose="020B0604020202020204" pitchFamily="34" charset="0"/>
                      </a:rPr>
                      <a:t>dL</a:t>
                    </a:r>
                    <a:endParaRPr lang="de-DE" sz="500" b="1" dirty="0">
                      <a:solidFill>
                        <a:schemeClr val="tx1"/>
                      </a:solidFill>
                      <a:cs typeface="Arial" panose="020B0604020202020204" pitchFamily="34" charset="0"/>
                    </a:endParaRPr>
                  </a:p>
                </p:txBody>
              </p:sp>
              <p:sp>
                <p:nvSpPr>
                  <p:cNvPr id="97" name="Rechteck 96">
                    <a:extLst>
                      <a:ext uri="{FF2B5EF4-FFF2-40B4-BE49-F238E27FC236}">
                        <a16:creationId xmlns:a16="http://schemas.microsoft.com/office/drawing/2014/main" id="{756B21AD-00F7-5BD8-862A-5E9C075713C8}"/>
                      </a:ext>
                    </a:extLst>
                  </p:cNvPr>
                  <p:cNvSpPr/>
                  <p:nvPr/>
                </p:nvSpPr>
                <p:spPr>
                  <a:xfrm>
                    <a:off x="2646374" y="179283"/>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7,0 </a:t>
                    </a:r>
                    <a:r>
                      <a:rPr lang="de-DE" sz="500" b="1" dirty="0">
                        <a:solidFill>
                          <a:schemeClr val="tx1"/>
                        </a:solidFill>
                        <a:cs typeface="Arial" panose="020B0604020202020204" pitchFamily="34" charset="0"/>
                      </a:rPr>
                      <a:t>mmol/L</a:t>
                    </a:r>
                  </a:p>
                </p:txBody>
              </p:sp>
            </p:grpSp>
          </p:grpSp>
          <p:cxnSp>
            <p:nvCxnSpPr>
              <p:cNvPr id="93" name="Gerade Verbindung 92">
                <a:extLst>
                  <a:ext uri="{FF2B5EF4-FFF2-40B4-BE49-F238E27FC236}">
                    <a16:creationId xmlns:a16="http://schemas.microsoft.com/office/drawing/2014/main" id="{D432CEA4-3BE6-5E66-C73C-4B59ADBA081E}"/>
                  </a:ext>
                </a:extLst>
              </p:cNvPr>
              <p:cNvCxnSpPr>
                <a:cxnSpLocks/>
              </p:cNvCxnSpPr>
              <p:nvPr/>
            </p:nvCxnSpPr>
            <p:spPr>
              <a:xfrm>
                <a:off x="564275" y="2852530"/>
                <a:ext cx="0" cy="2882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1" name="Gerade Verbindung 90">
              <a:extLst>
                <a:ext uri="{FF2B5EF4-FFF2-40B4-BE49-F238E27FC236}">
                  <a16:creationId xmlns:a16="http://schemas.microsoft.com/office/drawing/2014/main" id="{80C366C9-7AC9-60E6-4BA0-D8F7F5BF5B29}"/>
                </a:ext>
              </a:extLst>
            </p:cNvPr>
            <p:cNvCxnSpPr>
              <a:cxnSpLocks/>
              <a:stCxn id="94" idx="1"/>
              <a:endCxn id="94" idx="3"/>
            </p:cNvCxnSpPr>
            <p:nvPr/>
          </p:nvCxnSpPr>
          <p:spPr>
            <a:xfrm>
              <a:off x="312488" y="2629495"/>
              <a:ext cx="512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8" name="Gruppieren 97">
            <a:extLst>
              <a:ext uri="{FF2B5EF4-FFF2-40B4-BE49-F238E27FC236}">
                <a16:creationId xmlns:a16="http://schemas.microsoft.com/office/drawing/2014/main" id="{EFB07E36-09B1-1C8C-9D7D-D094D0A7101A}"/>
              </a:ext>
            </a:extLst>
          </p:cNvPr>
          <p:cNvGrpSpPr/>
          <p:nvPr/>
        </p:nvGrpSpPr>
        <p:grpSpPr>
          <a:xfrm>
            <a:off x="4313540" y="1601842"/>
            <a:ext cx="1035489" cy="437321"/>
            <a:chOff x="312488" y="2410834"/>
            <a:chExt cx="1035489" cy="437321"/>
          </a:xfrm>
        </p:grpSpPr>
        <p:grpSp>
          <p:nvGrpSpPr>
            <p:cNvPr id="99" name="Gruppieren 98">
              <a:extLst>
                <a:ext uri="{FF2B5EF4-FFF2-40B4-BE49-F238E27FC236}">
                  <a16:creationId xmlns:a16="http://schemas.microsoft.com/office/drawing/2014/main" id="{18EF7097-C284-635B-9116-E378F143769C}"/>
                </a:ext>
              </a:extLst>
            </p:cNvPr>
            <p:cNvGrpSpPr/>
            <p:nvPr/>
          </p:nvGrpSpPr>
          <p:grpSpPr>
            <a:xfrm>
              <a:off x="312488" y="2410834"/>
              <a:ext cx="1035489" cy="437321"/>
              <a:chOff x="308113" y="2415209"/>
              <a:chExt cx="1035489" cy="437321"/>
            </a:xfrm>
          </p:grpSpPr>
          <p:grpSp>
            <p:nvGrpSpPr>
              <p:cNvPr id="101" name="Gruppieren 100">
                <a:extLst>
                  <a:ext uri="{FF2B5EF4-FFF2-40B4-BE49-F238E27FC236}">
                    <a16:creationId xmlns:a16="http://schemas.microsoft.com/office/drawing/2014/main" id="{18ACB52C-EBC9-CB0F-5BD6-7DF94B120FFF}"/>
                  </a:ext>
                </a:extLst>
              </p:cNvPr>
              <p:cNvGrpSpPr/>
              <p:nvPr/>
            </p:nvGrpSpPr>
            <p:grpSpPr>
              <a:xfrm>
                <a:off x="308113" y="2415209"/>
                <a:ext cx="512325" cy="437321"/>
                <a:chOff x="278296" y="2415209"/>
                <a:chExt cx="512325" cy="437321"/>
              </a:xfrm>
            </p:grpSpPr>
            <p:sp>
              <p:nvSpPr>
                <p:cNvPr id="103" name="Textfeld 102">
                  <a:extLst>
                    <a:ext uri="{FF2B5EF4-FFF2-40B4-BE49-F238E27FC236}">
                      <a16:creationId xmlns:a16="http://schemas.microsoft.com/office/drawing/2014/main" id="{E24E9CAB-2CA1-B8C8-C095-0E0E21BBC3CF}"/>
                    </a:ext>
                  </a:extLst>
                </p:cNvPr>
                <p:cNvSpPr txBox="1"/>
                <p:nvPr/>
              </p:nvSpPr>
              <p:spPr>
                <a:xfrm>
                  <a:off x="278296" y="2415209"/>
                  <a:ext cx="512325" cy="437321"/>
                </a:xfrm>
                <a:prstGeom prst="rect">
                  <a:avLst/>
                </a:prstGeom>
                <a:noFill/>
                <a:ln w="12700">
                  <a:solidFill>
                    <a:srgbClr val="FF0000"/>
                  </a:solidFill>
                </a:ln>
              </p:spPr>
              <p:txBody>
                <a:bodyPr wrap="square" rtlCol="0">
                  <a:spAutoFit/>
                </a:bodyPr>
                <a:lstStyle/>
                <a:p>
                  <a:pPr algn="l"/>
                  <a:endParaRPr lang="de-DE" dirty="0">
                    <a:latin typeface="+mj-lt"/>
                  </a:endParaRPr>
                </a:p>
              </p:txBody>
            </p:sp>
            <p:grpSp>
              <p:nvGrpSpPr>
                <p:cNvPr id="104" name="Gruppieren 103">
                  <a:extLst>
                    <a:ext uri="{FF2B5EF4-FFF2-40B4-BE49-F238E27FC236}">
                      <a16:creationId xmlns:a16="http://schemas.microsoft.com/office/drawing/2014/main" id="{ACF4F76C-61CE-F94C-C199-906C8685A12E}"/>
                    </a:ext>
                  </a:extLst>
                </p:cNvPr>
                <p:cNvGrpSpPr/>
                <p:nvPr/>
              </p:nvGrpSpPr>
              <p:grpSpPr>
                <a:xfrm>
                  <a:off x="302562" y="2446279"/>
                  <a:ext cx="463792" cy="373390"/>
                  <a:chOff x="2646374" y="-16979"/>
                  <a:chExt cx="463792" cy="373390"/>
                </a:xfrm>
              </p:grpSpPr>
              <p:sp>
                <p:nvSpPr>
                  <p:cNvPr id="105" name="Rechteck 104">
                    <a:extLst>
                      <a:ext uri="{FF2B5EF4-FFF2-40B4-BE49-F238E27FC236}">
                        <a16:creationId xmlns:a16="http://schemas.microsoft.com/office/drawing/2014/main" id="{6DC9E538-042B-618E-D768-A94E9FFE36C3}"/>
                      </a:ext>
                    </a:extLst>
                  </p:cNvPr>
                  <p:cNvSpPr/>
                  <p:nvPr/>
                </p:nvSpPr>
                <p:spPr>
                  <a:xfrm>
                    <a:off x="2646374" y="-1697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170 </a:t>
                    </a:r>
                    <a:r>
                      <a:rPr lang="de-DE" sz="500" b="1" dirty="0">
                        <a:solidFill>
                          <a:schemeClr val="tx1"/>
                        </a:solidFill>
                        <a:cs typeface="Arial" panose="020B0604020202020204" pitchFamily="34" charset="0"/>
                      </a:rPr>
                      <a:t>mg/</a:t>
                    </a:r>
                    <a:r>
                      <a:rPr lang="de-DE" sz="500" b="1" dirty="0" err="1">
                        <a:solidFill>
                          <a:schemeClr val="tx1"/>
                        </a:solidFill>
                        <a:cs typeface="Arial" panose="020B0604020202020204" pitchFamily="34" charset="0"/>
                      </a:rPr>
                      <a:t>dL</a:t>
                    </a:r>
                    <a:endParaRPr lang="de-DE" sz="500" b="1" dirty="0">
                      <a:solidFill>
                        <a:schemeClr val="tx1"/>
                      </a:solidFill>
                      <a:cs typeface="Arial" panose="020B0604020202020204" pitchFamily="34" charset="0"/>
                    </a:endParaRPr>
                  </a:p>
                </p:txBody>
              </p:sp>
              <p:sp>
                <p:nvSpPr>
                  <p:cNvPr id="106" name="Rechteck 105">
                    <a:extLst>
                      <a:ext uri="{FF2B5EF4-FFF2-40B4-BE49-F238E27FC236}">
                        <a16:creationId xmlns:a16="http://schemas.microsoft.com/office/drawing/2014/main" id="{DE8DF867-9A1A-2C40-1164-41206A19C6EC}"/>
                      </a:ext>
                    </a:extLst>
                  </p:cNvPr>
                  <p:cNvSpPr/>
                  <p:nvPr/>
                </p:nvSpPr>
                <p:spPr>
                  <a:xfrm>
                    <a:off x="2646374" y="179283"/>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9,4 </a:t>
                    </a:r>
                    <a:r>
                      <a:rPr lang="de-DE" sz="500" b="1" dirty="0">
                        <a:solidFill>
                          <a:schemeClr val="tx1"/>
                        </a:solidFill>
                        <a:cs typeface="Arial" panose="020B0604020202020204" pitchFamily="34" charset="0"/>
                      </a:rPr>
                      <a:t>mmol/L</a:t>
                    </a:r>
                  </a:p>
                </p:txBody>
              </p:sp>
            </p:grpSp>
          </p:grpSp>
          <p:cxnSp>
            <p:nvCxnSpPr>
              <p:cNvPr id="102" name="Gerade Verbindung 101">
                <a:extLst>
                  <a:ext uri="{FF2B5EF4-FFF2-40B4-BE49-F238E27FC236}">
                    <a16:creationId xmlns:a16="http://schemas.microsoft.com/office/drawing/2014/main" id="{ECA02D65-8BD4-ABDD-2FAD-E31DD13DC1AE}"/>
                  </a:ext>
                </a:extLst>
              </p:cNvPr>
              <p:cNvCxnSpPr>
                <a:cxnSpLocks/>
                <a:stCxn id="103" idx="3"/>
              </p:cNvCxnSpPr>
              <p:nvPr/>
            </p:nvCxnSpPr>
            <p:spPr>
              <a:xfrm>
                <a:off x="820438" y="2633870"/>
                <a:ext cx="523164" cy="21612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0" name="Gerade Verbindung 99">
              <a:extLst>
                <a:ext uri="{FF2B5EF4-FFF2-40B4-BE49-F238E27FC236}">
                  <a16:creationId xmlns:a16="http://schemas.microsoft.com/office/drawing/2014/main" id="{A4D4BB4D-9DB1-139C-4BDD-B008F3AFFB15}"/>
                </a:ext>
              </a:extLst>
            </p:cNvPr>
            <p:cNvCxnSpPr>
              <a:cxnSpLocks/>
              <a:stCxn id="103" idx="1"/>
              <a:endCxn id="103" idx="3"/>
            </p:cNvCxnSpPr>
            <p:nvPr/>
          </p:nvCxnSpPr>
          <p:spPr>
            <a:xfrm>
              <a:off x="312488" y="2629495"/>
              <a:ext cx="512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6" name="Gruppieren 125">
            <a:extLst>
              <a:ext uri="{FF2B5EF4-FFF2-40B4-BE49-F238E27FC236}">
                <a16:creationId xmlns:a16="http://schemas.microsoft.com/office/drawing/2014/main" id="{E32B6CF9-026E-733E-87D0-31CBD109B902}"/>
              </a:ext>
            </a:extLst>
          </p:cNvPr>
          <p:cNvGrpSpPr/>
          <p:nvPr/>
        </p:nvGrpSpPr>
        <p:grpSpPr>
          <a:xfrm>
            <a:off x="3833443" y="2410834"/>
            <a:ext cx="703632" cy="677342"/>
            <a:chOff x="3440699" y="2410834"/>
            <a:chExt cx="703632" cy="677342"/>
          </a:xfrm>
        </p:grpSpPr>
        <p:grpSp>
          <p:nvGrpSpPr>
            <p:cNvPr id="111" name="Gruppieren 110">
              <a:extLst>
                <a:ext uri="{FF2B5EF4-FFF2-40B4-BE49-F238E27FC236}">
                  <a16:creationId xmlns:a16="http://schemas.microsoft.com/office/drawing/2014/main" id="{2BBAEA80-1A7A-F18C-A28A-7490CC2FA1BE}"/>
                </a:ext>
              </a:extLst>
            </p:cNvPr>
            <p:cNvGrpSpPr/>
            <p:nvPr/>
          </p:nvGrpSpPr>
          <p:grpSpPr>
            <a:xfrm>
              <a:off x="3440699" y="2410834"/>
              <a:ext cx="512325" cy="581438"/>
              <a:chOff x="312488" y="2410834"/>
              <a:chExt cx="512325" cy="581438"/>
            </a:xfrm>
          </p:grpSpPr>
          <p:grpSp>
            <p:nvGrpSpPr>
              <p:cNvPr id="112" name="Gruppieren 111">
                <a:extLst>
                  <a:ext uri="{FF2B5EF4-FFF2-40B4-BE49-F238E27FC236}">
                    <a16:creationId xmlns:a16="http://schemas.microsoft.com/office/drawing/2014/main" id="{98E773AF-EF7E-8B8A-6FEF-EFA85661460C}"/>
                  </a:ext>
                </a:extLst>
              </p:cNvPr>
              <p:cNvGrpSpPr/>
              <p:nvPr/>
            </p:nvGrpSpPr>
            <p:grpSpPr>
              <a:xfrm>
                <a:off x="312488" y="2410834"/>
                <a:ext cx="512325" cy="581438"/>
                <a:chOff x="308113" y="2415209"/>
                <a:chExt cx="512325" cy="581438"/>
              </a:xfrm>
            </p:grpSpPr>
            <p:grpSp>
              <p:nvGrpSpPr>
                <p:cNvPr id="114" name="Gruppieren 113">
                  <a:extLst>
                    <a:ext uri="{FF2B5EF4-FFF2-40B4-BE49-F238E27FC236}">
                      <a16:creationId xmlns:a16="http://schemas.microsoft.com/office/drawing/2014/main" id="{5795946C-0DC3-3B31-CD8D-597D87D16114}"/>
                    </a:ext>
                  </a:extLst>
                </p:cNvPr>
                <p:cNvGrpSpPr/>
                <p:nvPr/>
              </p:nvGrpSpPr>
              <p:grpSpPr>
                <a:xfrm>
                  <a:off x="308113" y="2415209"/>
                  <a:ext cx="512325" cy="437321"/>
                  <a:chOff x="278296" y="2415209"/>
                  <a:chExt cx="512325" cy="437321"/>
                </a:xfrm>
              </p:grpSpPr>
              <p:sp>
                <p:nvSpPr>
                  <p:cNvPr id="116" name="Textfeld 115">
                    <a:extLst>
                      <a:ext uri="{FF2B5EF4-FFF2-40B4-BE49-F238E27FC236}">
                        <a16:creationId xmlns:a16="http://schemas.microsoft.com/office/drawing/2014/main" id="{24712AD8-5848-4AE2-D7DC-9325018CDCB8}"/>
                      </a:ext>
                    </a:extLst>
                  </p:cNvPr>
                  <p:cNvSpPr txBox="1"/>
                  <p:nvPr/>
                </p:nvSpPr>
                <p:spPr>
                  <a:xfrm>
                    <a:off x="278296" y="2415209"/>
                    <a:ext cx="512325" cy="437321"/>
                  </a:xfrm>
                  <a:prstGeom prst="rect">
                    <a:avLst/>
                  </a:prstGeom>
                  <a:noFill/>
                  <a:ln w="12700">
                    <a:solidFill>
                      <a:srgbClr val="FFC000"/>
                    </a:solidFill>
                  </a:ln>
                </p:spPr>
                <p:txBody>
                  <a:bodyPr wrap="square" rtlCol="0">
                    <a:spAutoFit/>
                  </a:bodyPr>
                  <a:lstStyle/>
                  <a:p>
                    <a:pPr algn="l"/>
                    <a:endParaRPr lang="de-DE" dirty="0">
                      <a:latin typeface="+mj-lt"/>
                    </a:endParaRPr>
                  </a:p>
                </p:txBody>
              </p:sp>
              <p:grpSp>
                <p:nvGrpSpPr>
                  <p:cNvPr id="117" name="Gruppieren 116">
                    <a:extLst>
                      <a:ext uri="{FF2B5EF4-FFF2-40B4-BE49-F238E27FC236}">
                        <a16:creationId xmlns:a16="http://schemas.microsoft.com/office/drawing/2014/main" id="{B7A2F13F-294C-D032-B25A-1D96269DBF00}"/>
                      </a:ext>
                    </a:extLst>
                  </p:cNvPr>
                  <p:cNvGrpSpPr/>
                  <p:nvPr/>
                </p:nvGrpSpPr>
                <p:grpSpPr>
                  <a:xfrm>
                    <a:off x="302562" y="2446279"/>
                    <a:ext cx="463792" cy="373390"/>
                    <a:chOff x="2646374" y="-16979"/>
                    <a:chExt cx="463792" cy="373390"/>
                  </a:xfrm>
                </p:grpSpPr>
                <p:sp>
                  <p:nvSpPr>
                    <p:cNvPr id="118" name="Rechteck 117">
                      <a:extLst>
                        <a:ext uri="{FF2B5EF4-FFF2-40B4-BE49-F238E27FC236}">
                          <a16:creationId xmlns:a16="http://schemas.microsoft.com/office/drawing/2014/main" id="{43399C23-6831-CAEA-AC91-A015A9AC523D}"/>
                        </a:ext>
                      </a:extLst>
                    </p:cNvPr>
                    <p:cNvSpPr/>
                    <p:nvPr/>
                  </p:nvSpPr>
                  <p:spPr>
                    <a:xfrm>
                      <a:off x="2646374" y="-1697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130 </a:t>
                      </a:r>
                      <a:r>
                        <a:rPr lang="de-DE" sz="500" b="1" dirty="0">
                          <a:solidFill>
                            <a:schemeClr val="tx1"/>
                          </a:solidFill>
                          <a:cs typeface="Arial" panose="020B0604020202020204" pitchFamily="34" charset="0"/>
                        </a:rPr>
                        <a:t>mg/</a:t>
                      </a:r>
                      <a:r>
                        <a:rPr lang="de-DE" sz="500" b="1" dirty="0" err="1">
                          <a:solidFill>
                            <a:schemeClr val="tx1"/>
                          </a:solidFill>
                          <a:cs typeface="Arial" panose="020B0604020202020204" pitchFamily="34" charset="0"/>
                        </a:rPr>
                        <a:t>dL</a:t>
                      </a:r>
                      <a:endParaRPr lang="de-DE" sz="500" b="1" dirty="0">
                        <a:solidFill>
                          <a:schemeClr val="tx1"/>
                        </a:solidFill>
                        <a:cs typeface="Arial" panose="020B0604020202020204" pitchFamily="34" charset="0"/>
                      </a:endParaRPr>
                    </a:p>
                  </p:txBody>
                </p:sp>
                <p:sp>
                  <p:nvSpPr>
                    <p:cNvPr id="119" name="Rechteck 118">
                      <a:extLst>
                        <a:ext uri="{FF2B5EF4-FFF2-40B4-BE49-F238E27FC236}">
                          <a16:creationId xmlns:a16="http://schemas.microsoft.com/office/drawing/2014/main" id="{88332FCD-B5F9-D99B-DFEA-F9FF20F7D9D7}"/>
                        </a:ext>
                      </a:extLst>
                    </p:cNvPr>
                    <p:cNvSpPr/>
                    <p:nvPr/>
                  </p:nvSpPr>
                  <p:spPr>
                    <a:xfrm>
                      <a:off x="2646374" y="179283"/>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7,2 </a:t>
                      </a:r>
                      <a:r>
                        <a:rPr lang="de-DE" sz="500" b="1" dirty="0">
                          <a:solidFill>
                            <a:schemeClr val="tx1"/>
                          </a:solidFill>
                          <a:cs typeface="Arial" panose="020B0604020202020204" pitchFamily="34" charset="0"/>
                        </a:rPr>
                        <a:t>mmol/L</a:t>
                      </a:r>
                    </a:p>
                  </p:txBody>
                </p:sp>
              </p:grpSp>
            </p:grpSp>
            <p:cxnSp>
              <p:nvCxnSpPr>
                <p:cNvPr id="115" name="Gerade Verbindung 114">
                  <a:extLst>
                    <a:ext uri="{FF2B5EF4-FFF2-40B4-BE49-F238E27FC236}">
                      <a16:creationId xmlns:a16="http://schemas.microsoft.com/office/drawing/2014/main" id="{D95803E5-8EC2-4F26-1224-3D160E003F78}"/>
                    </a:ext>
                  </a:extLst>
                </p:cNvPr>
                <p:cNvCxnSpPr>
                  <a:cxnSpLocks/>
                </p:cNvCxnSpPr>
                <p:nvPr/>
              </p:nvCxnSpPr>
              <p:spPr>
                <a:xfrm>
                  <a:off x="564275" y="2852530"/>
                  <a:ext cx="0" cy="14411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13" name="Gerade Verbindung 112">
                <a:extLst>
                  <a:ext uri="{FF2B5EF4-FFF2-40B4-BE49-F238E27FC236}">
                    <a16:creationId xmlns:a16="http://schemas.microsoft.com/office/drawing/2014/main" id="{4C33243A-688B-6A46-4B79-B2BD11BAE40C}"/>
                  </a:ext>
                </a:extLst>
              </p:cNvPr>
              <p:cNvCxnSpPr>
                <a:cxnSpLocks/>
                <a:stCxn id="116" idx="1"/>
                <a:endCxn id="116" idx="3"/>
              </p:cNvCxnSpPr>
              <p:nvPr/>
            </p:nvCxnSpPr>
            <p:spPr>
              <a:xfrm>
                <a:off x="312488" y="2629495"/>
                <a:ext cx="5123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125" name="Gerade Verbindung 124">
              <a:extLst>
                <a:ext uri="{FF2B5EF4-FFF2-40B4-BE49-F238E27FC236}">
                  <a16:creationId xmlns:a16="http://schemas.microsoft.com/office/drawing/2014/main" id="{8818576B-3F0E-9AEE-F427-1954C09FFD6D}"/>
                </a:ext>
              </a:extLst>
            </p:cNvPr>
            <p:cNvCxnSpPr>
              <a:cxnSpLocks/>
            </p:cNvCxnSpPr>
            <p:nvPr/>
          </p:nvCxnSpPr>
          <p:spPr>
            <a:xfrm flipH="1" flipV="1">
              <a:off x="3696861" y="2992272"/>
              <a:ext cx="447470" cy="9590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2" name="Gruppieren 131">
            <a:extLst>
              <a:ext uri="{FF2B5EF4-FFF2-40B4-BE49-F238E27FC236}">
                <a16:creationId xmlns:a16="http://schemas.microsoft.com/office/drawing/2014/main" id="{3AA17570-91C8-4447-5A14-F8D370F0C7D6}"/>
              </a:ext>
            </a:extLst>
          </p:cNvPr>
          <p:cNvGrpSpPr/>
          <p:nvPr/>
        </p:nvGrpSpPr>
        <p:grpSpPr>
          <a:xfrm>
            <a:off x="6748272" y="1601842"/>
            <a:ext cx="1000363" cy="437321"/>
            <a:chOff x="-175550" y="2410834"/>
            <a:chExt cx="1000363" cy="437321"/>
          </a:xfrm>
        </p:grpSpPr>
        <p:grpSp>
          <p:nvGrpSpPr>
            <p:cNvPr id="134" name="Gruppieren 133">
              <a:extLst>
                <a:ext uri="{FF2B5EF4-FFF2-40B4-BE49-F238E27FC236}">
                  <a16:creationId xmlns:a16="http://schemas.microsoft.com/office/drawing/2014/main" id="{C3070FB2-B38F-A7FA-C5B5-DA928927BE93}"/>
                </a:ext>
              </a:extLst>
            </p:cNvPr>
            <p:cNvGrpSpPr/>
            <p:nvPr/>
          </p:nvGrpSpPr>
          <p:grpSpPr>
            <a:xfrm>
              <a:off x="-175550" y="2410834"/>
              <a:ext cx="1000363" cy="437321"/>
              <a:chOff x="-179925" y="2415209"/>
              <a:chExt cx="1000363" cy="437321"/>
            </a:xfrm>
          </p:grpSpPr>
          <p:grpSp>
            <p:nvGrpSpPr>
              <p:cNvPr id="136" name="Gruppieren 135">
                <a:extLst>
                  <a:ext uri="{FF2B5EF4-FFF2-40B4-BE49-F238E27FC236}">
                    <a16:creationId xmlns:a16="http://schemas.microsoft.com/office/drawing/2014/main" id="{9C7A0856-464D-323B-27F2-CF657E18273A}"/>
                  </a:ext>
                </a:extLst>
              </p:cNvPr>
              <p:cNvGrpSpPr/>
              <p:nvPr/>
            </p:nvGrpSpPr>
            <p:grpSpPr>
              <a:xfrm>
                <a:off x="308113" y="2415209"/>
                <a:ext cx="512325" cy="437321"/>
                <a:chOff x="278296" y="2415209"/>
                <a:chExt cx="512325" cy="437321"/>
              </a:xfrm>
            </p:grpSpPr>
            <p:sp>
              <p:nvSpPr>
                <p:cNvPr id="138" name="Textfeld 137">
                  <a:extLst>
                    <a:ext uri="{FF2B5EF4-FFF2-40B4-BE49-F238E27FC236}">
                      <a16:creationId xmlns:a16="http://schemas.microsoft.com/office/drawing/2014/main" id="{769528A0-1AB7-E670-B641-74E8F6EB9291}"/>
                    </a:ext>
                  </a:extLst>
                </p:cNvPr>
                <p:cNvSpPr txBox="1"/>
                <p:nvPr/>
              </p:nvSpPr>
              <p:spPr>
                <a:xfrm>
                  <a:off x="278296" y="2415209"/>
                  <a:ext cx="512325" cy="437321"/>
                </a:xfrm>
                <a:prstGeom prst="rect">
                  <a:avLst/>
                </a:prstGeom>
                <a:noFill/>
                <a:ln w="12700">
                  <a:solidFill>
                    <a:srgbClr val="FFC000"/>
                  </a:solidFill>
                </a:ln>
              </p:spPr>
              <p:txBody>
                <a:bodyPr wrap="square" rtlCol="0">
                  <a:spAutoFit/>
                </a:bodyPr>
                <a:lstStyle/>
                <a:p>
                  <a:pPr algn="l"/>
                  <a:endParaRPr lang="de-DE" dirty="0">
                    <a:latin typeface="+mj-lt"/>
                  </a:endParaRPr>
                </a:p>
              </p:txBody>
            </p:sp>
            <p:grpSp>
              <p:nvGrpSpPr>
                <p:cNvPr id="139" name="Gruppieren 138">
                  <a:extLst>
                    <a:ext uri="{FF2B5EF4-FFF2-40B4-BE49-F238E27FC236}">
                      <a16:creationId xmlns:a16="http://schemas.microsoft.com/office/drawing/2014/main" id="{47D297D4-65B9-F768-808A-6CA2969EF1F2}"/>
                    </a:ext>
                  </a:extLst>
                </p:cNvPr>
                <p:cNvGrpSpPr/>
                <p:nvPr/>
              </p:nvGrpSpPr>
              <p:grpSpPr>
                <a:xfrm>
                  <a:off x="302562" y="2446279"/>
                  <a:ext cx="463792" cy="373390"/>
                  <a:chOff x="2646374" y="-16979"/>
                  <a:chExt cx="463792" cy="373390"/>
                </a:xfrm>
              </p:grpSpPr>
              <p:sp>
                <p:nvSpPr>
                  <p:cNvPr id="140" name="Rechteck 139">
                    <a:extLst>
                      <a:ext uri="{FF2B5EF4-FFF2-40B4-BE49-F238E27FC236}">
                        <a16:creationId xmlns:a16="http://schemas.microsoft.com/office/drawing/2014/main" id="{3A806BF9-E976-4C69-36BF-2AAA8C0F4820}"/>
                      </a:ext>
                    </a:extLst>
                  </p:cNvPr>
                  <p:cNvSpPr/>
                  <p:nvPr/>
                </p:nvSpPr>
                <p:spPr>
                  <a:xfrm>
                    <a:off x="2646374" y="-1697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180 </a:t>
                    </a:r>
                    <a:r>
                      <a:rPr lang="de-DE" sz="500" b="1" dirty="0">
                        <a:solidFill>
                          <a:schemeClr val="tx1"/>
                        </a:solidFill>
                        <a:cs typeface="Arial" panose="020B0604020202020204" pitchFamily="34" charset="0"/>
                      </a:rPr>
                      <a:t>mg/</a:t>
                    </a:r>
                    <a:r>
                      <a:rPr lang="de-DE" sz="500" b="1" dirty="0" err="1">
                        <a:solidFill>
                          <a:schemeClr val="tx1"/>
                        </a:solidFill>
                        <a:cs typeface="Arial" panose="020B0604020202020204" pitchFamily="34" charset="0"/>
                      </a:rPr>
                      <a:t>dL</a:t>
                    </a:r>
                    <a:endParaRPr lang="de-DE" sz="500" b="1" dirty="0">
                      <a:solidFill>
                        <a:schemeClr val="tx1"/>
                      </a:solidFill>
                      <a:cs typeface="Arial" panose="020B0604020202020204" pitchFamily="34" charset="0"/>
                    </a:endParaRPr>
                  </a:p>
                </p:txBody>
              </p:sp>
              <p:sp>
                <p:nvSpPr>
                  <p:cNvPr id="141" name="Rechteck 140">
                    <a:extLst>
                      <a:ext uri="{FF2B5EF4-FFF2-40B4-BE49-F238E27FC236}">
                        <a16:creationId xmlns:a16="http://schemas.microsoft.com/office/drawing/2014/main" id="{26A6D348-5C5F-318D-DB52-85C7227E8E87}"/>
                      </a:ext>
                    </a:extLst>
                  </p:cNvPr>
                  <p:cNvSpPr/>
                  <p:nvPr/>
                </p:nvSpPr>
                <p:spPr>
                  <a:xfrm>
                    <a:off x="2646374" y="179283"/>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10 </a:t>
                    </a:r>
                    <a:r>
                      <a:rPr lang="de-DE" sz="500" b="1" dirty="0">
                        <a:solidFill>
                          <a:schemeClr val="tx1"/>
                        </a:solidFill>
                        <a:cs typeface="Arial" panose="020B0604020202020204" pitchFamily="34" charset="0"/>
                      </a:rPr>
                      <a:t>mmol/L</a:t>
                    </a:r>
                  </a:p>
                </p:txBody>
              </p:sp>
            </p:grpSp>
          </p:grpSp>
          <p:cxnSp>
            <p:nvCxnSpPr>
              <p:cNvPr id="137" name="Gerade Verbindung 136">
                <a:extLst>
                  <a:ext uri="{FF2B5EF4-FFF2-40B4-BE49-F238E27FC236}">
                    <a16:creationId xmlns:a16="http://schemas.microsoft.com/office/drawing/2014/main" id="{A6B8412F-0F19-B294-575C-8B53427AADBA}"/>
                  </a:ext>
                </a:extLst>
              </p:cNvPr>
              <p:cNvCxnSpPr>
                <a:cxnSpLocks/>
                <a:stCxn id="138" idx="1"/>
              </p:cNvCxnSpPr>
              <p:nvPr/>
            </p:nvCxnSpPr>
            <p:spPr>
              <a:xfrm flipH="1">
                <a:off x="-179925" y="2633870"/>
                <a:ext cx="488038" cy="8055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35" name="Gerade Verbindung 134">
              <a:extLst>
                <a:ext uri="{FF2B5EF4-FFF2-40B4-BE49-F238E27FC236}">
                  <a16:creationId xmlns:a16="http://schemas.microsoft.com/office/drawing/2014/main" id="{BD38D333-963F-71B8-F5A8-C7366B1A70B0}"/>
                </a:ext>
              </a:extLst>
            </p:cNvPr>
            <p:cNvCxnSpPr>
              <a:cxnSpLocks/>
              <a:stCxn id="138" idx="1"/>
              <a:endCxn id="138" idx="3"/>
            </p:cNvCxnSpPr>
            <p:nvPr/>
          </p:nvCxnSpPr>
          <p:spPr>
            <a:xfrm>
              <a:off x="312488" y="2629495"/>
              <a:ext cx="5123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61" name="Gruppieren 160">
            <a:extLst>
              <a:ext uri="{FF2B5EF4-FFF2-40B4-BE49-F238E27FC236}">
                <a16:creationId xmlns:a16="http://schemas.microsoft.com/office/drawing/2014/main" id="{0CB9D8A5-035E-3461-A7D2-86E79A98B6E9}"/>
              </a:ext>
            </a:extLst>
          </p:cNvPr>
          <p:cNvGrpSpPr/>
          <p:nvPr/>
        </p:nvGrpSpPr>
        <p:grpSpPr>
          <a:xfrm>
            <a:off x="7531511" y="2410834"/>
            <a:ext cx="927160" cy="612809"/>
            <a:chOff x="7083455" y="2410834"/>
            <a:chExt cx="927160" cy="612809"/>
          </a:xfrm>
        </p:grpSpPr>
        <p:grpSp>
          <p:nvGrpSpPr>
            <p:cNvPr id="146" name="Gruppieren 145">
              <a:extLst>
                <a:ext uri="{FF2B5EF4-FFF2-40B4-BE49-F238E27FC236}">
                  <a16:creationId xmlns:a16="http://schemas.microsoft.com/office/drawing/2014/main" id="{D076D480-0E4D-335F-7241-982BE6088D93}"/>
                </a:ext>
              </a:extLst>
            </p:cNvPr>
            <p:cNvGrpSpPr/>
            <p:nvPr/>
          </p:nvGrpSpPr>
          <p:grpSpPr>
            <a:xfrm>
              <a:off x="7498290" y="2410834"/>
              <a:ext cx="512325" cy="598189"/>
              <a:chOff x="312488" y="2410834"/>
              <a:chExt cx="512325" cy="598189"/>
            </a:xfrm>
          </p:grpSpPr>
          <p:grpSp>
            <p:nvGrpSpPr>
              <p:cNvPr id="147" name="Gruppieren 146">
                <a:extLst>
                  <a:ext uri="{FF2B5EF4-FFF2-40B4-BE49-F238E27FC236}">
                    <a16:creationId xmlns:a16="http://schemas.microsoft.com/office/drawing/2014/main" id="{911EBB09-AF67-06A8-B84B-0B2847F241BC}"/>
                  </a:ext>
                </a:extLst>
              </p:cNvPr>
              <p:cNvGrpSpPr/>
              <p:nvPr/>
            </p:nvGrpSpPr>
            <p:grpSpPr>
              <a:xfrm>
                <a:off x="312488" y="2410834"/>
                <a:ext cx="512325" cy="598189"/>
                <a:chOff x="308113" y="2415209"/>
                <a:chExt cx="512325" cy="598189"/>
              </a:xfrm>
            </p:grpSpPr>
            <p:grpSp>
              <p:nvGrpSpPr>
                <p:cNvPr id="149" name="Gruppieren 148">
                  <a:extLst>
                    <a:ext uri="{FF2B5EF4-FFF2-40B4-BE49-F238E27FC236}">
                      <a16:creationId xmlns:a16="http://schemas.microsoft.com/office/drawing/2014/main" id="{5826A713-E4BE-6663-D649-791DDD110D93}"/>
                    </a:ext>
                  </a:extLst>
                </p:cNvPr>
                <p:cNvGrpSpPr/>
                <p:nvPr/>
              </p:nvGrpSpPr>
              <p:grpSpPr>
                <a:xfrm>
                  <a:off x="308113" y="2415209"/>
                  <a:ext cx="512325" cy="437321"/>
                  <a:chOff x="278296" y="2415209"/>
                  <a:chExt cx="512325" cy="437321"/>
                </a:xfrm>
              </p:grpSpPr>
              <p:sp>
                <p:nvSpPr>
                  <p:cNvPr id="151" name="Textfeld 150">
                    <a:extLst>
                      <a:ext uri="{FF2B5EF4-FFF2-40B4-BE49-F238E27FC236}">
                        <a16:creationId xmlns:a16="http://schemas.microsoft.com/office/drawing/2014/main" id="{3EF59D47-4482-13EE-D305-6CDEF260719F}"/>
                      </a:ext>
                    </a:extLst>
                  </p:cNvPr>
                  <p:cNvSpPr txBox="1"/>
                  <p:nvPr/>
                </p:nvSpPr>
                <p:spPr>
                  <a:xfrm>
                    <a:off x="278296" y="2415209"/>
                    <a:ext cx="512325" cy="437321"/>
                  </a:xfrm>
                  <a:prstGeom prst="rect">
                    <a:avLst/>
                  </a:prstGeom>
                  <a:noFill/>
                  <a:ln w="12700">
                    <a:solidFill>
                      <a:srgbClr val="FF0000"/>
                    </a:solidFill>
                  </a:ln>
                </p:spPr>
                <p:txBody>
                  <a:bodyPr wrap="square" rtlCol="0">
                    <a:spAutoFit/>
                  </a:bodyPr>
                  <a:lstStyle/>
                  <a:p>
                    <a:pPr algn="l"/>
                    <a:endParaRPr lang="de-DE" dirty="0">
                      <a:latin typeface="+mj-lt"/>
                    </a:endParaRPr>
                  </a:p>
                </p:txBody>
              </p:sp>
              <p:grpSp>
                <p:nvGrpSpPr>
                  <p:cNvPr id="152" name="Gruppieren 151">
                    <a:extLst>
                      <a:ext uri="{FF2B5EF4-FFF2-40B4-BE49-F238E27FC236}">
                        <a16:creationId xmlns:a16="http://schemas.microsoft.com/office/drawing/2014/main" id="{AD64102B-957C-8DEB-61CE-AA4CFBDE821F}"/>
                      </a:ext>
                    </a:extLst>
                  </p:cNvPr>
                  <p:cNvGrpSpPr/>
                  <p:nvPr/>
                </p:nvGrpSpPr>
                <p:grpSpPr>
                  <a:xfrm>
                    <a:off x="302562" y="2446279"/>
                    <a:ext cx="463792" cy="373390"/>
                    <a:chOff x="2646374" y="-16979"/>
                    <a:chExt cx="463792" cy="373390"/>
                  </a:xfrm>
                </p:grpSpPr>
                <p:sp>
                  <p:nvSpPr>
                    <p:cNvPr id="153" name="Rechteck 152">
                      <a:extLst>
                        <a:ext uri="{FF2B5EF4-FFF2-40B4-BE49-F238E27FC236}">
                          <a16:creationId xmlns:a16="http://schemas.microsoft.com/office/drawing/2014/main" id="{08BD2A4E-700F-4D9C-7D06-334E71DA9995}"/>
                        </a:ext>
                      </a:extLst>
                    </p:cNvPr>
                    <p:cNvSpPr/>
                    <p:nvPr/>
                  </p:nvSpPr>
                  <p:spPr>
                    <a:xfrm>
                      <a:off x="2646374" y="-16979"/>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140 </a:t>
                      </a:r>
                      <a:r>
                        <a:rPr lang="de-DE" sz="500" b="1" dirty="0">
                          <a:solidFill>
                            <a:schemeClr val="tx1"/>
                          </a:solidFill>
                          <a:cs typeface="Arial" panose="020B0604020202020204" pitchFamily="34" charset="0"/>
                        </a:rPr>
                        <a:t>mg/</a:t>
                      </a:r>
                      <a:r>
                        <a:rPr lang="de-DE" sz="500" b="1" dirty="0" err="1">
                          <a:solidFill>
                            <a:schemeClr val="tx1"/>
                          </a:solidFill>
                          <a:cs typeface="Arial" panose="020B0604020202020204" pitchFamily="34" charset="0"/>
                        </a:rPr>
                        <a:t>dL</a:t>
                      </a:r>
                      <a:endParaRPr lang="de-DE" sz="500" b="1" dirty="0">
                        <a:solidFill>
                          <a:schemeClr val="tx1"/>
                        </a:solidFill>
                        <a:cs typeface="Arial" panose="020B0604020202020204" pitchFamily="34" charset="0"/>
                      </a:endParaRPr>
                    </a:p>
                  </p:txBody>
                </p:sp>
                <p:sp>
                  <p:nvSpPr>
                    <p:cNvPr id="154" name="Rechteck 153">
                      <a:extLst>
                        <a:ext uri="{FF2B5EF4-FFF2-40B4-BE49-F238E27FC236}">
                          <a16:creationId xmlns:a16="http://schemas.microsoft.com/office/drawing/2014/main" id="{DA324B96-5ABB-87E4-CF63-D3EFB14AC78D}"/>
                        </a:ext>
                      </a:extLst>
                    </p:cNvPr>
                    <p:cNvSpPr/>
                    <p:nvPr/>
                  </p:nvSpPr>
                  <p:spPr>
                    <a:xfrm>
                      <a:off x="2646374" y="179283"/>
                      <a:ext cx="463792" cy="177128"/>
                    </a:xfrm>
                    <a:prstGeom prst="rect">
                      <a:avLst/>
                    </a:prstGeom>
                    <a:no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000" b="1" dirty="0">
                          <a:solidFill>
                            <a:schemeClr val="tx1"/>
                          </a:solidFill>
                          <a:cs typeface="Arial" panose="020B0604020202020204" pitchFamily="34" charset="0"/>
                        </a:rPr>
                        <a:t>7,8 </a:t>
                      </a:r>
                      <a:r>
                        <a:rPr lang="de-DE" sz="500" b="1" dirty="0">
                          <a:solidFill>
                            <a:schemeClr val="tx1"/>
                          </a:solidFill>
                          <a:cs typeface="Arial" panose="020B0604020202020204" pitchFamily="34" charset="0"/>
                        </a:rPr>
                        <a:t>mmol/L</a:t>
                      </a:r>
                    </a:p>
                  </p:txBody>
                </p:sp>
              </p:grpSp>
            </p:grpSp>
            <p:cxnSp>
              <p:nvCxnSpPr>
                <p:cNvPr id="150" name="Gerade Verbindung 149">
                  <a:extLst>
                    <a:ext uri="{FF2B5EF4-FFF2-40B4-BE49-F238E27FC236}">
                      <a16:creationId xmlns:a16="http://schemas.microsoft.com/office/drawing/2014/main" id="{B66E8F50-17F0-5CDE-F79D-DA3F818D350F}"/>
                    </a:ext>
                  </a:extLst>
                </p:cNvPr>
                <p:cNvCxnSpPr>
                  <a:cxnSpLocks/>
                </p:cNvCxnSpPr>
                <p:nvPr/>
              </p:nvCxnSpPr>
              <p:spPr>
                <a:xfrm>
                  <a:off x="564275" y="2852530"/>
                  <a:ext cx="0" cy="1608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Gerade Verbindung 147">
                <a:extLst>
                  <a:ext uri="{FF2B5EF4-FFF2-40B4-BE49-F238E27FC236}">
                    <a16:creationId xmlns:a16="http://schemas.microsoft.com/office/drawing/2014/main" id="{A992BFB0-1807-1D16-0A4C-EF750879C9B7}"/>
                  </a:ext>
                </a:extLst>
              </p:cNvPr>
              <p:cNvCxnSpPr>
                <a:cxnSpLocks/>
                <a:stCxn id="151" idx="1"/>
                <a:endCxn id="151" idx="3"/>
              </p:cNvCxnSpPr>
              <p:nvPr/>
            </p:nvCxnSpPr>
            <p:spPr>
              <a:xfrm>
                <a:off x="312488" y="2629495"/>
                <a:ext cx="5123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7" name="Gerade Verbindung 156">
              <a:extLst>
                <a:ext uri="{FF2B5EF4-FFF2-40B4-BE49-F238E27FC236}">
                  <a16:creationId xmlns:a16="http://schemas.microsoft.com/office/drawing/2014/main" id="{F0F21B53-C9B6-92B7-39A6-DE105C7C1260}"/>
                </a:ext>
              </a:extLst>
            </p:cNvPr>
            <p:cNvCxnSpPr>
              <a:cxnSpLocks/>
            </p:cNvCxnSpPr>
            <p:nvPr/>
          </p:nvCxnSpPr>
          <p:spPr>
            <a:xfrm flipH="1">
              <a:off x="7083455" y="3009023"/>
              <a:ext cx="670997" cy="146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33CF3FD2-DA7A-912F-EF81-B2FCE2C5C343}"/>
              </a:ext>
            </a:extLst>
          </p:cNvPr>
          <p:cNvGrpSpPr/>
          <p:nvPr/>
        </p:nvGrpSpPr>
        <p:grpSpPr>
          <a:xfrm>
            <a:off x="2586268" y="1860678"/>
            <a:ext cx="1018772" cy="456084"/>
            <a:chOff x="2541878" y="1860678"/>
            <a:chExt cx="1018772" cy="456084"/>
          </a:xfrm>
        </p:grpSpPr>
        <p:pic>
          <p:nvPicPr>
            <p:cNvPr id="69" name="Grafik 68">
              <a:extLst>
                <a:ext uri="{FF2B5EF4-FFF2-40B4-BE49-F238E27FC236}">
                  <a16:creationId xmlns:a16="http://schemas.microsoft.com/office/drawing/2014/main" id="{C7AC8F0E-081D-6F27-8217-D8F4D4D6B27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2991674" y="1860678"/>
              <a:ext cx="568976" cy="456084"/>
            </a:xfrm>
            <a:prstGeom prst="rect">
              <a:avLst/>
            </a:prstGeom>
          </p:spPr>
        </p:pic>
        <p:pic>
          <p:nvPicPr>
            <p:cNvPr id="6" name="Grafik 5">
              <a:extLst>
                <a:ext uri="{FF2B5EF4-FFF2-40B4-BE49-F238E27FC236}">
                  <a16:creationId xmlns:a16="http://schemas.microsoft.com/office/drawing/2014/main" id="{B78B9E89-D4A0-2370-B827-8588AA01151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2789767" y="1860678"/>
              <a:ext cx="418768" cy="456084"/>
            </a:xfrm>
            <a:prstGeom prst="rect">
              <a:avLst/>
            </a:prstGeom>
            <a:solidFill>
              <a:schemeClr val="bg1"/>
            </a:solidFill>
          </p:spPr>
        </p:pic>
        <p:pic>
          <p:nvPicPr>
            <p:cNvPr id="8" name="Grafik 7">
              <a:extLst>
                <a:ext uri="{FF2B5EF4-FFF2-40B4-BE49-F238E27FC236}">
                  <a16:creationId xmlns:a16="http://schemas.microsoft.com/office/drawing/2014/main" id="{AEFE3B88-21B5-47A6-8739-DEC9AF9E2CF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541878" y="1860678"/>
              <a:ext cx="186579" cy="456084"/>
            </a:xfrm>
            <a:prstGeom prst="rect">
              <a:avLst/>
            </a:prstGeom>
            <a:solidFill>
              <a:schemeClr val="bg1"/>
            </a:solidFill>
          </p:spPr>
        </p:pic>
      </p:grpSp>
    </p:spTree>
    <p:extLst>
      <p:ext uri="{BB962C8B-B14F-4D97-AF65-F5344CB8AC3E}">
        <p14:creationId xmlns:p14="http://schemas.microsoft.com/office/powerpoint/2010/main" val="3093893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err="1"/>
              <a:t>FreeStyle</a:t>
            </a:r>
            <a:r>
              <a:rPr lang="de-DE" dirty="0"/>
              <a:t> Libre Messsysteme: Produkteigenschaften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8</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p:txBody>
          <a:bodyPr/>
          <a:lstStyle/>
          <a:p>
            <a:r>
              <a:rPr lang="en-US" dirty="0" err="1"/>
              <a:t>Komponenten</a:t>
            </a:r>
            <a:r>
              <a:rPr lang="en-US" dirty="0"/>
              <a:t> der </a:t>
            </a:r>
            <a:r>
              <a:rPr lang="en-US" dirty="0" err="1"/>
              <a:t>FreeStyle</a:t>
            </a:r>
            <a:r>
              <a:rPr lang="en-US" dirty="0"/>
              <a:t> Libre </a:t>
            </a:r>
            <a:r>
              <a:rPr lang="en-US" dirty="0" err="1"/>
              <a:t>Messsysteme</a:t>
            </a:r>
            <a:endParaRPr lang="en-IN"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719638"/>
            <a:ext cx="8136000" cy="138112"/>
          </a:xfrm>
        </p:spPr>
        <p:txBody>
          <a:bodyPr/>
          <a:lstStyle/>
          <a:p>
            <a:br>
              <a:rPr lang="de-DE" dirty="0">
                <a:cs typeface="Calibri" panose="020F0502020204030204" pitchFamily="34" charset="0"/>
              </a:rPr>
            </a:br>
            <a:r>
              <a:rPr lang="en-US" b="1" dirty="0"/>
              <a:t>1. </a:t>
            </a:r>
            <a:r>
              <a:rPr lang="en-US" dirty="0"/>
              <a:t>Ein Sensor </a:t>
            </a:r>
            <a:r>
              <a:rPr lang="en-US" dirty="0" err="1"/>
              <a:t>kann</a:t>
            </a:r>
            <a:r>
              <a:rPr lang="en-US" dirty="0"/>
              <a:t> </a:t>
            </a:r>
            <a:r>
              <a:rPr lang="en-US" dirty="0" err="1"/>
              <a:t>nur</a:t>
            </a:r>
            <a:r>
              <a:rPr lang="en-US" dirty="0"/>
              <a:t> </a:t>
            </a:r>
            <a:r>
              <a:rPr lang="en-US" dirty="0" err="1"/>
              <a:t>mit</a:t>
            </a:r>
            <a:r>
              <a:rPr lang="en-US" dirty="0"/>
              <a:t> dem </a:t>
            </a:r>
            <a:r>
              <a:rPr lang="en-US" dirty="0" err="1"/>
              <a:t>FreeStyle</a:t>
            </a:r>
            <a:r>
              <a:rPr lang="en-US" dirty="0"/>
              <a:t> Libre 3 </a:t>
            </a:r>
            <a:r>
              <a:rPr lang="en-US" dirty="0" err="1"/>
              <a:t>Lesegerät</a:t>
            </a:r>
            <a:r>
              <a:rPr lang="en-US" dirty="0"/>
              <a:t> </a:t>
            </a:r>
            <a:r>
              <a:rPr lang="en-US" dirty="0" err="1"/>
              <a:t>oder</a:t>
            </a:r>
            <a:r>
              <a:rPr lang="en-US" dirty="0"/>
              <a:t> der </a:t>
            </a:r>
            <a:r>
              <a:rPr lang="en-US" dirty="0" err="1"/>
              <a:t>FreeStyle</a:t>
            </a:r>
            <a:r>
              <a:rPr lang="en-US" dirty="0"/>
              <a:t> Libre 3 App </a:t>
            </a:r>
            <a:r>
              <a:rPr lang="en-US" dirty="0" err="1"/>
              <a:t>aktiviert</a:t>
            </a:r>
            <a:r>
              <a:rPr lang="en-US" dirty="0"/>
              <a:t> und </a:t>
            </a:r>
            <a:r>
              <a:rPr lang="en-US" dirty="0" err="1"/>
              <a:t>genutzt</a:t>
            </a:r>
            <a:r>
              <a:rPr lang="en-US" dirty="0"/>
              <a:t> </a:t>
            </a:r>
            <a:r>
              <a:rPr lang="en-US" dirty="0" err="1"/>
              <a:t>werden</a:t>
            </a:r>
            <a:r>
              <a:rPr lang="en-US" dirty="0"/>
              <a:t>. Ein </a:t>
            </a:r>
            <a:r>
              <a:rPr lang="en-US" dirty="0" err="1"/>
              <a:t>Wechsel</a:t>
            </a:r>
            <a:r>
              <a:rPr lang="en-US" dirty="0"/>
              <a:t> </a:t>
            </a:r>
            <a:r>
              <a:rPr lang="en-US" dirty="0" err="1"/>
              <a:t>nach</a:t>
            </a:r>
            <a:r>
              <a:rPr lang="en-US" dirty="0"/>
              <a:t> der </a:t>
            </a:r>
            <a:r>
              <a:rPr lang="en-US" dirty="0" err="1"/>
              <a:t>Aktivierung</a:t>
            </a:r>
            <a:r>
              <a:rPr lang="en-US" dirty="0"/>
              <a:t> des Sensors </a:t>
            </a:r>
            <a:r>
              <a:rPr lang="en-US" dirty="0" err="1"/>
              <a:t>ist</a:t>
            </a:r>
            <a:r>
              <a:rPr lang="en-US" dirty="0"/>
              <a:t> </a:t>
            </a:r>
            <a:r>
              <a:rPr lang="en-US" dirty="0" err="1"/>
              <a:t>nicht</a:t>
            </a:r>
            <a:r>
              <a:rPr lang="en-US" dirty="0"/>
              <a:t> </a:t>
            </a:r>
            <a:r>
              <a:rPr lang="en-US" dirty="0" err="1"/>
              <a:t>möglich</a:t>
            </a:r>
            <a:r>
              <a:rPr lang="en-US" dirty="0"/>
              <a:t>.</a:t>
            </a:r>
            <a:r>
              <a:rPr lang="de-DE" b="1" dirty="0"/>
              <a:t> 2.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a:t>
            </a:r>
            <a:r>
              <a:rPr lang="de-DE" b="1" dirty="0"/>
              <a:t> </a:t>
            </a:r>
            <a:r>
              <a:rPr lang="en-US" b="1" dirty="0"/>
              <a:t>3</a:t>
            </a:r>
            <a:r>
              <a:rPr lang="de-DE" b="1" dirty="0"/>
              <a:t>. </a:t>
            </a:r>
            <a:r>
              <a:rPr lang="de-DE" dirty="0"/>
              <a:t>Das Teilen der Glukosedaten erfordert eine Registrierung bei </a:t>
            </a:r>
            <a:r>
              <a:rPr lang="de-DE" dirty="0" err="1"/>
              <a:t>LibreView</a:t>
            </a:r>
            <a:r>
              <a:rPr lang="de-DE" dirty="0"/>
              <a:t>.</a:t>
            </a:r>
            <a:r>
              <a:rPr lang="de-DE" b="1" dirty="0"/>
              <a:t> 4.</a:t>
            </a:r>
            <a:r>
              <a:rPr lang="de-DE" dirty="0"/>
              <a:t> Die Übertragung der Daten zwischen den Apps erfordert eine Internetverbindung. </a:t>
            </a:r>
            <a:r>
              <a:rPr lang="de-DE" b="1" dirty="0"/>
              <a:t>5.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r>
              <a:rPr lang="de-DE" b="1" dirty="0"/>
              <a:t>6. </a:t>
            </a:r>
            <a:r>
              <a:rPr lang="de-DE" dirty="0"/>
              <a:t>Die Nutzung von </a:t>
            </a:r>
            <a:r>
              <a:rPr lang="de-DE" dirty="0" err="1"/>
              <a:t>LibreLinkUp</a:t>
            </a:r>
            <a:r>
              <a:rPr lang="de-DE" dirty="0"/>
              <a:t> erfordert eine Registrierung bei </a:t>
            </a:r>
            <a:r>
              <a:rPr lang="de-DE" dirty="0" err="1"/>
              <a:t>LibreView</a:t>
            </a:r>
            <a:r>
              <a:rPr lang="de-DE" dirty="0"/>
              <a:t>.</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2" name="Grafik 11">
            <a:extLst>
              <a:ext uri="{FF2B5EF4-FFF2-40B4-BE49-F238E27FC236}">
                <a16:creationId xmlns:a16="http://schemas.microsoft.com/office/drawing/2014/main" id="{EF8EDCBF-452D-92DC-6D98-73E82D5553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91969" y="1668236"/>
            <a:ext cx="726246" cy="1075343"/>
          </a:xfrm>
          <a:prstGeom prst="rect">
            <a:avLst/>
          </a:prstGeom>
        </p:spPr>
      </p:pic>
      <p:sp>
        <p:nvSpPr>
          <p:cNvPr id="13" name="TextBox 21">
            <a:extLst>
              <a:ext uri="{FF2B5EF4-FFF2-40B4-BE49-F238E27FC236}">
                <a16:creationId xmlns:a16="http://schemas.microsoft.com/office/drawing/2014/main" id="{B4D232EA-B977-8C9C-AE88-F9A566A5105F}"/>
              </a:ext>
            </a:extLst>
          </p:cNvPr>
          <p:cNvSpPr txBox="1"/>
          <p:nvPr/>
        </p:nvSpPr>
        <p:spPr>
          <a:xfrm>
            <a:off x="2485913" y="3186940"/>
            <a:ext cx="1325771" cy="338554"/>
          </a:xfrm>
          <a:prstGeom prst="rect">
            <a:avLst/>
          </a:prstGeom>
          <a:noFill/>
        </p:spPr>
        <p:txBody>
          <a:bodyPr wrap="square" lIns="0" tIns="0" rIns="0" bIns="0" rtlCol="0">
            <a:spAutoFit/>
          </a:bodyPr>
          <a:lstStyle/>
          <a:p>
            <a:pPr algn="ctr"/>
            <a:r>
              <a:rPr lang="en-US" sz="1100" dirty="0" err="1">
                <a:latin typeface="Georgia" panose="02040502050405020303" pitchFamily="18" charset="0"/>
                <a:cs typeface="Calibri" panose="020F0502020204030204" pitchFamily="34" charset="0"/>
              </a:rPr>
              <a:t>FreeStyle</a:t>
            </a:r>
            <a:r>
              <a:rPr lang="en-US" sz="1100" dirty="0">
                <a:latin typeface="Georgia" panose="02040502050405020303" pitchFamily="18" charset="0"/>
                <a:cs typeface="Calibri" panose="020F0502020204030204" pitchFamily="34" charset="0"/>
              </a:rPr>
              <a:t> Libre 3 </a:t>
            </a:r>
            <a:br>
              <a:rPr lang="en-US" sz="1100" dirty="0">
                <a:latin typeface="Georgia" panose="02040502050405020303" pitchFamily="18" charset="0"/>
                <a:cs typeface="Calibri" panose="020F0502020204030204" pitchFamily="34" charset="0"/>
              </a:rPr>
            </a:br>
            <a:r>
              <a:rPr lang="en-US" sz="1100" dirty="0">
                <a:latin typeface="Georgia" panose="02040502050405020303" pitchFamily="18" charset="0"/>
                <a:cs typeface="Calibri" panose="020F0502020204030204" pitchFamily="34" charset="0"/>
              </a:rPr>
              <a:t>Lesegerät</a:t>
            </a:r>
            <a:r>
              <a:rPr lang="en-US" sz="1100" baseline="30000" dirty="0">
                <a:latin typeface="Georgia" panose="02040502050405020303" pitchFamily="18" charset="0"/>
                <a:cs typeface="Calibri" panose="020F0502020204030204" pitchFamily="34" charset="0"/>
              </a:rPr>
              <a:t>1</a:t>
            </a:r>
          </a:p>
        </p:txBody>
      </p:sp>
      <p:sp>
        <p:nvSpPr>
          <p:cNvPr id="15" name="TextBox 21">
            <a:extLst>
              <a:ext uri="{FF2B5EF4-FFF2-40B4-BE49-F238E27FC236}">
                <a16:creationId xmlns:a16="http://schemas.microsoft.com/office/drawing/2014/main" id="{54FDFB5E-BEDB-40ED-327D-4F3C86F0F3A0}"/>
              </a:ext>
            </a:extLst>
          </p:cNvPr>
          <p:cNvSpPr txBox="1"/>
          <p:nvPr/>
        </p:nvSpPr>
        <p:spPr>
          <a:xfrm>
            <a:off x="4005032" y="3186940"/>
            <a:ext cx="1440000" cy="169277"/>
          </a:xfrm>
          <a:prstGeom prst="rect">
            <a:avLst/>
          </a:prstGeom>
          <a:noFill/>
        </p:spPr>
        <p:txBody>
          <a:bodyPr wrap="square" lIns="0" tIns="0" rIns="0" bIns="0" rtlCol="0">
            <a:spAutoFit/>
          </a:bodyPr>
          <a:lstStyle/>
          <a:p>
            <a:pPr algn="ctr"/>
            <a:r>
              <a:rPr lang="en-US" sz="1100" dirty="0" err="1">
                <a:latin typeface="Georgia" panose="02040502050405020303" pitchFamily="18" charset="0"/>
                <a:cs typeface="Calibri" panose="020F0502020204030204" pitchFamily="34" charset="0"/>
              </a:rPr>
              <a:t>FreeStyle</a:t>
            </a:r>
            <a:r>
              <a:rPr lang="en-US" sz="1100" dirty="0">
                <a:latin typeface="Georgia" panose="02040502050405020303" pitchFamily="18" charset="0"/>
                <a:cs typeface="Calibri" panose="020F0502020204030204" pitchFamily="34" charset="0"/>
              </a:rPr>
              <a:t> Libre 3 App</a:t>
            </a:r>
            <a:r>
              <a:rPr lang="en-US" sz="1100" baseline="30000" dirty="0">
                <a:latin typeface="Georgia" panose="02040502050405020303" pitchFamily="18" charset="0"/>
                <a:cs typeface="Calibri" panose="020F0502020204030204" pitchFamily="34" charset="0"/>
              </a:rPr>
              <a:t>2</a:t>
            </a:r>
          </a:p>
        </p:txBody>
      </p:sp>
      <p:pic>
        <p:nvPicPr>
          <p:cNvPr id="16" name="Grafik 15" descr="Ein Bild, das Text enthält.&#10;&#10;Automatisch generierte Beschreibung">
            <a:extLst>
              <a:ext uri="{FF2B5EF4-FFF2-40B4-BE49-F238E27FC236}">
                <a16:creationId xmlns:a16="http://schemas.microsoft.com/office/drawing/2014/main" id="{A84A0158-D8C0-1388-B841-97DF0D9F3168}"/>
              </a:ext>
            </a:extLst>
          </p:cNvPr>
          <p:cNvPicPr>
            <a:picLocks noChangeAspect="1"/>
          </p:cNvPicPr>
          <p:nvPr/>
        </p:nvPicPr>
        <p:blipFill rotWithShape="1">
          <a:blip r:embed="rId3"/>
          <a:srcRect l="4675" r="7629"/>
          <a:stretch/>
        </p:blipFill>
        <p:spPr>
          <a:xfrm>
            <a:off x="5562445" y="1393168"/>
            <a:ext cx="1969066" cy="1881714"/>
          </a:xfrm>
          <a:prstGeom prst="rect">
            <a:avLst/>
          </a:prstGeom>
        </p:spPr>
      </p:pic>
      <p:pic>
        <p:nvPicPr>
          <p:cNvPr id="17" name="Grafik 16">
            <a:extLst>
              <a:ext uri="{FF2B5EF4-FFF2-40B4-BE49-F238E27FC236}">
                <a16:creationId xmlns:a16="http://schemas.microsoft.com/office/drawing/2014/main" id="{3AEAE40C-E6CD-2409-3BEE-6D4EDF4F89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70" r="3261"/>
          <a:stretch/>
        </p:blipFill>
        <p:spPr>
          <a:xfrm>
            <a:off x="4039948" y="1275059"/>
            <a:ext cx="1302640" cy="1812908"/>
          </a:xfrm>
          <a:prstGeom prst="rect">
            <a:avLst/>
          </a:prstGeom>
        </p:spPr>
      </p:pic>
      <p:pic>
        <p:nvPicPr>
          <p:cNvPr id="18" name="Grafik 17">
            <a:extLst>
              <a:ext uri="{FF2B5EF4-FFF2-40B4-BE49-F238E27FC236}">
                <a16:creationId xmlns:a16="http://schemas.microsoft.com/office/drawing/2014/main" id="{9799E95C-027E-C03A-1955-710ED14050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76" r="9397"/>
          <a:stretch/>
        </p:blipFill>
        <p:spPr>
          <a:xfrm>
            <a:off x="7658224" y="1275060"/>
            <a:ext cx="907805" cy="1812907"/>
          </a:xfrm>
          <a:prstGeom prst="rect">
            <a:avLst/>
          </a:prstGeom>
        </p:spPr>
      </p:pic>
      <p:sp>
        <p:nvSpPr>
          <p:cNvPr id="19" name="TextBox 30">
            <a:extLst>
              <a:ext uri="{FF2B5EF4-FFF2-40B4-BE49-F238E27FC236}">
                <a16:creationId xmlns:a16="http://schemas.microsoft.com/office/drawing/2014/main" id="{931E0DF9-3025-F618-05E8-5A878526736B}"/>
              </a:ext>
            </a:extLst>
          </p:cNvPr>
          <p:cNvSpPr txBox="1"/>
          <p:nvPr/>
        </p:nvSpPr>
        <p:spPr>
          <a:xfrm>
            <a:off x="6088789" y="3186940"/>
            <a:ext cx="916377" cy="169277"/>
          </a:xfrm>
          <a:prstGeom prst="rect">
            <a:avLst/>
          </a:prstGeom>
          <a:noFill/>
        </p:spPr>
        <p:txBody>
          <a:bodyPr wrap="square" lIns="0" tIns="0" rIns="0" bIns="0" rtlCol="0">
            <a:spAutoFit/>
          </a:bodyPr>
          <a:lstStyle/>
          <a:p>
            <a:pPr algn="ctr"/>
            <a:r>
              <a:rPr lang="en-US" sz="1100" dirty="0">
                <a:latin typeface="Georgia" panose="02040502050405020303" pitchFamily="18" charset="0"/>
                <a:cs typeface="Calibri" panose="020F0502020204030204" pitchFamily="34" charset="0"/>
              </a:rPr>
              <a:t>LibreView</a:t>
            </a:r>
            <a:r>
              <a:rPr lang="en-US" sz="1100" baseline="30000" dirty="0">
                <a:latin typeface="Georgia" panose="02040502050405020303" pitchFamily="18" charset="0"/>
                <a:cs typeface="Calibri" panose="020F0502020204030204" pitchFamily="34" charset="0"/>
              </a:rPr>
              <a:t>3-5</a:t>
            </a:r>
          </a:p>
        </p:txBody>
      </p:sp>
      <p:sp>
        <p:nvSpPr>
          <p:cNvPr id="20" name="TextBox 21">
            <a:extLst>
              <a:ext uri="{FF2B5EF4-FFF2-40B4-BE49-F238E27FC236}">
                <a16:creationId xmlns:a16="http://schemas.microsoft.com/office/drawing/2014/main" id="{70A6499E-EB38-D7EB-F1D8-8C5F01B8B30B}"/>
              </a:ext>
            </a:extLst>
          </p:cNvPr>
          <p:cNvSpPr txBox="1"/>
          <p:nvPr/>
        </p:nvSpPr>
        <p:spPr>
          <a:xfrm>
            <a:off x="7553799" y="3186940"/>
            <a:ext cx="1152000" cy="169277"/>
          </a:xfrm>
          <a:prstGeom prst="rect">
            <a:avLst/>
          </a:prstGeom>
          <a:noFill/>
        </p:spPr>
        <p:txBody>
          <a:bodyPr wrap="square" lIns="0" tIns="0" rIns="0" bIns="0" rtlCol="0">
            <a:spAutoFit/>
          </a:bodyPr>
          <a:lstStyle/>
          <a:p>
            <a:pPr algn="ctr"/>
            <a:r>
              <a:rPr lang="en-US" sz="1100" dirty="0">
                <a:latin typeface="Georgia" panose="02040502050405020303" pitchFamily="18" charset="0"/>
                <a:cs typeface="Calibri" panose="020F0502020204030204" pitchFamily="34" charset="0"/>
              </a:rPr>
              <a:t>LibreLinkUp</a:t>
            </a:r>
            <a:r>
              <a:rPr lang="en-US" sz="1100" baseline="30000" dirty="0">
                <a:latin typeface="Georgia" panose="02040502050405020303" pitchFamily="18" charset="0"/>
                <a:cs typeface="Calibri" panose="020F0502020204030204" pitchFamily="34" charset="0"/>
              </a:rPr>
              <a:t>3,4,6</a:t>
            </a:r>
          </a:p>
        </p:txBody>
      </p:sp>
      <p:sp>
        <p:nvSpPr>
          <p:cNvPr id="22" name="Abgerundetes Rechteck 21">
            <a:extLst>
              <a:ext uri="{FF2B5EF4-FFF2-40B4-BE49-F238E27FC236}">
                <a16:creationId xmlns:a16="http://schemas.microsoft.com/office/drawing/2014/main" id="{1A483856-ACA3-0542-046F-0B7521FEA0EA}"/>
              </a:ext>
            </a:extLst>
          </p:cNvPr>
          <p:cNvSpPr/>
          <p:nvPr/>
        </p:nvSpPr>
        <p:spPr>
          <a:xfrm>
            <a:off x="7531511" y="1033321"/>
            <a:ext cx="1162444" cy="186603"/>
          </a:xfrm>
          <a:prstGeom prst="roundRect">
            <a:avLst>
              <a:gd name="adj" fmla="val 50000"/>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rgbClr val="002A3A"/>
                </a:solidFill>
              </a:rPr>
              <a:t>Nur mit App nutzbar</a:t>
            </a:r>
          </a:p>
        </p:txBody>
      </p:sp>
      <p:sp>
        <p:nvSpPr>
          <p:cNvPr id="23" name="TextBox 21">
            <a:extLst>
              <a:ext uri="{FF2B5EF4-FFF2-40B4-BE49-F238E27FC236}">
                <a16:creationId xmlns:a16="http://schemas.microsoft.com/office/drawing/2014/main" id="{0C31FD8B-DDDC-AC3F-CEED-A7842512ADF5}"/>
              </a:ext>
            </a:extLst>
          </p:cNvPr>
          <p:cNvSpPr txBox="1"/>
          <p:nvPr/>
        </p:nvSpPr>
        <p:spPr>
          <a:xfrm>
            <a:off x="412023" y="3186940"/>
            <a:ext cx="1935723" cy="338554"/>
          </a:xfrm>
          <a:prstGeom prst="rect">
            <a:avLst/>
          </a:prstGeom>
          <a:noFill/>
        </p:spPr>
        <p:txBody>
          <a:bodyPr wrap="square" lIns="0" tIns="0" rIns="0" bIns="0" rtlCol="0">
            <a:spAutoFit/>
          </a:bodyPr>
          <a:lstStyle/>
          <a:p>
            <a:pPr algn="ctr"/>
            <a:r>
              <a:rPr lang="en-US" sz="1100" dirty="0" err="1">
                <a:latin typeface="Georgia" panose="02040502050405020303" pitchFamily="18" charset="0"/>
                <a:cs typeface="Calibri" panose="020F0502020204030204" pitchFamily="34" charset="0"/>
              </a:rPr>
              <a:t>FreeStyle</a:t>
            </a:r>
            <a:r>
              <a:rPr lang="en-US" sz="1100" dirty="0">
                <a:latin typeface="Georgia" panose="02040502050405020303" pitchFamily="18" charset="0"/>
                <a:cs typeface="Calibri" panose="020F0502020204030204" pitchFamily="34" charset="0"/>
              </a:rPr>
              <a:t> Libre 3 </a:t>
            </a:r>
            <a:r>
              <a:rPr lang="en-US" sz="1100" dirty="0" err="1">
                <a:latin typeface="Georgia" panose="02040502050405020303" pitchFamily="18" charset="0"/>
                <a:cs typeface="Calibri" panose="020F0502020204030204" pitchFamily="34" charset="0"/>
              </a:rPr>
              <a:t>oder</a:t>
            </a:r>
            <a:r>
              <a:rPr lang="en-US" sz="1100" dirty="0">
                <a:latin typeface="Georgia" panose="02040502050405020303" pitchFamily="18" charset="0"/>
                <a:cs typeface="Calibri" panose="020F0502020204030204" pitchFamily="34" charset="0"/>
              </a:rPr>
              <a:t> </a:t>
            </a:r>
            <a:r>
              <a:rPr lang="en-US" sz="1100" dirty="0" err="1">
                <a:latin typeface="Georgia" panose="02040502050405020303" pitchFamily="18" charset="0"/>
                <a:cs typeface="Calibri" panose="020F0502020204030204" pitchFamily="34" charset="0"/>
              </a:rPr>
              <a:t>FreeStyle</a:t>
            </a:r>
            <a:r>
              <a:rPr lang="en-US" sz="1100" dirty="0">
                <a:latin typeface="Georgia" panose="02040502050405020303" pitchFamily="18" charset="0"/>
                <a:cs typeface="Calibri" panose="020F0502020204030204" pitchFamily="34" charset="0"/>
              </a:rPr>
              <a:t> Libre 3 Plus Sensor</a:t>
            </a:r>
            <a:endParaRPr lang="en-US" sz="1100" baseline="30000" dirty="0">
              <a:latin typeface="Georgia" panose="02040502050405020303" pitchFamily="18" charset="0"/>
              <a:cs typeface="Calibri" panose="020F0502020204030204" pitchFamily="34" charset="0"/>
            </a:endParaRPr>
          </a:p>
        </p:txBody>
      </p:sp>
      <p:pic>
        <p:nvPicPr>
          <p:cNvPr id="24" name="Grafik 23" descr="Ein Bild, das drinnen, weiß, schwarz, dunkel enthält.&#10;&#10;Automatisch generierte Beschreibung">
            <a:extLst>
              <a:ext uri="{FF2B5EF4-FFF2-40B4-BE49-F238E27FC236}">
                <a16:creationId xmlns:a16="http://schemas.microsoft.com/office/drawing/2014/main" id="{8AA1A4C6-7BF7-F073-F968-C8D6A48D9A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879" y="2350792"/>
            <a:ext cx="731442" cy="785039"/>
          </a:xfrm>
          <a:prstGeom prst="rect">
            <a:avLst/>
          </a:prstGeom>
        </p:spPr>
      </p:pic>
      <p:pic>
        <p:nvPicPr>
          <p:cNvPr id="25" name="Grafik 24">
            <a:extLst>
              <a:ext uri="{FF2B5EF4-FFF2-40B4-BE49-F238E27FC236}">
                <a16:creationId xmlns:a16="http://schemas.microsoft.com/office/drawing/2014/main" id="{BB6638C2-9958-350D-7BFD-5F5A7D821F4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7054" y="1210927"/>
            <a:ext cx="886970" cy="838235"/>
          </a:xfrm>
          <a:prstGeom prst="rect">
            <a:avLst/>
          </a:prstGeom>
        </p:spPr>
      </p:pic>
      <p:sp>
        <p:nvSpPr>
          <p:cNvPr id="26" name="TextBox 21">
            <a:extLst>
              <a:ext uri="{FF2B5EF4-FFF2-40B4-BE49-F238E27FC236}">
                <a16:creationId xmlns:a16="http://schemas.microsoft.com/office/drawing/2014/main" id="{4785A7DD-14E9-EC2C-7FFE-B4DB5CC5F691}"/>
              </a:ext>
            </a:extLst>
          </p:cNvPr>
          <p:cNvSpPr txBox="1"/>
          <p:nvPr/>
        </p:nvSpPr>
        <p:spPr>
          <a:xfrm>
            <a:off x="283418" y="2026862"/>
            <a:ext cx="2192931" cy="169277"/>
          </a:xfrm>
          <a:prstGeom prst="rect">
            <a:avLst/>
          </a:prstGeom>
          <a:noFill/>
        </p:spPr>
        <p:txBody>
          <a:bodyPr wrap="square" lIns="0" tIns="0" rIns="0" bIns="0" rtlCol="0">
            <a:spAutoFit/>
          </a:bodyPr>
          <a:lstStyle/>
          <a:p>
            <a:pPr algn="ctr">
              <a:spcAft>
                <a:spcPts val="300"/>
              </a:spcAft>
            </a:pPr>
            <a:r>
              <a:rPr lang="en-US" sz="1100" dirty="0" err="1">
                <a:latin typeface="Georgia" panose="02040502050405020303" pitchFamily="18" charset="0"/>
                <a:cs typeface="Calibri" panose="020F0502020204030204" pitchFamily="34" charset="0"/>
              </a:rPr>
              <a:t>FreeStyle</a:t>
            </a:r>
            <a:r>
              <a:rPr lang="en-US" sz="1100" dirty="0">
                <a:latin typeface="Georgia" panose="02040502050405020303" pitchFamily="18" charset="0"/>
                <a:cs typeface="Calibri" panose="020F0502020204030204" pitchFamily="34" charset="0"/>
              </a:rPr>
              <a:t> Libre Select Sensor</a:t>
            </a:r>
          </a:p>
        </p:txBody>
      </p:sp>
      <p:pic>
        <p:nvPicPr>
          <p:cNvPr id="27" name="Grafik 26">
            <a:extLst>
              <a:ext uri="{FF2B5EF4-FFF2-40B4-BE49-F238E27FC236}">
                <a16:creationId xmlns:a16="http://schemas.microsoft.com/office/drawing/2014/main" id="{50FB3331-E4F1-A948-D0B1-2D0DC3E70B9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32056" y="1880553"/>
            <a:ext cx="725020" cy="1075343"/>
          </a:xfrm>
          <a:prstGeom prst="rect">
            <a:avLst/>
          </a:prstGeom>
        </p:spPr>
      </p:pic>
      <p:sp>
        <p:nvSpPr>
          <p:cNvPr id="28" name="Rechteck: abgerundete Ecken 9">
            <a:extLst>
              <a:ext uri="{FF2B5EF4-FFF2-40B4-BE49-F238E27FC236}">
                <a16:creationId xmlns:a16="http://schemas.microsoft.com/office/drawing/2014/main" id="{ADBE81E1-DC53-2806-820A-27696FBA16CB}"/>
              </a:ext>
            </a:extLst>
          </p:cNvPr>
          <p:cNvSpPr/>
          <p:nvPr/>
        </p:nvSpPr>
        <p:spPr>
          <a:xfrm>
            <a:off x="501701" y="3722295"/>
            <a:ext cx="8139062" cy="648000"/>
          </a:xfrm>
          <a:prstGeom prst="roundRect">
            <a:avLst>
              <a:gd name="adj" fmla="val 0"/>
            </a:avLst>
          </a:prstGeom>
          <a:noFill/>
          <a:ln w="12700">
            <a:solidFill>
              <a:srgbClr val="001489"/>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spAutoFit/>
          </a:bodyPr>
          <a:lstStyle/>
          <a:p>
            <a:pPr lvl="0"/>
            <a:r>
              <a:rPr lang="de-DE" sz="1100" b="1" dirty="0">
                <a:ln w="0"/>
                <a:solidFill>
                  <a:srgbClr val="222731"/>
                </a:solidFill>
                <a:latin typeface="Calibri"/>
              </a:rPr>
              <a:t>Hinweis: </a:t>
            </a:r>
            <a:r>
              <a:rPr lang="de-DE" sz="1100" dirty="0">
                <a:ln w="0"/>
                <a:solidFill>
                  <a:srgbClr val="222731"/>
                </a:solidFill>
                <a:latin typeface="Calibri"/>
              </a:rPr>
              <a:t>Alle </a:t>
            </a:r>
            <a:r>
              <a:rPr lang="de-DE" sz="1100" dirty="0" err="1">
                <a:ln w="0"/>
                <a:solidFill>
                  <a:srgbClr val="222731"/>
                </a:solidFill>
                <a:latin typeface="Calibri"/>
              </a:rPr>
              <a:t>FreeStyle</a:t>
            </a:r>
            <a:r>
              <a:rPr lang="de-DE" sz="1100" dirty="0">
                <a:ln w="0"/>
                <a:solidFill>
                  <a:srgbClr val="222731"/>
                </a:solidFill>
                <a:latin typeface="Calibri"/>
              </a:rPr>
              <a:t> Libre Sensoren können mit dem </a:t>
            </a:r>
            <a:r>
              <a:rPr lang="de-DE" sz="1100" dirty="0" err="1">
                <a:ln w="0"/>
                <a:solidFill>
                  <a:srgbClr val="222731"/>
                </a:solidFill>
                <a:latin typeface="Calibri"/>
              </a:rPr>
              <a:t>FreeStyle</a:t>
            </a:r>
            <a:r>
              <a:rPr lang="de-DE" sz="1100" dirty="0">
                <a:ln w="0"/>
                <a:solidFill>
                  <a:srgbClr val="222731"/>
                </a:solidFill>
                <a:latin typeface="Calibri"/>
              </a:rPr>
              <a:t> Libre 3 Lesegerät oder der </a:t>
            </a:r>
            <a:r>
              <a:rPr lang="de-DE" sz="1100" dirty="0" err="1">
                <a:ln w="0"/>
                <a:solidFill>
                  <a:srgbClr val="222731"/>
                </a:solidFill>
                <a:latin typeface="Calibri"/>
              </a:rPr>
              <a:t>FreeStyle</a:t>
            </a:r>
            <a:r>
              <a:rPr lang="de-DE" sz="1100" dirty="0">
                <a:ln w="0"/>
                <a:solidFill>
                  <a:srgbClr val="222731"/>
                </a:solidFill>
                <a:latin typeface="Calibri"/>
              </a:rPr>
              <a:t> Libre 3 App verwendet werden. Entscheiden Sie sich, bevor Sie einen Sensor aktivieren, ob Sie diesen mit dem Lesegerät oder mit der App nutzen möchten. Ein Wechsel ist nach der Aktivierung eines Sensors nicht mehr möglich.</a:t>
            </a:r>
            <a:r>
              <a:rPr lang="de-DE" sz="1100" baseline="30000" dirty="0">
                <a:ln w="0"/>
                <a:solidFill>
                  <a:srgbClr val="222731"/>
                </a:solidFill>
                <a:latin typeface="Calibri"/>
              </a:rPr>
              <a:t>1</a:t>
            </a:r>
          </a:p>
        </p:txBody>
      </p:sp>
    </p:spTree>
    <p:extLst>
      <p:ext uri="{BB962C8B-B14F-4D97-AF65-F5344CB8AC3E}">
        <p14:creationId xmlns:p14="http://schemas.microsoft.com/office/powerpoint/2010/main" val="168325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842AB8-3C83-494A-B877-E58A68722447}"/>
              </a:ext>
            </a:extLst>
          </p:cNvPr>
          <p:cNvSpPr>
            <a:spLocks noGrp="1"/>
          </p:cNvSpPr>
          <p:nvPr>
            <p:ph type="body" sz="quarter" idx="10"/>
          </p:nvPr>
        </p:nvSpPr>
        <p:spPr>
          <a:xfrm>
            <a:off x="502920" y="266700"/>
            <a:ext cx="8136000" cy="261610"/>
          </a:xfrm>
        </p:spPr>
        <p:txBody>
          <a:bodyPr/>
          <a:lstStyle/>
          <a:p>
            <a:r>
              <a:rPr lang="de-DE" dirty="0" err="1"/>
              <a:t>FreeStyle</a:t>
            </a:r>
            <a:r>
              <a:rPr lang="de-DE" dirty="0"/>
              <a:t> Libre Messsysteme: Produkteigenschaften</a:t>
            </a:r>
          </a:p>
        </p:txBody>
      </p:sp>
      <p:sp>
        <p:nvSpPr>
          <p:cNvPr id="3" name="Date Placeholder 2">
            <a:extLst>
              <a:ext uri="{FF2B5EF4-FFF2-40B4-BE49-F238E27FC236}">
                <a16:creationId xmlns:a16="http://schemas.microsoft.com/office/drawing/2014/main" id="{1F5D45A2-8664-41E5-9073-5A4D54A078E6}"/>
              </a:ext>
            </a:extLst>
          </p:cNvPr>
          <p:cNvSpPr>
            <a:spLocks noGrp="1"/>
          </p:cNvSpPr>
          <p:nvPr>
            <p:ph type="dt" sz="half" idx="16"/>
          </p:nvPr>
        </p:nvSpPr>
        <p:spPr/>
        <p:txBody>
          <a:bodyPr/>
          <a:lstStyle/>
          <a:p>
            <a:fld id="{6C03C840-AF03-4AC7-888F-1B23DCEAB4ED}" type="datetime5">
              <a:rPr lang="en-US" smtClean="0"/>
              <a:t>20-May-25</a:t>
            </a:fld>
            <a:endParaRPr lang="en-IN" dirty="0"/>
          </a:p>
        </p:txBody>
      </p:sp>
      <p:sp>
        <p:nvSpPr>
          <p:cNvPr id="21" name="Slide Number Placeholder 20">
            <a:extLst>
              <a:ext uri="{FF2B5EF4-FFF2-40B4-BE49-F238E27FC236}">
                <a16:creationId xmlns:a16="http://schemas.microsoft.com/office/drawing/2014/main" id="{0136DD46-C3C8-4B36-AD55-D168BDA47B07}"/>
              </a:ext>
            </a:extLst>
          </p:cNvPr>
          <p:cNvSpPr>
            <a:spLocks noGrp="1"/>
          </p:cNvSpPr>
          <p:nvPr>
            <p:ph type="sldNum" sz="quarter" idx="18"/>
          </p:nvPr>
        </p:nvSpPr>
        <p:spPr/>
        <p:txBody>
          <a:bodyPr/>
          <a:lstStyle/>
          <a:p>
            <a:r>
              <a:rPr lang="en-IN"/>
              <a:t>|    </a:t>
            </a:r>
            <a:fld id="{7B2119CD-3B2D-4CEB-B404-D2E3F8CD6D69}" type="slidenum">
              <a:rPr lang="en-IN" smtClean="0"/>
              <a:pPr/>
              <a:t>9</a:t>
            </a:fld>
            <a:endParaRPr lang="en-IN" dirty="0"/>
          </a:p>
        </p:txBody>
      </p:sp>
      <p:sp>
        <p:nvSpPr>
          <p:cNvPr id="5" name="Title 4">
            <a:extLst>
              <a:ext uri="{FF2B5EF4-FFF2-40B4-BE49-F238E27FC236}">
                <a16:creationId xmlns:a16="http://schemas.microsoft.com/office/drawing/2014/main" id="{060600D3-65C9-485A-AE39-9B6BD672FE18}"/>
              </a:ext>
            </a:extLst>
          </p:cNvPr>
          <p:cNvSpPr>
            <a:spLocks noGrp="1"/>
          </p:cNvSpPr>
          <p:nvPr>
            <p:ph type="title"/>
          </p:nvPr>
        </p:nvSpPr>
        <p:spPr>
          <a:xfrm>
            <a:off x="502920" y="569594"/>
            <a:ext cx="8578018" cy="390526"/>
          </a:xfrm>
        </p:spPr>
        <p:txBody>
          <a:bodyPr/>
          <a:lstStyle/>
          <a:p>
            <a:r>
              <a:rPr lang="de-DE" sz="2500" dirty="0" err="1"/>
              <a:t>FreeStyle</a:t>
            </a:r>
            <a:r>
              <a:rPr lang="de-DE" sz="2500" dirty="0"/>
              <a:t> Libre Sensoren mit App</a:t>
            </a:r>
            <a:r>
              <a:rPr lang="de-DE" sz="2500" baseline="30000" dirty="0"/>
              <a:t>1</a:t>
            </a:r>
            <a:r>
              <a:rPr lang="de-DE" sz="2500" dirty="0"/>
              <a:t> oder Lesegerät</a:t>
            </a:r>
            <a:r>
              <a:rPr lang="de-DE" sz="2500" baseline="30000" dirty="0"/>
              <a:t>2</a:t>
            </a:r>
            <a:r>
              <a:rPr lang="de-DE" sz="2500" dirty="0"/>
              <a:t> nutzen</a:t>
            </a:r>
            <a:endParaRPr lang="en-IN" sz="2500" dirty="0">
              <a:solidFill>
                <a:srgbClr val="001489"/>
              </a:solidFill>
            </a:endParaRPr>
          </a:p>
        </p:txBody>
      </p:sp>
      <p:sp>
        <p:nvSpPr>
          <p:cNvPr id="2" name="Textplatzhalter 1">
            <a:extLst>
              <a:ext uri="{FF2B5EF4-FFF2-40B4-BE49-F238E27FC236}">
                <a16:creationId xmlns:a16="http://schemas.microsoft.com/office/drawing/2014/main" id="{63191D66-208C-B76F-CA12-4D070B365FA4}"/>
              </a:ext>
            </a:extLst>
          </p:cNvPr>
          <p:cNvSpPr>
            <a:spLocks noGrp="1"/>
          </p:cNvSpPr>
          <p:nvPr>
            <p:ph type="body" sz="quarter" idx="11"/>
          </p:nvPr>
        </p:nvSpPr>
        <p:spPr>
          <a:xfrm>
            <a:off x="503238" y="4113314"/>
            <a:ext cx="8136000" cy="744436"/>
          </a:xfrm>
        </p:spPr>
        <p:txBody>
          <a:bodyPr/>
          <a:lstStyle/>
          <a:p>
            <a:r>
              <a:rPr lang="en-US" b="1" dirty="0"/>
              <a:t>1. </a:t>
            </a:r>
            <a:r>
              <a:rPr lang="de-DE" dirty="0"/>
              <a:t>Die </a:t>
            </a:r>
            <a:r>
              <a:rPr lang="de-DE" dirty="0" err="1"/>
              <a:t>FreeStyle</a:t>
            </a:r>
            <a:r>
              <a:rPr lang="de-DE" dirty="0"/>
              <a:t> Libre 3 App ist nur mit bestimmten Mobilgeräten und Betriebssystemen kompatibel. Bevor Sie die App nutzen möchten, besuchen Sie bitte die Webseite </a:t>
            </a:r>
            <a:r>
              <a:rPr lang="de-DE" dirty="0" err="1"/>
              <a:t>www.FreeStyleLibre.de</a:t>
            </a:r>
            <a:r>
              <a:rPr lang="de-DE" dirty="0"/>
              <a:t>, um mehr Informationen zur Gerätekompatibilität zu erhalten. </a:t>
            </a:r>
            <a:r>
              <a:rPr lang="de-DE" b="1" dirty="0"/>
              <a:t>2. </a:t>
            </a:r>
            <a:r>
              <a:rPr lang="en-US" dirty="0"/>
              <a:t>Ein Sensor </a:t>
            </a:r>
            <a:r>
              <a:rPr lang="en-US" dirty="0" err="1"/>
              <a:t>kann</a:t>
            </a:r>
            <a:r>
              <a:rPr lang="en-US" dirty="0"/>
              <a:t> </a:t>
            </a:r>
            <a:r>
              <a:rPr lang="en-US" dirty="0" err="1"/>
              <a:t>nur</a:t>
            </a:r>
            <a:r>
              <a:rPr lang="en-US" dirty="0"/>
              <a:t> </a:t>
            </a:r>
            <a:r>
              <a:rPr lang="en-US" dirty="0" err="1"/>
              <a:t>mit</a:t>
            </a:r>
            <a:r>
              <a:rPr lang="en-US" dirty="0"/>
              <a:t> dem </a:t>
            </a:r>
            <a:r>
              <a:rPr lang="en-US" dirty="0" err="1"/>
              <a:t>FreeStyle</a:t>
            </a:r>
            <a:r>
              <a:rPr lang="en-US" dirty="0"/>
              <a:t> Libre 3 </a:t>
            </a:r>
            <a:r>
              <a:rPr lang="en-US" dirty="0" err="1"/>
              <a:t>Lesegerät</a:t>
            </a:r>
            <a:r>
              <a:rPr lang="en-US" dirty="0"/>
              <a:t> </a:t>
            </a:r>
            <a:r>
              <a:rPr lang="en-US" dirty="0" err="1"/>
              <a:t>oder</a:t>
            </a:r>
            <a:r>
              <a:rPr lang="en-US" dirty="0"/>
              <a:t> der </a:t>
            </a:r>
            <a:r>
              <a:rPr lang="en-US" dirty="0" err="1"/>
              <a:t>FreeStyle</a:t>
            </a:r>
            <a:r>
              <a:rPr lang="en-US" dirty="0"/>
              <a:t> Libre 3 App </a:t>
            </a:r>
            <a:r>
              <a:rPr lang="en-US" dirty="0" err="1"/>
              <a:t>aktiviert</a:t>
            </a:r>
            <a:r>
              <a:rPr lang="en-US" dirty="0"/>
              <a:t> und </a:t>
            </a:r>
            <a:r>
              <a:rPr lang="en-US" dirty="0" err="1"/>
              <a:t>genutzt</a:t>
            </a:r>
            <a:r>
              <a:rPr lang="en-US" dirty="0"/>
              <a:t> </a:t>
            </a:r>
            <a:r>
              <a:rPr lang="en-US" dirty="0" err="1"/>
              <a:t>werden</a:t>
            </a:r>
            <a:r>
              <a:rPr lang="en-US" dirty="0"/>
              <a:t>. Ein </a:t>
            </a:r>
            <a:r>
              <a:rPr lang="en-US" dirty="0" err="1"/>
              <a:t>Wechsel</a:t>
            </a:r>
            <a:r>
              <a:rPr lang="en-US" dirty="0"/>
              <a:t> </a:t>
            </a:r>
            <a:r>
              <a:rPr lang="en-US" dirty="0" err="1"/>
              <a:t>nach</a:t>
            </a:r>
            <a:r>
              <a:rPr lang="en-US" dirty="0"/>
              <a:t> der </a:t>
            </a:r>
            <a:r>
              <a:rPr lang="en-US" dirty="0" err="1"/>
              <a:t>Aktivierung</a:t>
            </a:r>
            <a:r>
              <a:rPr lang="en-US" dirty="0"/>
              <a:t> des Sensors </a:t>
            </a:r>
            <a:r>
              <a:rPr lang="en-US" dirty="0" err="1"/>
              <a:t>ist</a:t>
            </a:r>
            <a:r>
              <a:rPr lang="en-US" dirty="0"/>
              <a:t> </a:t>
            </a:r>
            <a:r>
              <a:rPr lang="en-US" dirty="0" err="1"/>
              <a:t>nicht</a:t>
            </a:r>
            <a:r>
              <a:rPr lang="en-US" dirty="0"/>
              <a:t> </a:t>
            </a:r>
            <a:r>
              <a:rPr lang="en-US" dirty="0" err="1"/>
              <a:t>möglich</a:t>
            </a:r>
            <a:r>
              <a:rPr lang="en-US" dirty="0"/>
              <a:t>. </a:t>
            </a:r>
            <a:r>
              <a:rPr lang="en-US" b="1" dirty="0"/>
              <a:t>3. </a:t>
            </a:r>
            <a:r>
              <a:rPr lang="en-US" dirty="0"/>
              <a:t>Der Sensor </a:t>
            </a:r>
            <a:r>
              <a:rPr lang="en-US" dirty="0" err="1"/>
              <a:t>ist</a:t>
            </a:r>
            <a:r>
              <a:rPr lang="en-US" dirty="0"/>
              <a:t> 60 </a:t>
            </a:r>
            <a:r>
              <a:rPr lang="en-US" dirty="0" err="1"/>
              <a:t>Minuten</a:t>
            </a:r>
            <a:r>
              <a:rPr lang="en-US" dirty="0"/>
              <a:t> </a:t>
            </a:r>
            <a:r>
              <a:rPr lang="en-US" dirty="0" err="1"/>
              <a:t>nach</a:t>
            </a:r>
            <a:r>
              <a:rPr lang="en-US" dirty="0"/>
              <a:t> der </a:t>
            </a:r>
            <a:r>
              <a:rPr lang="en-US" dirty="0" err="1"/>
              <a:t>Aktivierung</a:t>
            </a:r>
            <a:r>
              <a:rPr lang="en-US" dirty="0"/>
              <a:t> für die </a:t>
            </a:r>
            <a:r>
              <a:rPr lang="en-US" dirty="0" err="1"/>
              <a:t>Glukosemessung</a:t>
            </a:r>
            <a:r>
              <a:rPr lang="en-US" dirty="0"/>
              <a:t> </a:t>
            </a:r>
            <a:r>
              <a:rPr lang="en-US" dirty="0" err="1"/>
              <a:t>bereit</a:t>
            </a:r>
            <a:r>
              <a:rPr lang="en-US" dirty="0"/>
              <a:t>. </a:t>
            </a:r>
            <a:r>
              <a:rPr lang="en-US" b="1" dirty="0"/>
              <a:t>4. </a:t>
            </a:r>
            <a:r>
              <a:rPr lang="de-DE" dirty="0"/>
              <a:t>Das Setzen eines Sensors erfordert ein Einführen des Sensorfilaments unter die Haut. Der </a:t>
            </a:r>
            <a:r>
              <a:rPr lang="de-DE" dirty="0" err="1"/>
              <a:t>FreeStyle</a:t>
            </a:r>
            <a:r>
              <a:rPr lang="de-DE" dirty="0"/>
              <a:t> Libre 3 Sensor kann bis zu 14 Tage lang getragen werden. Der </a:t>
            </a:r>
            <a:r>
              <a:rPr lang="de-DE" dirty="0" err="1"/>
              <a:t>FreeStyle</a:t>
            </a:r>
            <a:r>
              <a:rPr lang="de-DE" dirty="0"/>
              <a:t> Libre 3 Plus und der </a:t>
            </a:r>
            <a:r>
              <a:rPr lang="de-DE" dirty="0" err="1"/>
              <a:t>FreeStyle</a:t>
            </a:r>
            <a:r>
              <a:rPr lang="de-DE" dirty="0"/>
              <a:t> Libre Select Sensor können bis zu 15 Tage lang getragen werden. </a:t>
            </a:r>
            <a:r>
              <a:rPr lang="de-DE" b="1" dirty="0"/>
              <a:t>5. </a:t>
            </a:r>
            <a:r>
              <a:rPr lang="de-DE" dirty="0"/>
              <a:t>Eine zusätzliche Prüfung der Glukosewerte mittels eines Blutzucker-Messgeräts ist erforderlich wenn die Symptome nicht mit den Messwerten des Systems übereinstimmen. </a:t>
            </a:r>
            <a:r>
              <a:rPr lang="de-DE" b="1" dirty="0"/>
              <a:t>6. </a:t>
            </a:r>
            <a:r>
              <a:rPr lang="de-DE" dirty="0"/>
              <a:t>Alarme sind standardgemäß ausgeschaltet und müssen eingeschaltet werden. </a:t>
            </a:r>
            <a:r>
              <a:rPr lang="de-DE" b="1" dirty="0"/>
              <a:t>7.</a:t>
            </a:r>
            <a:r>
              <a:rPr lang="de-DE" dirty="0"/>
              <a:t> Die Übertragung der Daten zwischen den Apps erfordert eine Internetverbindung. </a:t>
            </a:r>
            <a:r>
              <a:rPr lang="de-DE" b="1" dirty="0"/>
              <a:t>8. </a:t>
            </a:r>
            <a:r>
              <a:rPr lang="de-DE" dirty="0"/>
              <a:t>Das Teilen der Daten aus der </a:t>
            </a:r>
            <a:r>
              <a:rPr lang="de-DE" dirty="0" err="1"/>
              <a:t>FreeStyle</a:t>
            </a:r>
            <a:r>
              <a:rPr lang="de-DE" dirty="0"/>
              <a:t> Libre 3 App erfordert eine Registrierung bei </a:t>
            </a:r>
            <a:r>
              <a:rPr lang="de-DE" dirty="0" err="1"/>
              <a:t>LibreView</a:t>
            </a:r>
            <a:r>
              <a:rPr lang="de-DE" dirty="0">
                <a:solidFill>
                  <a:srgbClr val="303030"/>
                </a:solidFill>
              </a:rPr>
              <a:t>.</a:t>
            </a:r>
            <a:r>
              <a:rPr lang="de-DE" dirty="0"/>
              <a:t> </a:t>
            </a:r>
            <a:r>
              <a:rPr lang="de-DE" b="1" dirty="0"/>
              <a:t>9.</a:t>
            </a:r>
            <a:r>
              <a:rPr lang="de-DE" dirty="0"/>
              <a:t> </a:t>
            </a:r>
            <a:r>
              <a:rPr lang="de-DE" dirty="0" err="1"/>
              <a:t>LibreView</a:t>
            </a:r>
            <a:r>
              <a:rPr lang="de-DE" dirty="0"/>
              <a:t> ist eine cloudbasierte Anwendung. Die </a:t>
            </a:r>
            <a:r>
              <a:rPr lang="de-DE" dirty="0" err="1"/>
              <a:t>LibreView</a:t>
            </a:r>
            <a:r>
              <a:rPr lang="de-DE" dirty="0"/>
              <a:t> Website ist nur mit bestimmten Betriebssystemen und Browsern kompatibel. Weitere Informationen finden Sie unter </a:t>
            </a:r>
            <a:r>
              <a:rPr lang="de-DE" dirty="0" err="1"/>
              <a:t>www.LibreView.com</a:t>
            </a:r>
            <a:r>
              <a:rPr lang="de-DE" dirty="0"/>
              <a:t>. </a:t>
            </a:r>
            <a:r>
              <a:rPr lang="de-DE" b="1" dirty="0"/>
              <a:t>10.</a:t>
            </a:r>
            <a:r>
              <a:rPr lang="de-DE" dirty="0"/>
              <a:t> Die Nutzung von </a:t>
            </a:r>
            <a:r>
              <a:rPr lang="de-DE" dirty="0" err="1"/>
              <a:t>LibreLinkUp</a:t>
            </a:r>
            <a:r>
              <a:rPr lang="de-DE" dirty="0"/>
              <a:t> erfordert eine Registrierung bei </a:t>
            </a:r>
            <a:r>
              <a:rPr lang="de-DE" dirty="0" err="1"/>
              <a:t>LibreView</a:t>
            </a:r>
            <a:r>
              <a:rPr lang="de-DE" dirty="0"/>
              <a:t>. </a:t>
            </a:r>
          </a:p>
        </p:txBody>
      </p:sp>
      <p:sp>
        <p:nvSpPr>
          <p:cNvPr id="4" name="Textplatzhalter 3">
            <a:extLst>
              <a:ext uri="{FF2B5EF4-FFF2-40B4-BE49-F238E27FC236}">
                <a16:creationId xmlns:a16="http://schemas.microsoft.com/office/drawing/2014/main" id="{487BF032-EF77-7F19-F8DA-5C484363898D}"/>
              </a:ext>
            </a:extLst>
          </p:cNvPr>
          <p:cNvSpPr>
            <a:spLocks noGrp="1"/>
          </p:cNvSpPr>
          <p:nvPr>
            <p:ph type="body" sz="quarter" idx="12"/>
          </p:nvPr>
        </p:nvSpPr>
        <p:spPr/>
        <p:txBody>
          <a:bodyPr/>
          <a:lstStyle/>
          <a:p>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2025 Abbott | ADC-96629 v2.0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Geschützt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und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vertraulich</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nicht</a:t>
            </a:r>
            <a:r>
              <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err="1">
                <a:ln>
                  <a:noFill/>
                </a:ln>
                <a:solidFill>
                  <a:schemeClr val="tx1"/>
                </a:solidFill>
                <a:effectLst/>
                <a:uLnTx/>
                <a:uFillTx/>
                <a:latin typeface="Calibri"/>
                <a:ea typeface="+mn-ea"/>
                <a:cs typeface="Calibri" panose="020F0502020204030204" pitchFamily="34" charset="0"/>
              </a:rPr>
              <a:t>verbreiten</a:t>
            </a:r>
            <a:endParaRPr kumimoji="0" lang="en-US" sz="1000" b="0" i="0" u="none" strike="noStrike" kern="1200" cap="none" spc="0" normalizeH="0" baseline="0" noProof="0" dirty="0">
              <a:ln>
                <a:noFill/>
              </a:ln>
              <a:solidFill>
                <a:schemeClr val="tx1"/>
              </a:solidFill>
              <a:effectLst/>
              <a:uLnTx/>
              <a:uFillTx/>
              <a:latin typeface="Calibri"/>
              <a:ea typeface="+mn-ea"/>
              <a:cs typeface="Calibri" panose="020F0502020204030204" pitchFamily="34" charset="0"/>
            </a:endParaRPr>
          </a:p>
          <a:p>
            <a:endParaRPr lang="de-DE" dirty="0"/>
          </a:p>
        </p:txBody>
      </p:sp>
      <p:pic>
        <p:nvPicPr>
          <p:cNvPr id="12" name="Grafik 11">
            <a:extLst>
              <a:ext uri="{FF2B5EF4-FFF2-40B4-BE49-F238E27FC236}">
                <a16:creationId xmlns:a16="http://schemas.microsoft.com/office/drawing/2014/main" id="{C1B0116B-DE11-4A2A-6884-587830E8A7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5839" y="960864"/>
            <a:ext cx="1833059" cy="3211074"/>
          </a:xfrm>
          <a:prstGeom prst="rect">
            <a:avLst/>
          </a:prstGeom>
        </p:spPr>
      </p:pic>
      <p:pic>
        <p:nvPicPr>
          <p:cNvPr id="13" name="Grafik 12">
            <a:extLst>
              <a:ext uri="{FF2B5EF4-FFF2-40B4-BE49-F238E27FC236}">
                <a16:creationId xmlns:a16="http://schemas.microsoft.com/office/drawing/2014/main" id="{5BE54642-1271-1CFE-1495-DAE323BA7C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9489" y="2059474"/>
            <a:ext cx="1355974" cy="2011169"/>
          </a:xfrm>
          <a:prstGeom prst="rect">
            <a:avLst/>
          </a:prstGeom>
        </p:spPr>
      </p:pic>
      <p:sp>
        <p:nvSpPr>
          <p:cNvPr id="15" name="Textfeld 14">
            <a:extLst>
              <a:ext uri="{FF2B5EF4-FFF2-40B4-BE49-F238E27FC236}">
                <a16:creationId xmlns:a16="http://schemas.microsoft.com/office/drawing/2014/main" id="{16CD7EAE-5660-A834-0AB9-0B54A3DBCFBD}"/>
              </a:ext>
            </a:extLst>
          </p:cNvPr>
          <p:cNvSpPr txBox="1"/>
          <p:nvPr/>
        </p:nvSpPr>
        <p:spPr>
          <a:xfrm>
            <a:off x="2358123" y="1188429"/>
            <a:ext cx="4569508" cy="2873607"/>
          </a:xfrm>
          <a:prstGeom prst="rect">
            <a:avLst/>
          </a:prstGeom>
          <a:noFill/>
        </p:spPr>
        <p:txBody>
          <a:bodyPr wrap="square" rtlCol="0">
            <a:spAutoFit/>
          </a:bodyPr>
          <a:lstStyle/>
          <a:p>
            <a:pPr>
              <a:lnSpc>
                <a:spcPts val="2200"/>
              </a:lnSpc>
            </a:pPr>
            <a:r>
              <a:rPr lang="de-DE" sz="1200" dirty="0">
                <a:latin typeface="Georgia" panose="02040502050405020303" pitchFamily="18" charset="0"/>
              </a:rPr>
              <a:t>Aktivierungsdauer des Sensors: Eine Stunde</a:t>
            </a:r>
            <a:r>
              <a:rPr lang="de-DE" sz="1200" baseline="30000" dirty="0">
                <a:latin typeface="Georgia" panose="02040502050405020303" pitchFamily="18" charset="0"/>
              </a:rPr>
              <a:t>3</a:t>
            </a:r>
          </a:p>
          <a:p>
            <a:pPr>
              <a:lnSpc>
                <a:spcPts val="2200"/>
              </a:lnSpc>
            </a:pPr>
            <a:r>
              <a:rPr lang="de-DE" sz="1200" dirty="0">
                <a:latin typeface="Georgia" panose="02040502050405020303" pitchFamily="18" charset="0"/>
              </a:rPr>
              <a:t>Keine Kalibrierung mittels Fingerstich notwendig</a:t>
            </a:r>
            <a:r>
              <a:rPr lang="de-DE" sz="1200" baseline="30000" dirty="0">
                <a:latin typeface="Georgia" panose="02040502050405020303" pitchFamily="18" charset="0"/>
              </a:rPr>
              <a:t>4,5</a:t>
            </a:r>
          </a:p>
          <a:p>
            <a:pPr>
              <a:lnSpc>
                <a:spcPts val="2200"/>
              </a:lnSpc>
            </a:pPr>
            <a:r>
              <a:rPr lang="de-DE" sz="1200" dirty="0">
                <a:latin typeface="Georgia" panose="02040502050405020303" pitchFamily="18" charset="0"/>
              </a:rPr>
              <a:t>Optionale Alarme</a:t>
            </a:r>
            <a:r>
              <a:rPr lang="de-DE" sz="1200" baseline="30000" dirty="0">
                <a:latin typeface="Georgia" panose="02040502050405020303" pitchFamily="18" charset="0"/>
              </a:rPr>
              <a:t>6</a:t>
            </a:r>
          </a:p>
          <a:p>
            <a:pPr>
              <a:lnSpc>
                <a:spcPts val="2200"/>
              </a:lnSpc>
            </a:pPr>
            <a:r>
              <a:rPr lang="de-DE" sz="1200" dirty="0">
                <a:latin typeface="Georgia" panose="02040502050405020303" pitchFamily="18" charset="0"/>
              </a:rPr>
              <a:t>Lesegerät/App speichert Daten der letzten 90 Tage</a:t>
            </a:r>
          </a:p>
          <a:p>
            <a:pPr>
              <a:lnSpc>
                <a:spcPct val="150000"/>
              </a:lnSpc>
            </a:pPr>
            <a:r>
              <a:rPr lang="de-DE" sz="1200" dirty="0">
                <a:latin typeface="Georgia" panose="02040502050405020303" pitchFamily="18" charset="0"/>
              </a:rPr>
              <a:t>Warnung vor Ablauf des Sensors</a:t>
            </a:r>
          </a:p>
          <a:p>
            <a:pPr>
              <a:lnSpc>
                <a:spcPts val="2200"/>
              </a:lnSpc>
            </a:pPr>
            <a:r>
              <a:rPr lang="de-DE" sz="1200" dirty="0">
                <a:latin typeface="Georgia" panose="02040502050405020303" pitchFamily="18" charset="0"/>
              </a:rPr>
              <a:t>Automatische Zuckerwerte</a:t>
            </a:r>
            <a:r>
              <a:rPr lang="de-DE" sz="1200" baseline="30000" dirty="0">
                <a:latin typeface="Georgia" panose="02040502050405020303" pitchFamily="18" charset="0"/>
              </a:rPr>
              <a:t>3</a:t>
            </a:r>
            <a:r>
              <a:rPr lang="de-DE" sz="1200" dirty="0">
                <a:latin typeface="Georgia" panose="02040502050405020303" pitchFamily="18" charset="0"/>
              </a:rPr>
              <a:t> ohne Scannen</a:t>
            </a:r>
          </a:p>
          <a:p>
            <a:pPr>
              <a:lnSpc>
                <a:spcPts val="2200"/>
              </a:lnSpc>
            </a:pPr>
            <a:r>
              <a:rPr lang="de-DE" sz="1200" dirty="0">
                <a:latin typeface="Georgia" panose="02040502050405020303" pitchFamily="18" charset="0"/>
              </a:rPr>
              <a:t>LibreView</a:t>
            </a:r>
            <a:r>
              <a:rPr lang="de-DE" sz="1200" baseline="30000" dirty="0">
                <a:latin typeface="Georgia" panose="02040502050405020303" pitchFamily="18" charset="0"/>
              </a:rPr>
              <a:t>7-9</a:t>
            </a:r>
            <a:r>
              <a:rPr lang="de-DE" sz="1200" dirty="0">
                <a:latin typeface="Georgia" panose="02040502050405020303" pitchFamily="18" charset="0"/>
              </a:rPr>
              <a:t> – Glukosedaten sind automatisch verfügbar</a:t>
            </a:r>
          </a:p>
          <a:p>
            <a:pPr>
              <a:lnSpc>
                <a:spcPts val="2200"/>
              </a:lnSpc>
            </a:pPr>
            <a:r>
              <a:rPr lang="de-DE" sz="1200" dirty="0">
                <a:latin typeface="Georgia" panose="02040502050405020303" pitchFamily="18" charset="0"/>
              </a:rPr>
              <a:t>LibreLinkUp</a:t>
            </a:r>
            <a:r>
              <a:rPr lang="de-DE" sz="1200" baseline="30000" dirty="0">
                <a:latin typeface="Georgia" panose="02040502050405020303" pitchFamily="18" charset="0"/>
              </a:rPr>
              <a:t>7,8,10</a:t>
            </a:r>
            <a:r>
              <a:rPr lang="de-DE" sz="1200" dirty="0">
                <a:latin typeface="Georgia" panose="02040502050405020303" pitchFamily="18" charset="0"/>
              </a:rPr>
              <a:t> – Glukosedaten sind automatisch verfügbar</a:t>
            </a:r>
          </a:p>
          <a:p>
            <a:pPr>
              <a:lnSpc>
                <a:spcPts val="2200"/>
              </a:lnSpc>
            </a:pPr>
            <a:r>
              <a:rPr lang="de-DE" sz="1200" dirty="0">
                <a:latin typeface="Georgia" panose="02040502050405020303" pitchFamily="18" charset="0"/>
              </a:rPr>
              <a:t>LibreLinkUp – personalisierbare Glukose-Alarme</a:t>
            </a:r>
            <a:br>
              <a:rPr lang="de-DE" sz="1200" dirty="0">
                <a:latin typeface="Georgia" panose="02040502050405020303" pitchFamily="18" charset="0"/>
              </a:rPr>
            </a:br>
            <a:r>
              <a:rPr lang="de-DE" sz="1200" dirty="0">
                <a:latin typeface="Georgia" panose="02040502050405020303" pitchFamily="18" charset="0"/>
              </a:rPr>
              <a:t>Ketone und Blutzucker mittels Teststreifen messen</a:t>
            </a:r>
          </a:p>
        </p:txBody>
      </p:sp>
      <p:pic>
        <p:nvPicPr>
          <p:cNvPr id="16" name="Grafik 15">
            <a:extLst>
              <a:ext uri="{FF2B5EF4-FFF2-40B4-BE49-F238E27FC236}">
                <a16:creationId xmlns:a16="http://schemas.microsoft.com/office/drawing/2014/main" id="{F2A2B33F-1DD7-364F-35CB-7A9BA53D10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1280817"/>
            <a:ext cx="203135" cy="223449"/>
          </a:xfrm>
          <a:prstGeom prst="rect">
            <a:avLst/>
          </a:prstGeom>
        </p:spPr>
      </p:pic>
      <p:cxnSp>
        <p:nvCxnSpPr>
          <p:cNvPr id="18" name="Gerader Verbinder 20">
            <a:extLst>
              <a:ext uri="{FF2B5EF4-FFF2-40B4-BE49-F238E27FC236}">
                <a16:creationId xmlns:a16="http://schemas.microsoft.com/office/drawing/2014/main" id="{385FA9D8-AEB2-9A05-0D68-683352898A05}"/>
              </a:ext>
            </a:extLst>
          </p:cNvPr>
          <p:cNvCxnSpPr>
            <a:cxnSpLocks/>
          </p:cNvCxnSpPr>
          <p:nvPr/>
        </p:nvCxnSpPr>
        <p:spPr>
          <a:xfrm>
            <a:off x="1893671" y="1529850"/>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19" name="Gerader Verbinder 20">
            <a:extLst>
              <a:ext uri="{FF2B5EF4-FFF2-40B4-BE49-F238E27FC236}">
                <a16:creationId xmlns:a16="http://schemas.microsoft.com/office/drawing/2014/main" id="{B3F04C8B-0916-397F-80E6-21BD40492021}"/>
              </a:ext>
            </a:extLst>
          </p:cNvPr>
          <p:cNvCxnSpPr>
            <a:cxnSpLocks/>
          </p:cNvCxnSpPr>
          <p:nvPr/>
        </p:nvCxnSpPr>
        <p:spPr>
          <a:xfrm>
            <a:off x="1893671" y="1808935"/>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r Verbinder 20">
            <a:extLst>
              <a:ext uri="{FF2B5EF4-FFF2-40B4-BE49-F238E27FC236}">
                <a16:creationId xmlns:a16="http://schemas.microsoft.com/office/drawing/2014/main" id="{23C1E968-4BB9-7849-D408-49950A0A5C76}"/>
              </a:ext>
            </a:extLst>
          </p:cNvPr>
          <p:cNvCxnSpPr>
            <a:cxnSpLocks/>
          </p:cNvCxnSpPr>
          <p:nvPr/>
        </p:nvCxnSpPr>
        <p:spPr>
          <a:xfrm>
            <a:off x="1893671" y="2088020"/>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22" name="Gerader Verbinder 20">
            <a:extLst>
              <a:ext uri="{FF2B5EF4-FFF2-40B4-BE49-F238E27FC236}">
                <a16:creationId xmlns:a16="http://schemas.microsoft.com/office/drawing/2014/main" id="{1CD680B2-FAB1-BA72-0133-35A9EB347689}"/>
              </a:ext>
            </a:extLst>
          </p:cNvPr>
          <p:cNvCxnSpPr>
            <a:cxnSpLocks/>
          </p:cNvCxnSpPr>
          <p:nvPr/>
        </p:nvCxnSpPr>
        <p:spPr>
          <a:xfrm>
            <a:off x="1893671" y="2367105"/>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23" name="Gerader Verbinder 20">
            <a:extLst>
              <a:ext uri="{FF2B5EF4-FFF2-40B4-BE49-F238E27FC236}">
                <a16:creationId xmlns:a16="http://schemas.microsoft.com/office/drawing/2014/main" id="{C4FABBFA-3FB6-E57F-3026-E8ED7A716DB9}"/>
              </a:ext>
            </a:extLst>
          </p:cNvPr>
          <p:cNvCxnSpPr>
            <a:cxnSpLocks/>
          </p:cNvCxnSpPr>
          <p:nvPr/>
        </p:nvCxnSpPr>
        <p:spPr>
          <a:xfrm>
            <a:off x="1893671" y="2646190"/>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24" name="Gerader Verbinder 20">
            <a:extLst>
              <a:ext uri="{FF2B5EF4-FFF2-40B4-BE49-F238E27FC236}">
                <a16:creationId xmlns:a16="http://schemas.microsoft.com/office/drawing/2014/main" id="{BD100318-E142-F967-65AD-BF9690747464}"/>
              </a:ext>
            </a:extLst>
          </p:cNvPr>
          <p:cNvCxnSpPr>
            <a:cxnSpLocks/>
          </p:cNvCxnSpPr>
          <p:nvPr/>
        </p:nvCxnSpPr>
        <p:spPr>
          <a:xfrm>
            <a:off x="1893671" y="2925275"/>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25" name="Gerader Verbinder 20">
            <a:extLst>
              <a:ext uri="{FF2B5EF4-FFF2-40B4-BE49-F238E27FC236}">
                <a16:creationId xmlns:a16="http://schemas.microsoft.com/office/drawing/2014/main" id="{03316772-9655-01E9-63ED-BFA49840A0B1}"/>
              </a:ext>
            </a:extLst>
          </p:cNvPr>
          <p:cNvCxnSpPr>
            <a:cxnSpLocks/>
          </p:cNvCxnSpPr>
          <p:nvPr/>
        </p:nvCxnSpPr>
        <p:spPr>
          <a:xfrm>
            <a:off x="1893671" y="3204360"/>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cxnSp>
        <p:nvCxnSpPr>
          <p:cNvPr id="26" name="Gerader Verbinder 20">
            <a:extLst>
              <a:ext uri="{FF2B5EF4-FFF2-40B4-BE49-F238E27FC236}">
                <a16:creationId xmlns:a16="http://schemas.microsoft.com/office/drawing/2014/main" id="{465A1F47-696F-01BE-E385-116F540018CB}"/>
              </a:ext>
            </a:extLst>
          </p:cNvPr>
          <p:cNvCxnSpPr>
            <a:cxnSpLocks/>
          </p:cNvCxnSpPr>
          <p:nvPr/>
        </p:nvCxnSpPr>
        <p:spPr>
          <a:xfrm>
            <a:off x="1893671" y="3483445"/>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pic>
        <p:nvPicPr>
          <p:cNvPr id="28" name="Grafik 27">
            <a:extLst>
              <a:ext uri="{FF2B5EF4-FFF2-40B4-BE49-F238E27FC236}">
                <a16:creationId xmlns:a16="http://schemas.microsoft.com/office/drawing/2014/main" id="{01096754-5A52-A8CD-C9EE-EFF2A66C7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1560357"/>
            <a:ext cx="203135" cy="223449"/>
          </a:xfrm>
          <a:prstGeom prst="rect">
            <a:avLst/>
          </a:prstGeom>
        </p:spPr>
      </p:pic>
      <p:pic>
        <p:nvPicPr>
          <p:cNvPr id="29" name="Grafik 28">
            <a:extLst>
              <a:ext uri="{FF2B5EF4-FFF2-40B4-BE49-F238E27FC236}">
                <a16:creationId xmlns:a16="http://schemas.microsoft.com/office/drawing/2014/main" id="{A9585C52-2E2B-A48C-6A50-AC488C8D6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1839897"/>
            <a:ext cx="203135" cy="223449"/>
          </a:xfrm>
          <a:prstGeom prst="rect">
            <a:avLst/>
          </a:prstGeom>
        </p:spPr>
      </p:pic>
      <p:pic>
        <p:nvPicPr>
          <p:cNvPr id="30" name="Grafik 29">
            <a:extLst>
              <a:ext uri="{FF2B5EF4-FFF2-40B4-BE49-F238E27FC236}">
                <a16:creationId xmlns:a16="http://schemas.microsoft.com/office/drawing/2014/main" id="{6BEC72D0-E6D4-55B6-FEAB-32FAF21BF7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2119437"/>
            <a:ext cx="203135" cy="223449"/>
          </a:xfrm>
          <a:prstGeom prst="rect">
            <a:avLst/>
          </a:prstGeom>
        </p:spPr>
      </p:pic>
      <p:pic>
        <p:nvPicPr>
          <p:cNvPr id="31" name="Grafik 30">
            <a:extLst>
              <a:ext uri="{FF2B5EF4-FFF2-40B4-BE49-F238E27FC236}">
                <a16:creationId xmlns:a16="http://schemas.microsoft.com/office/drawing/2014/main" id="{9D2259ED-90E7-F91A-8611-A1CC327D7D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2398977"/>
            <a:ext cx="203135" cy="223449"/>
          </a:xfrm>
          <a:prstGeom prst="rect">
            <a:avLst/>
          </a:prstGeom>
        </p:spPr>
      </p:pic>
      <p:pic>
        <p:nvPicPr>
          <p:cNvPr id="32" name="Grafik 31">
            <a:extLst>
              <a:ext uri="{FF2B5EF4-FFF2-40B4-BE49-F238E27FC236}">
                <a16:creationId xmlns:a16="http://schemas.microsoft.com/office/drawing/2014/main" id="{36993287-8433-E011-E9C4-EDFCEC995D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2678517"/>
            <a:ext cx="203135" cy="223449"/>
          </a:xfrm>
          <a:prstGeom prst="rect">
            <a:avLst/>
          </a:prstGeom>
        </p:spPr>
      </p:pic>
      <p:pic>
        <p:nvPicPr>
          <p:cNvPr id="34" name="Grafik 33">
            <a:extLst>
              <a:ext uri="{FF2B5EF4-FFF2-40B4-BE49-F238E27FC236}">
                <a16:creationId xmlns:a16="http://schemas.microsoft.com/office/drawing/2014/main" id="{C95AD1BE-7161-50FE-FBE9-783AF0DA07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2958057"/>
            <a:ext cx="203135" cy="223449"/>
          </a:xfrm>
          <a:prstGeom prst="rect">
            <a:avLst/>
          </a:prstGeom>
        </p:spPr>
      </p:pic>
      <p:pic>
        <p:nvPicPr>
          <p:cNvPr id="35" name="Grafik 34">
            <a:extLst>
              <a:ext uri="{FF2B5EF4-FFF2-40B4-BE49-F238E27FC236}">
                <a16:creationId xmlns:a16="http://schemas.microsoft.com/office/drawing/2014/main" id="{5712E298-9B2B-1FE8-BDC7-684F320AE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3237597"/>
            <a:ext cx="203135" cy="223449"/>
          </a:xfrm>
          <a:prstGeom prst="rect">
            <a:avLst/>
          </a:prstGeom>
        </p:spPr>
      </p:pic>
      <p:pic>
        <p:nvPicPr>
          <p:cNvPr id="36" name="Grafik 35">
            <a:extLst>
              <a:ext uri="{FF2B5EF4-FFF2-40B4-BE49-F238E27FC236}">
                <a16:creationId xmlns:a16="http://schemas.microsoft.com/office/drawing/2014/main" id="{904B99E9-EFBD-7C1C-8F63-AC425428F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6576" y="3475574"/>
            <a:ext cx="203135" cy="223449"/>
          </a:xfrm>
          <a:prstGeom prst="rect">
            <a:avLst/>
          </a:prstGeom>
        </p:spPr>
      </p:pic>
      <p:pic>
        <p:nvPicPr>
          <p:cNvPr id="37" name="Grafik 36">
            <a:extLst>
              <a:ext uri="{FF2B5EF4-FFF2-40B4-BE49-F238E27FC236}">
                <a16:creationId xmlns:a16="http://schemas.microsoft.com/office/drawing/2014/main" id="{93B8D874-BA50-8BC3-7329-0223B237E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260" y="1280817"/>
            <a:ext cx="203135" cy="223449"/>
          </a:xfrm>
          <a:prstGeom prst="rect">
            <a:avLst/>
          </a:prstGeom>
        </p:spPr>
      </p:pic>
      <p:pic>
        <p:nvPicPr>
          <p:cNvPr id="38" name="Grafik 37">
            <a:extLst>
              <a:ext uri="{FF2B5EF4-FFF2-40B4-BE49-F238E27FC236}">
                <a16:creationId xmlns:a16="http://schemas.microsoft.com/office/drawing/2014/main" id="{6EA18485-94C6-A628-6239-D4099AEC9D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260" y="1560127"/>
            <a:ext cx="203135" cy="223449"/>
          </a:xfrm>
          <a:prstGeom prst="rect">
            <a:avLst/>
          </a:prstGeom>
        </p:spPr>
      </p:pic>
      <p:pic>
        <p:nvPicPr>
          <p:cNvPr id="39" name="Grafik 38">
            <a:extLst>
              <a:ext uri="{FF2B5EF4-FFF2-40B4-BE49-F238E27FC236}">
                <a16:creationId xmlns:a16="http://schemas.microsoft.com/office/drawing/2014/main" id="{B09B56EC-7951-2C3A-8692-E9799B14B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260" y="1839437"/>
            <a:ext cx="203135" cy="223449"/>
          </a:xfrm>
          <a:prstGeom prst="rect">
            <a:avLst/>
          </a:prstGeom>
        </p:spPr>
      </p:pic>
      <p:pic>
        <p:nvPicPr>
          <p:cNvPr id="40" name="Grafik 39">
            <a:extLst>
              <a:ext uri="{FF2B5EF4-FFF2-40B4-BE49-F238E27FC236}">
                <a16:creationId xmlns:a16="http://schemas.microsoft.com/office/drawing/2014/main" id="{A3A6BCED-26F9-9F8E-7A1C-00617564E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260" y="2118747"/>
            <a:ext cx="203135" cy="223449"/>
          </a:xfrm>
          <a:prstGeom prst="rect">
            <a:avLst/>
          </a:prstGeom>
        </p:spPr>
      </p:pic>
      <p:pic>
        <p:nvPicPr>
          <p:cNvPr id="41" name="Grafik 40">
            <a:extLst>
              <a:ext uri="{FF2B5EF4-FFF2-40B4-BE49-F238E27FC236}">
                <a16:creationId xmlns:a16="http://schemas.microsoft.com/office/drawing/2014/main" id="{B7EF2404-0FB4-2CA6-F819-04EE7CCEE4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260" y="2398057"/>
            <a:ext cx="203135" cy="223449"/>
          </a:xfrm>
          <a:prstGeom prst="rect">
            <a:avLst/>
          </a:prstGeom>
        </p:spPr>
      </p:pic>
      <p:pic>
        <p:nvPicPr>
          <p:cNvPr id="42" name="Grafik 41">
            <a:extLst>
              <a:ext uri="{FF2B5EF4-FFF2-40B4-BE49-F238E27FC236}">
                <a16:creationId xmlns:a16="http://schemas.microsoft.com/office/drawing/2014/main" id="{6B4027C4-6036-24EB-CFBB-C7C3F89C32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260" y="2677369"/>
            <a:ext cx="203135" cy="223449"/>
          </a:xfrm>
          <a:prstGeom prst="rect">
            <a:avLst/>
          </a:prstGeom>
        </p:spPr>
      </p:pic>
      <p:pic>
        <p:nvPicPr>
          <p:cNvPr id="43" name="Grafik 42">
            <a:extLst>
              <a:ext uri="{FF2B5EF4-FFF2-40B4-BE49-F238E27FC236}">
                <a16:creationId xmlns:a16="http://schemas.microsoft.com/office/drawing/2014/main" id="{161F2B6B-A649-CC2B-1D81-05DB6E42AC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286" y="2968673"/>
            <a:ext cx="154532" cy="206042"/>
          </a:xfrm>
          <a:prstGeom prst="rect">
            <a:avLst/>
          </a:prstGeom>
        </p:spPr>
      </p:pic>
      <p:pic>
        <p:nvPicPr>
          <p:cNvPr id="44" name="Grafik 43">
            <a:extLst>
              <a:ext uri="{FF2B5EF4-FFF2-40B4-BE49-F238E27FC236}">
                <a16:creationId xmlns:a16="http://schemas.microsoft.com/office/drawing/2014/main" id="{83ABB047-73DD-91C0-F19D-BD3B2BE401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286" y="3246317"/>
            <a:ext cx="154532" cy="206042"/>
          </a:xfrm>
          <a:prstGeom prst="rect">
            <a:avLst/>
          </a:prstGeom>
        </p:spPr>
      </p:pic>
      <p:pic>
        <p:nvPicPr>
          <p:cNvPr id="45" name="Grafik 44">
            <a:extLst>
              <a:ext uri="{FF2B5EF4-FFF2-40B4-BE49-F238E27FC236}">
                <a16:creationId xmlns:a16="http://schemas.microsoft.com/office/drawing/2014/main" id="{010B87B5-BF8E-D275-E093-ACE46ED0AF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4286" y="3523962"/>
            <a:ext cx="154532" cy="206042"/>
          </a:xfrm>
          <a:prstGeom prst="rect">
            <a:avLst/>
          </a:prstGeom>
        </p:spPr>
      </p:pic>
      <p:pic>
        <p:nvPicPr>
          <p:cNvPr id="6" name="Grafik 5">
            <a:extLst>
              <a:ext uri="{FF2B5EF4-FFF2-40B4-BE49-F238E27FC236}">
                <a16:creationId xmlns:a16="http://schemas.microsoft.com/office/drawing/2014/main" id="{B3D120CD-F30A-538C-2C8E-825A60D1C9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455" y="3757142"/>
            <a:ext cx="203135" cy="223449"/>
          </a:xfrm>
          <a:prstGeom prst="rect">
            <a:avLst/>
          </a:prstGeom>
        </p:spPr>
      </p:pic>
      <p:pic>
        <p:nvPicPr>
          <p:cNvPr id="8" name="Grafik 7">
            <a:extLst>
              <a:ext uri="{FF2B5EF4-FFF2-40B4-BE49-F238E27FC236}">
                <a16:creationId xmlns:a16="http://schemas.microsoft.com/office/drawing/2014/main" id="{A25F609D-05A2-2234-AF91-7163DB4BB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0126" y="3774549"/>
            <a:ext cx="154532" cy="206042"/>
          </a:xfrm>
          <a:prstGeom prst="rect">
            <a:avLst/>
          </a:prstGeom>
        </p:spPr>
      </p:pic>
      <p:cxnSp>
        <p:nvCxnSpPr>
          <p:cNvPr id="10" name="Gerader Verbinder 20">
            <a:extLst>
              <a:ext uri="{FF2B5EF4-FFF2-40B4-BE49-F238E27FC236}">
                <a16:creationId xmlns:a16="http://schemas.microsoft.com/office/drawing/2014/main" id="{D55A5B03-C08A-682C-EDE2-1208484D5947}"/>
              </a:ext>
            </a:extLst>
          </p:cNvPr>
          <p:cNvCxnSpPr>
            <a:cxnSpLocks/>
          </p:cNvCxnSpPr>
          <p:nvPr/>
        </p:nvCxnSpPr>
        <p:spPr>
          <a:xfrm>
            <a:off x="1893671" y="3750849"/>
            <a:ext cx="5109105" cy="0"/>
          </a:xfrm>
          <a:prstGeom prst="line">
            <a:avLst/>
          </a:prstGeom>
          <a:ln w="9525">
            <a:solidFill>
              <a:srgbClr val="00148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17849"/>
      </p:ext>
    </p:extLst>
  </p:cSld>
  <p:clrMapOvr>
    <a:masterClrMapping/>
  </p:clrMapOvr>
</p:sld>
</file>

<file path=ppt/theme/theme1.xml><?xml version="1.0" encoding="utf-8"?>
<a:theme xmlns:a="http://schemas.openxmlformats.org/drawingml/2006/main" name="PPT Basic White_Dec 2020">
  <a:themeElements>
    <a:clrScheme name="FreeStyle Charts">
      <a:dk1>
        <a:srgbClr val="000000"/>
      </a:dk1>
      <a:lt1>
        <a:srgbClr val="FFFFFF"/>
      </a:lt1>
      <a:dk2>
        <a:srgbClr val="E4002B"/>
      </a:dk2>
      <a:lt2>
        <a:srgbClr val="D9D9D6"/>
      </a:lt2>
      <a:accent1>
        <a:srgbClr val="004F71"/>
      </a:accent1>
      <a:accent2>
        <a:srgbClr val="64CCC9"/>
      </a:accent2>
      <a:accent3>
        <a:srgbClr val="009CDE"/>
      </a:accent3>
      <a:accent4>
        <a:srgbClr val="FFD100"/>
      </a:accent4>
      <a:accent5>
        <a:srgbClr val="470A68"/>
      </a:accent5>
      <a:accent6>
        <a:srgbClr val="2227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FSL3_NVID_Gradient" id="{8064E733-5ACC-6A47-A056-4EEE8A044699}" vid="{6D2AF968-6EC9-2D42-B58F-599BB27B8197}"/>
    </a:ext>
  </a:extLst>
</a:theme>
</file>

<file path=ppt/theme/theme2.xml><?xml version="1.0" encoding="utf-8"?>
<a:theme xmlns:a="http://schemas.openxmlformats.org/drawingml/2006/main" name="PPT Blue_Gradient_Dec 2020">
  <a:themeElements>
    <a:clrScheme name="Abbott brand colors - blue 1">
      <a:dk1>
        <a:srgbClr val="FFFFFF"/>
      </a:dk1>
      <a:lt1>
        <a:srgbClr val="FFFFFF"/>
      </a:lt1>
      <a:dk2>
        <a:srgbClr val="004F71"/>
      </a:dk2>
      <a:lt2>
        <a:srgbClr val="D9D9D6"/>
      </a:lt2>
      <a:accent1>
        <a:srgbClr val="64CCC9"/>
      </a:accent1>
      <a:accent2>
        <a:srgbClr val="FFD100"/>
      </a:accent2>
      <a:accent3>
        <a:srgbClr val="009CDE"/>
      </a:accent3>
      <a:accent4>
        <a:srgbClr val="00B140"/>
      </a:accent4>
      <a:accent5>
        <a:srgbClr val="AA0061"/>
      </a:accent5>
      <a:accent6>
        <a:srgbClr val="470A68"/>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FSL3_NVID_Gradient" id="{8064E733-5ACC-6A47-A056-4EEE8A044699}" vid="{36FBA25F-55BB-BC4B-A570-0E1360979AFF}"/>
    </a:ext>
  </a:extLst>
</a:theme>
</file>

<file path=ppt/theme/theme3.xml><?xml version="1.0" encoding="utf-8"?>
<a:theme xmlns:a="http://schemas.openxmlformats.org/drawingml/2006/main" name="1_PPT Blue_Gradient_Dec 2020">
  <a:themeElements>
    <a:clrScheme name="Abbott brand colors - blue 1">
      <a:dk1>
        <a:srgbClr val="FFFFFF"/>
      </a:dk1>
      <a:lt1>
        <a:srgbClr val="FFFFFF"/>
      </a:lt1>
      <a:dk2>
        <a:srgbClr val="004F71"/>
      </a:dk2>
      <a:lt2>
        <a:srgbClr val="D9D9D6"/>
      </a:lt2>
      <a:accent1>
        <a:srgbClr val="64CCC9"/>
      </a:accent1>
      <a:accent2>
        <a:srgbClr val="FFD100"/>
      </a:accent2>
      <a:accent3>
        <a:srgbClr val="009CDE"/>
      </a:accent3>
      <a:accent4>
        <a:srgbClr val="00B140"/>
      </a:accent4>
      <a:accent5>
        <a:srgbClr val="AA0061"/>
      </a:accent5>
      <a:accent6>
        <a:srgbClr val="470A68"/>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a:latin typeface="+mj-lt"/>
          </a:defRPr>
        </a:defPPr>
      </a:lstStyle>
    </a:txDef>
  </a:objectDefaults>
  <a:extraClrSchemeLst/>
  <a:extLst>
    <a:ext uri="{05A4C25C-085E-4340-85A3-A5531E510DB2}">
      <thm15:themeFamily xmlns:thm15="http://schemas.microsoft.com/office/thememl/2012/main" name="FSL3_NVID_Gradient" id="{8064E733-5ACC-6A47-A056-4EEE8A044699}" vid="{36FBA25F-55BB-BC4B-A570-0E1360979AF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82FA3C43AB564C82534E39AA57461B" ma:contentTypeVersion="20" ma:contentTypeDescription="Create a new document." ma:contentTypeScope="" ma:versionID="b0e3e7a24fae7f8a898728087852b757">
  <xsd:schema xmlns:xsd="http://www.w3.org/2001/XMLSchema" xmlns:xs="http://www.w3.org/2001/XMLSchema" xmlns:p="http://schemas.microsoft.com/office/2006/metadata/properties" xmlns:ns2="87758a00-7566-4041-97bc-b4e45ba707b4" xmlns:ns3="793f4e7c-b95b-4f6a-b130-bb5da2cc5ac4" targetNamespace="http://schemas.microsoft.com/office/2006/metadata/properties" ma:root="true" ma:fieldsID="a5d2c89f6365f2dd15f01daef21b4eda" ns2:_="" ns3:_="">
    <xsd:import namespace="87758a00-7566-4041-97bc-b4e45ba707b4"/>
    <xsd:import namespace="793f4e7c-b95b-4f6a-b130-bb5da2cc5a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SearchProperties" minOccurs="0"/>
                <xsd:element ref="ns2:Date_x002b_Time"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58a00-7566-4041-97bc-b4e45ba70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9b09575-d76b-43dd-9bd8-596ae673ba3d"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Date_x002b_Time" ma:index="24" nillable="true" ma:displayName="Date + Time" ma:format="DateOnly" ma:internalName="Date_x002b_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3f4e7c-b95b-4f6a-b130-bb5da2cc5a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b3c3998-0e4f-45d5-8fa6-1271e1aea1c7}" ma:internalName="TaxCatchAll" ma:showField="CatchAllData" ma:web="793f4e7c-b95b-4f6a-b130-bb5da2cc5a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93f4e7c-b95b-4f6a-b130-bb5da2cc5ac4" xsi:nil="true"/>
    <lcf76f155ced4ddcb4097134ff3c332f xmlns="87758a00-7566-4041-97bc-b4e45ba707b4">
      <Terms xmlns="http://schemas.microsoft.com/office/infopath/2007/PartnerControls"/>
    </lcf76f155ced4ddcb4097134ff3c332f>
    <Date_x002b_Time xmlns="87758a00-7566-4041-97bc-b4e45ba707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302705-7492-4A9E-BDA2-668ECE6402EE}"/>
</file>

<file path=customXml/itemProps2.xml><?xml version="1.0" encoding="utf-8"?>
<ds:datastoreItem xmlns:ds="http://schemas.openxmlformats.org/officeDocument/2006/customXml" ds:itemID="{2327DC52-6805-4358-B7F0-8874002AA585}">
  <ds:schemaRefs>
    <ds:schemaRef ds:uri="http://schemas.openxmlformats.org/package/2006/metadata/core-properties"/>
    <ds:schemaRef ds:uri="http://purl.org/dc/terms/"/>
    <ds:schemaRef ds:uri="http://purl.org/dc/elements/1.1/"/>
    <ds:schemaRef ds:uri="http://schemas.microsoft.com/office/2006/documentManagement/types"/>
    <ds:schemaRef ds:uri="c4aa4e02-0aa6-4e2c-8d10-086a5556b43a"/>
    <ds:schemaRef ds:uri="d138df92-5759-4a32-8aa0-64cf27412b9b"/>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032566F-FA9E-4401-B24D-5FFFFD74D8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Basic White_Dec 2020</Template>
  <TotalTime>0</TotalTime>
  <Words>9616</Words>
  <Application>Microsoft Office PowerPoint</Application>
  <PresentationFormat>Bildschirmpräsentation (16:9)</PresentationFormat>
  <Paragraphs>752</Paragraphs>
  <Slides>56</Slides>
  <Notes>4</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56</vt:i4>
      </vt:variant>
    </vt:vector>
  </HeadingPairs>
  <TitlesOfParts>
    <vt:vector size="64" baseType="lpstr">
      <vt:lpstr>Arial</vt:lpstr>
      <vt:lpstr>Calibri</vt:lpstr>
      <vt:lpstr>Calibri Light</vt:lpstr>
      <vt:lpstr>Droid Sans</vt:lpstr>
      <vt:lpstr>Georgia</vt:lpstr>
      <vt:lpstr>PPT Basic White_Dec 2020</vt:lpstr>
      <vt:lpstr>PPT Blue_Gradient_Dec 2020</vt:lpstr>
      <vt:lpstr>1_PPT Blue_Gradient_Dec 2020</vt:lpstr>
      <vt:lpstr>Ihr Start mit  den FreeStyle Libre Messsystemen </vt:lpstr>
      <vt:lpstr>Lernen Sie alle FreeStyle Libre Messsysteme kennen:</vt:lpstr>
      <vt:lpstr>In diesem Webinar können ausschließlich Fragen zur technischen Handhabung der FreeStyle Libre Messsysteme beantwortet werden.</vt:lpstr>
      <vt:lpstr>Agenda</vt:lpstr>
      <vt:lpstr>Produkteigenschaften</vt:lpstr>
      <vt:lpstr>Wie Zuckerwerte gemessen und gespeichert werden</vt:lpstr>
      <vt:lpstr>Gewebezuckermessung einfach erklärt</vt:lpstr>
      <vt:lpstr>Komponenten der FreeStyle Libre Messsysteme</vt:lpstr>
      <vt:lpstr>FreeStyle Libre Sensoren mit App1 oder Lesegerät2 nutzen</vt:lpstr>
      <vt:lpstr>Die FreeStyle Libre Sensoren</vt:lpstr>
      <vt:lpstr>So behalten Sie den Durchblick</vt:lpstr>
      <vt:lpstr>Sensor-Applikation</vt:lpstr>
      <vt:lpstr>Wichtige Hinweise vor der Sensor-Applikation</vt:lpstr>
      <vt:lpstr>Wichtige Hinweise vor der Sensor-Applikation</vt:lpstr>
      <vt:lpstr>So bringen Sie den FreeStyle Libre 3 oder  FreeStyle Libre 3 Plus Sensor an</vt:lpstr>
      <vt:lpstr>So bringen Sie den FreeStyle Libre Select Sensor an</vt:lpstr>
      <vt:lpstr>Tipps für die Sensoranbringung </vt:lpstr>
      <vt:lpstr>Einrichten der  FreeStyle Libre 3 App1  und des Lesegeräts2</vt:lpstr>
      <vt:lpstr>Notwendige Einstellungen für die FreeStyle Libre 3 App</vt:lpstr>
      <vt:lpstr>Kompatibilität prüfen</vt:lpstr>
      <vt:lpstr>FreeStyle Libre 3 App auf dem iPhone1 einrichten</vt:lpstr>
      <vt:lpstr>So starten Sie Ihren Sensor mit Ihrem iPhone1</vt:lpstr>
      <vt:lpstr>App auf Ihrem Android-Smartphone1 einrichten</vt:lpstr>
      <vt:lpstr>So starten Sie Ihren Sensor mit Ihrem Android-Smartphone1 </vt:lpstr>
      <vt:lpstr>So richten Sie Ihr FreeStyle Libre 3 Lesegerät ein</vt:lpstr>
      <vt:lpstr>So starten Sie Ihren Sensor mit Ihrem Lesegerät</vt:lpstr>
      <vt:lpstr>Der Trendpfeil zeigt Ihnen, wo es langgeht</vt:lpstr>
      <vt:lpstr>Nutzen Sie die Notizfunktion Ihrer FreeStyle Libre 3 App</vt:lpstr>
      <vt:lpstr>Nutzen Sie die Notizfunktion Ihrer FreeStyle Libre 3 App</vt:lpstr>
      <vt:lpstr>Nutzen Sie die Notizfunktion Ihrer FreeStyle Libre 3 App</vt:lpstr>
      <vt:lpstr>Nutzen Sie die Notizfunktion Ihres Lesegeräts</vt:lpstr>
      <vt:lpstr>Einfache Datenauswertung mit den Berichten</vt:lpstr>
      <vt:lpstr>Einfache Datenauswertung mit den Berichten</vt:lpstr>
      <vt:lpstr>Einfache Datenauswertung mit den Berichten</vt:lpstr>
      <vt:lpstr>Alarme1 bei FreeStyle Libre Messsystemen</vt:lpstr>
      <vt:lpstr>FreeStyle Libre mit optionalen Alarmen nutzen</vt:lpstr>
      <vt:lpstr>Diese Einstellungen benötigen Sie, um Alarme zu erhalten</vt:lpstr>
      <vt:lpstr>So richten Sie Alarme auf Ihrem Smartphone2 ein</vt:lpstr>
      <vt:lpstr>So richten Sie Alarme auf Ihrem Lesegerät2 ein</vt:lpstr>
      <vt:lpstr>Reichweite der Alarme</vt:lpstr>
      <vt:lpstr>Anzeigen außerhalb der Berichtsgrenzen </vt:lpstr>
      <vt:lpstr>Ihre digitalen Lösungen rund um FreeStyle Libre Messsysteme </vt:lpstr>
      <vt:lpstr>Diabetes mit den FreeStyle Libre Produkten und Services jetzt noch einfacher handhaben.</vt:lpstr>
      <vt:lpstr>Verbinden Sie sich ganz einfach in Ihrer App2 mit Ihrer Praxis über die Praxis-ID3</vt:lpstr>
      <vt:lpstr>Verbinden Sie sich ganz einfach in Ihrer App2 mit Ihrer Praxis über eine Einladung</vt:lpstr>
      <vt:lpstr>So kann Ihre Praxis die Lesegerätdaten auslesen</vt:lpstr>
      <vt:lpstr>Tipps und weitere Informationen</vt:lpstr>
      <vt:lpstr>Unsere Tipps für Sie</vt:lpstr>
      <vt:lpstr>Unsere Tipps für Sie</vt:lpstr>
      <vt:lpstr>Hinweise zur Entsorgung </vt:lpstr>
      <vt:lpstr>Folgeverordnung  für gesetzlich Versicherte</vt:lpstr>
      <vt:lpstr>Dokumentation der Technischen Einweisung</vt:lpstr>
      <vt:lpstr>Weitere Möglichkeiten  der Dokumentation</vt:lpstr>
      <vt:lpstr>Sollte es einmal vorkommen, dass etwas mit Ihrem Sensor nicht wie erwartet funktioniert, stehen wir Ihnen gerne jederzeit online zur Seite: </vt:lpstr>
      <vt:lpstr>Starten Sie jetzt mit FreeStyle plus Ich und 200 Punkten!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Stephanie</dc:creator>
  <cp:lastModifiedBy>Potoczny, Chantal</cp:lastModifiedBy>
  <cp:revision>162</cp:revision>
  <cp:lastPrinted>2015-05-11T20:24:53Z</cp:lastPrinted>
  <dcterms:created xsi:type="dcterms:W3CDTF">2023-11-14T23:10:08Z</dcterms:created>
  <dcterms:modified xsi:type="dcterms:W3CDTF">2025-05-20T13:56:05Z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0x010100DA82FA3C43AB564C82534E39AA57461B</vt:lpwstr>
  </property>
  <property fmtid="{D5CDD505-2E9C-101B-9397-08002B2CF9AE}" pid="3" name="MediaServiceImageTags">
    <vt:lpwstr/>
  </property>
</Properties>
</file>